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8" r:id="rId21"/>
    <p:sldId id="287" r:id="rId22"/>
    <p:sldId id="285" r:id="rId23"/>
    <p:sldId id="286" r:id="rId24"/>
    <p:sldId id="262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4184"/>
    <a:srgbClr val="042896"/>
    <a:srgbClr val="234086"/>
    <a:srgbClr val="E61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47CD-D779-4C8E-A63E-42EFCC8B891C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4D55-7E02-4B05-820C-8279968F3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47CD-D779-4C8E-A63E-42EFCC8B891C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4D55-7E02-4B05-820C-8279968F3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47CD-D779-4C8E-A63E-42EFCC8B891C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4D55-7E02-4B05-820C-8279968F3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47CD-D779-4C8E-A63E-42EFCC8B891C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4D55-7E02-4B05-820C-8279968F3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47CD-D779-4C8E-A63E-42EFCC8B891C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4D55-7E02-4B05-820C-8279968F3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47CD-D779-4C8E-A63E-42EFCC8B891C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4D55-7E02-4B05-820C-8279968F3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47CD-D779-4C8E-A63E-42EFCC8B891C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4D55-7E02-4B05-820C-8279968F3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47CD-D779-4C8E-A63E-42EFCC8B891C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4D55-7E02-4B05-820C-8279968F3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47CD-D779-4C8E-A63E-42EFCC8B891C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4D55-7E02-4B05-820C-8279968F3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47CD-D779-4C8E-A63E-42EFCC8B891C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4D55-7E02-4B05-820C-8279968F3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47CD-D779-4C8E-A63E-42EFCC8B891C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4D55-7E02-4B05-820C-8279968F3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547CD-D779-4C8E-A63E-42EFCC8B891C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4D55-7E02-4B05-820C-8279968F3EB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gcjs.mos.ru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ublication.pravo.gov.ru/document/0001202305290010?ysclid=llxglzp8gn22761086" TargetMode="External"/><Relationship Id="rId5" Type="http://schemas.openxmlformats.org/officeDocument/2006/relationships/hyperlink" Target="http://publication.pravo.gov.ru/Document/View/0001202207140057?ysclid=llxfy211f853337254" TargetMode="Externa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nalog-nalog.ru/away/?req=doc&amp;base=LAW&amp;n=481297&amp;dst=17836&amp;date=29.07.2024&amp;demo=1&amp;utm_source=nalog-nalog&amp;utm_medium=site&amp;utm_content=registration&amp;utm_term=news_universal__d3c7a1b1d834786f28f04fe5081f3ff8b1759741&amp;link_text=%D0%BF%D0%BF.+15+%D0%BF.+1+%D1%81%D1%82.+407+%D0%9D%D0%9A+%D0%A0%D0%A4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alog-nalog.ru/away/?req=doc&amp;base=LAW&amp;n=481297&amp;dst=14398&amp;date=29.07.2024&amp;demo=1&amp;utm_source=nalog-nalog&amp;utm_medium=site&amp;utm_content=registration&amp;utm_term=news_universal__aa141685068720aa6735dcaf8c158f71a17fcc17&amp;link_text=%D0%BF%D0%BF.+14+%D0%BF.+1+%D1%81%D1%82.+407+%D0%9D%D0%9A+%D0%A0%D0%A4" TargetMode="External"/><Relationship Id="rId5" Type="http://schemas.openxmlformats.org/officeDocument/2006/relationships/hyperlink" Target="https://clck.ru/3DE4mM" TargetMode="Externa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pmag.ru/away?req=doc&amp;base=LAW&amp;n=494486&amp;dst=100001&amp;demo=1&amp;utm_source=spmag&amp;utm_medium=site&amp;utm_content=registration&amp;utm_term=universal__7e3127a4d457cb534bf665626b5a507d8a083fcd&amp;link_text=%D0%BE%D1%82+26.12.2024+%E2%84%96+1110" TargetMode="Externa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pmag.ru/away?req=doc&amp;base=LAW&amp;n=465543&amp;dst=100002,1&amp;demo=1&amp;utm_source=spmag&amp;utm_medium=site&amp;utm_content=registration&amp;utm_term=universal__384cc6655a09a7644c684f2b674934bba458b2ea&amp;link_text=%D0%BE%D1%82+04.06.2011+%E2%84%96+128-%D0%A4%D0%97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pmag.ru/away?req=doc&amp;base=LAW&amp;n=482656&amp;dst=100001&amp;demo=1&amp;utm_source=spmag&amp;utm_medium=site&amp;utm_content=registration&amp;utm_term=universal__4b83b808871675c01881caf1e1e279fdb85d6cda&amp;link_text=%D0%BE%D1%82+07.11.2011+%E2%84%96+306-%D0%A4%D0%97" TargetMode="Externa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pmag.ru/away?req=doc&amp;base=LAW&amp;n=480727&amp;dst=100002&amp;demo=1&amp;utm_source=spmag&amp;utm_medium=site&amp;utm_content=registration&amp;utm_term=universal__98cc08b7b07f684705aab2a579e5efd2e5efdbee&amp;link_text=%D0%BE%D1%82+13.07.2024+%E2%84%96+184-%D0%A4%D0%97" TargetMode="Externa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64777" y="1746696"/>
            <a:ext cx="5869577" cy="1101007"/>
          </a:xfrm>
        </p:spPr>
        <p:txBody>
          <a:bodyPr>
            <a:normAutofit fontScale="90000"/>
          </a:bodyPr>
          <a:lstStyle/>
          <a:p>
            <a:pPr algn="l"/>
            <a:r>
              <a:rPr lang="ru-RU" sz="5200" b="1" dirty="0" smtClean="0">
                <a:solidFill>
                  <a:srgbClr val="E61E41"/>
                </a:solidFill>
                <a:latin typeface="PF DinDisplay Pro" panose="02000506030000020004" pitchFamily="2" charset="0"/>
              </a:rPr>
              <a:t>Федеральные </a:t>
            </a:r>
            <a:br>
              <a:rPr lang="ru-RU" sz="5200" b="1" dirty="0" smtClean="0">
                <a:solidFill>
                  <a:srgbClr val="E61E41"/>
                </a:solidFill>
                <a:latin typeface="PF DinDisplay Pro" panose="02000506030000020004" pitchFamily="2" charset="0"/>
              </a:rPr>
            </a:br>
            <a:r>
              <a:rPr lang="ru-RU" sz="5200" b="1" dirty="0" smtClean="0">
                <a:solidFill>
                  <a:srgbClr val="E61E41"/>
                </a:solidFill>
                <a:latin typeface="PF DinDisplay Pro" panose="02000506030000020004" pitchFamily="2" charset="0"/>
              </a:rPr>
              <a:t>Льготы и пособия </a:t>
            </a:r>
            <a:endParaRPr lang="ru-RU" sz="5200" b="1" dirty="0">
              <a:solidFill>
                <a:srgbClr val="E61E41"/>
              </a:solidFill>
              <a:latin typeface="PF DinDisplay Pro" panose="02000506030000020004" pitchFamily="2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350831" y="2847704"/>
            <a:ext cx="4877386" cy="2501806"/>
          </a:xfrm>
        </p:spPr>
        <p:txBody>
          <a:bodyPr>
            <a:normAutofit/>
          </a:bodyPr>
          <a:lstStyle/>
          <a:p>
            <a:r>
              <a:rPr lang="ru-RU" sz="4200" b="1" dirty="0" smtClean="0">
                <a:solidFill>
                  <a:srgbClr val="234086"/>
                </a:solidFill>
                <a:latin typeface="PF DinDisplay Pro Black" panose="02000503030000020004" pitchFamily="2" charset="0"/>
              </a:rPr>
              <a:t>ДЕТЯМ участников СВО</a:t>
            </a:r>
            <a:endParaRPr lang="ru-RU" sz="4200" b="1" dirty="0">
              <a:solidFill>
                <a:srgbClr val="234086"/>
              </a:solidFill>
              <a:latin typeface="PF DinDisplay Pro Black" panose="02000503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35" y="1257556"/>
            <a:ext cx="4897995" cy="51233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35" y="454847"/>
            <a:ext cx="1633503" cy="648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5" name="Заголовок 1"/>
          <p:cNvSpPr txBox="1"/>
          <p:nvPr/>
        </p:nvSpPr>
        <p:spPr>
          <a:xfrm>
            <a:off x="2745378" y="360011"/>
            <a:ext cx="6895011" cy="88020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200" b="1" dirty="0">
              <a:solidFill>
                <a:srgbClr val="314184"/>
              </a:solidFill>
              <a:latin typeface="PF DinDisplay Pro Black" panose="02000503030000020004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629" y="1128459"/>
            <a:ext cx="1178269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Путевки </a:t>
            </a:r>
            <a:r>
              <a:rPr lang="ru-RU" sz="2400" dirty="0"/>
              <a:t>предоставляются именно </a:t>
            </a:r>
            <a:r>
              <a:rPr lang="ru-RU" sz="2400" b="1" dirty="0"/>
              <a:t>в государственные и муниципальные лагеря</a:t>
            </a:r>
            <a:r>
              <a:rPr lang="ru-RU" sz="2400" dirty="0"/>
              <a:t>, имеющие соглашение с региональными властями.</a:t>
            </a:r>
          </a:p>
          <a:p>
            <a:r>
              <a:rPr lang="ru-RU" sz="2400" dirty="0"/>
              <a:t>В случае увольнения военнослужащего его ребенок сохраняет право на бесплатную путевку в течение месяца с момента обращения.</a:t>
            </a:r>
          </a:p>
          <a:p>
            <a:r>
              <a:rPr lang="ru-RU" sz="2400" dirty="0"/>
              <a:t>В отличие от других категорий льготников, </a:t>
            </a:r>
            <a:r>
              <a:rPr lang="ru-RU" sz="2400" b="1" dirty="0"/>
              <a:t>детям участников СВО предоставляется именно путевка, а не денежная компенсация на отдых</a:t>
            </a:r>
            <a:r>
              <a:rPr lang="ru-RU" sz="2400" dirty="0"/>
              <a:t>. Ежегодная компенсация (пособие на детский летний отдых) тоже существует, но только для детей погибших (умерших) сотрудников силовых ведомств (статья 11 закона от 30.12.2012 № 283-ФЗ). В частности, сотрудников учреждений и органов уголовно-исполнительной системы, органов принудительного исполнения, Государственной противопожарной службы, органов по контролю за оборотом наркотических средств и психотропных веществ, таможенных органов. Выплата (пособие) на детский лагерь детям перечисленных лиц предоставляется раз в год учащимся 1 - 11 классов общеобразовательных школ по Правилам, утверждённым Постановлением Правительства РФ от 13.08.2013 № 694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33749" y="360011"/>
            <a:ext cx="75242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314184"/>
                </a:solidFill>
              </a:rPr>
              <a:t>Важные нюансы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5" name="Заголовок 1"/>
          <p:cNvSpPr txBox="1"/>
          <p:nvPr/>
        </p:nvSpPr>
        <p:spPr>
          <a:xfrm>
            <a:off x="2745378" y="360011"/>
            <a:ext cx="6895011" cy="880203"/>
          </a:xfrm>
          <a:prstGeom prst="rect">
            <a:avLst/>
          </a:prstGeom>
        </p:spPr>
        <p:txBody>
          <a:bodyPr>
            <a:normAutofit fontScale="7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90" b="1" dirty="0" smtClean="0">
                <a:solidFill>
                  <a:srgbClr val="314184"/>
                </a:solidFill>
                <a:latin typeface="Times New Roman" panose="02020603050405020304" charset="0"/>
                <a:cs typeface="Times New Roman" panose="02020603050405020304" charset="0"/>
              </a:rPr>
              <a:t>СРЕДНЕЕ ПРОФЕССИОНАЛЬНОЕ ОБРАЗОВАНИЕ</a:t>
            </a:r>
            <a:endParaRPr lang="ru-RU" sz="3690" b="1" dirty="0">
              <a:solidFill>
                <a:srgbClr val="314184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" y="1240214"/>
            <a:ext cx="1150837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Льготы на поступление в колледж детям участников СВО, а также самим участникам специальной военной операции предоставляются на основании закона </a:t>
            </a:r>
            <a:endParaRPr lang="ru-RU" sz="2400" dirty="0" smtClean="0"/>
          </a:p>
          <a:p>
            <a:r>
              <a:rPr lang="ru-RU" sz="2400" dirty="0" smtClean="0"/>
              <a:t>"</a:t>
            </a:r>
            <a:r>
              <a:rPr lang="ru-RU" sz="2400" dirty="0"/>
              <a:t>Об образовании в Российской Федерации" от 29.12.2012 N 273-ФЗ: </a:t>
            </a:r>
            <a:endParaRPr lang="ru-RU" sz="2400" dirty="0" smtClean="0"/>
          </a:p>
          <a:p>
            <a:r>
              <a:rPr lang="ru-RU" sz="2400" dirty="0" smtClean="0"/>
              <a:t>у </a:t>
            </a:r>
            <a:r>
              <a:rPr lang="ru-RU" sz="2400" dirty="0"/>
              <a:t>этой категории абитуриентов есть право на первоочередное зачисление.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То </a:t>
            </a:r>
            <a:r>
              <a:rPr lang="ru-RU" sz="2400" dirty="0"/>
              <a:t>есть сначала на бюджетные места в колледж возьмут именно их - причем независимо от результатов освоения программы общего образования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000" dirty="0" smtClean="0"/>
              <a:t>Дети участников СВО (или сами участники СВО) могут </a:t>
            </a:r>
            <a:r>
              <a:rPr lang="ru-RU" sz="2000" dirty="0"/>
              <a:t>подтвердить право на поступление в колледж или техникум в первоочередном порядке справкой об участии в спецоперации. Ее выдает воинская часть или военный комиссариат.</a:t>
            </a:r>
          </a:p>
          <a:p>
            <a:r>
              <a:rPr lang="ru-RU" sz="2000" dirty="0"/>
              <a:t>Если оказалось, что число поступающих участников СВО больше, чем количество мест, которые финансируют за счет бюджета, колледж может учитывать для зачисления в рамках первой очереди (т.е. внутри группы </a:t>
            </a:r>
            <a:r>
              <a:rPr lang="ru-RU" sz="2000" dirty="0" err="1"/>
              <a:t>первоочередников</a:t>
            </a:r>
            <a:r>
              <a:rPr lang="ru-RU" sz="2000" dirty="0"/>
              <a:t>) результаты освоения образовательной программы основного общего или среднего общего образования, результаты вступительных испытаний (при наличии) и индивидуальных достижений.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5" name="Заголовок 1"/>
          <p:cNvSpPr txBox="1"/>
          <p:nvPr/>
        </p:nvSpPr>
        <p:spPr>
          <a:xfrm>
            <a:off x="2325190" y="360011"/>
            <a:ext cx="7471954" cy="88020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rgbClr val="314184"/>
                </a:solidFill>
                <a:latin typeface="+mn-lt"/>
              </a:rPr>
              <a:t>ВЫСШИЕ УЧЕБНЫЕ ЗАВЕДЕНИЯ</a:t>
            </a:r>
            <a:endParaRPr lang="ru-RU" sz="3600" b="1" dirty="0">
              <a:solidFill>
                <a:srgbClr val="314184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691" y="1240215"/>
            <a:ext cx="1178269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Дети участников СВО поступают в вуз на бюджет в пределах отдельной квоты. Это касается детей всех участников спецоперации - мобилизованных, контрактников, добровольцев (ч. 5.1 ст. 71 Закона об образовании).</a:t>
            </a:r>
          </a:p>
          <a:p>
            <a:r>
              <a:rPr lang="ru-RU" b="1" dirty="0">
                <a:solidFill>
                  <a:srgbClr val="314184"/>
                </a:solidFill>
              </a:rPr>
              <a:t>Также специальные правила действуют насчет вступительных испытаний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Если в вуз поступает ребенок мобилизованного, контрактника, добровольца, который </a:t>
            </a:r>
            <a:r>
              <a:rPr lang="ru-RU" b="1" dirty="0"/>
              <a:t>погиб</a:t>
            </a:r>
            <a:r>
              <a:rPr lang="ru-RU" dirty="0"/>
              <a:t> на СВО или получил там увечье, ранение, травму, контузию, заболевание, его примут на обучение </a:t>
            </a:r>
            <a:r>
              <a:rPr lang="ru-RU" b="1" dirty="0"/>
              <a:t>без вступительных испытаний </a:t>
            </a:r>
            <a:r>
              <a:rPr lang="ru-RU" dirty="0"/>
              <a:t>(за исключением дополнительных вступительных испытаний творческой или профессиональной направленности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Эти правила </a:t>
            </a:r>
            <a:r>
              <a:rPr lang="ru-RU" dirty="0"/>
              <a:t>действуют для детей тех, кого удостоили звания Героя РФ или наградили 3-мя орденами Мужества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Остальных детей участников СВО возьмут учиться в вуз по результатам ЕГЭ или вступительных испытаний – что выбрать, решит сам абитуриент (ч. 5.2 ст. 71 Закона об образовании).</a:t>
            </a:r>
          </a:p>
          <a:p>
            <a:r>
              <a:rPr lang="ru-RU" dirty="0"/>
              <a:t>Те, кто учится на платном отделении, вправе перевестись на бесплатное обучение. Для этого нужно не иметь долгов по оплате, академической задолженности и дисциплинарных взысканий (Приказ </a:t>
            </a:r>
            <a:r>
              <a:rPr lang="ru-RU" dirty="0" err="1"/>
              <a:t>Минобрнауки</a:t>
            </a:r>
            <a:r>
              <a:rPr lang="ru-RU" dirty="0"/>
              <a:t> России от 28.08.2023 № 822</a:t>
            </a:r>
            <a:r>
              <a:rPr lang="ru-RU" dirty="0" smtClean="0"/>
              <a:t>).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Важно! Дети всех участников СВО вправе поступить на подготовительные отделения федеральных вузов за счет бюджета (ч. 7 ст. 71 Закона об образовании</a:t>
            </a:r>
            <a:r>
              <a:rPr lang="ru-RU" b="1" dirty="0" smtClean="0">
                <a:solidFill>
                  <a:srgbClr val="C00000"/>
                </a:solidFill>
              </a:rPr>
              <a:t>).</a:t>
            </a:r>
          </a:p>
          <a:p>
            <a:r>
              <a:rPr lang="ru-RU" dirty="0"/>
              <a:t>П</a:t>
            </a:r>
            <a:r>
              <a:rPr lang="ru-RU" dirty="0" smtClean="0"/>
              <a:t>еречень </a:t>
            </a:r>
            <a:r>
              <a:rPr lang="ru-RU" dirty="0"/>
              <a:t>льгот, которые субъекты РФ предоставляют детям участников спецоперации - студентам, весьма </a:t>
            </a:r>
            <a:r>
              <a:rPr lang="ru-RU" dirty="0" smtClean="0"/>
              <a:t>широкий и отличается в зависимости от региона.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5" name="Заголовок 1"/>
          <p:cNvSpPr txBox="1"/>
          <p:nvPr/>
        </p:nvSpPr>
        <p:spPr>
          <a:xfrm>
            <a:off x="2745378" y="360011"/>
            <a:ext cx="6895011" cy="88020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rgbClr val="314184"/>
                </a:solidFill>
                <a:latin typeface="+mn-lt"/>
              </a:rPr>
              <a:t>ЛЬГОТЫ В ЖИЛИЩНОЙ СФЕРЕ</a:t>
            </a:r>
            <a:endParaRPr lang="ru-RU" sz="3600" b="1" dirty="0">
              <a:solidFill>
                <a:srgbClr val="314184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069" y="5590903"/>
            <a:ext cx="11443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</a:t>
            </a:r>
            <a:r>
              <a:rPr lang="ru-RU" dirty="0" smtClean="0"/>
              <a:t>витанции </a:t>
            </a:r>
            <a:r>
              <a:rPr lang="ru-RU" dirty="0"/>
              <a:t>за ЖКХ не могут выставлять пеню за просрочку платежей.  Кроме того, за просрочку платежей к домам и квартирам участников СВО запрещено применять приостановление подачи — газа, воды, </a:t>
            </a:r>
            <a:r>
              <a:rPr lang="ru-RU" dirty="0" smtClean="0"/>
              <a:t>электричества.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7566" y="1128458"/>
            <a:ext cx="117173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50624"/>
                </a:solidFill>
              </a:rPr>
              <a:t>При предоставлении жилья размер общей площади помещения определяется исходя из состава семьи на дату смерти военнослужащего, в том числе с учетом детей, рожденных после его смерти (</a:t>
            </a:r>
            <a:r>
              <a:rPr lang="ru-RU" dirty="0">
                <a:solidFill>
                  <a:srgbClr val="050624"/>
                </a:solidFill>
                <a:hlinkClick r:id="rId5"/>
              </a:rPr>
              <a:t>Федеральный закон</a:t>
            </a:r>
            <a:r>
              <a:rPr lang="ru-RU" dirty="0">
                <a:solidFill>
                  <a:srgbClr val="050624"/>
                </a:solidFill>
              </a:rPr>
              <a:t> от 14.07.2022 № 282-ФЗ).</a:t>
            </a:r>
          </a:p>
          <a:p>
            <a:pPr algn="just"/>
            <a:r>
              <a:rPr lang="ru-RU" dirty="0">
                <a:solidFill>
                  <a:srgbClr val="050624"/>
                </a:solidFill>
              </a:rPr>
              <a:t>Дети, которые остались без попечения родителей, принимавших участие в СВО, получили преимущественное право на обеспечение жильем (</a:t>
            </a:r>
            <a:r>
              <a:rPr lang="ru-RU" dirty="0">
                <a:solidFill>
                  <a:srgbClr val="050624"/>
                </a:solidFill>
                <a:hlinkClick r:id="rId6"/>
              </a:rPr>
              <a:t>Федеральный закон</a:t>
            </a:r>
            <a:r>
              <a:rPr lang="ru-RU" dirty="0">
                <a:solidFill>
                  <a:srgbClr val="050624"/>
                </a:solidFill>
              </a:rPr>
              <a:t> от 29.05.2023 189-ФЗ</a:t>
            </a:r>
            <a:r>
              <a:rPr lang="ru-RU" dirty="0" smtClean="0">
                <a:solidFill>
                  <a:srgbClr val="050624"/>
                </a:solidFill>
              </a:rPr>
              <a:t>).</a:t>
            </a:r>
          </a:p>
          <a:p>
            <a:pPr algn="just"/>
            <a:endParaRPr lang="ru-RU" dirty="0">
              <a:solidFill>
                <a:srgbClr val="050624"/>
              </a:solidFill>
            </a:endParaRPr>
          </a:p>
          <a:p>
            <a:pPr fontAlgn="base"/>
            <a:r>
              <a:rPr lang="ru-RU" dirty="0"/>
              <a:t>Правила предоставления мер социальной поддержки могут меняться в зависимости от конкретного региона, поэтому важно уточнить в местной администрации, какие условия и порядок выплат предоставляются в вашем случае.</a:t>
            </a:r>
          </a:p>
          <a:p>
            <a:pPr fontAlgn="base"/>
            <a:r>
              <a:rPr lang="ru-RU" dirty="0"/>
              <a:t>Размер выплаты рассчитывается в зависимости от величины базовой единицы, количества членов семьи, категории заявителя. В Санкт-Петербурге участники СВО и члены их семей могут получить </a:t>
            </a:r>
            <a:r>
              <a:rPr lang="ru-RU" u="sng" dirty="0" smtClean="0"/>
              <a:t>льготы </a:t>
            </a:r>
            <a:r>
              <a:rPr lang="ru-RU" dirty="0" smtClean="0"/>
              <a:t>при </a:t>
            </a:r>
            <a:r>
              <a:rPr lang="ru-RU" dirty="0"/>
              <a:t>оплате коммунальных платежей, кредитов и другие меры поддержки. Для этого необходимо заполнить анкету на сайте. В Москве военнослужащие имеют право вносить половину платы за содержание жилого помещения и наем, а также взноса на капитальный ремонт. Подробнее с информацией можно ознакомиться на сайте </a:t>
            </a:r>
            <a:r>
              <a:rPr lang="ru-RU" u="sng" dirty="0">
                <a:hlinkClick r:id="rId7"/>
              </a:rPr>
              <a:t>Городского центра жилищных субсидий</a:t>
            </a:r>
            <a:r>
              <a:rPr lang="ru-RU" dirty="0"/>
              <a:t>.</a:t>
            </a:r>
          </a:p>
          <a:p>
            <a:pPr algn="just"/>
            <a:endParaRPr lang="ru-RU" dirty="0">
              <a:solidFill>
                <a:srgbClr val="05062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5" name="Заголовок 1"/>
          <p:cNvSpPr txBox="1"/>
          <p:nvPr/>
        </p:nvSpPr>
        <p:spPr>
          <a:xfrm>
            <a:off x="2745378" y="360011"/>
            <a:ext cx="6895011" cy="88020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600" b="1" dirty="0">
              <a:solidFill>
                <a:srgbClr val="314184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95047" y="235131"/>
            <a:ext cx="7850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314184"/>
                </a:solidFill>
              </a:rPr>
              <a:t>ЛЬГОТЫ В ЖИЛИЩНОЙ СФЕРЕ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8" y="1583305"/>
            <a:ext cx="10903190" cy="26148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8" y="4198203"/>
            <a:ext cx="10903190" cy="1952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5" name="Заголовок 1"/>
          <p:cNvSpPr txBox="1"/>
          <p:nvPr/>
        </p:nvSpPr>
        <p:spPr>
          <a:xfrm>
            <a:off x="2745378" y="360011"/>
            <a:ext cx="6895011" cy="88020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rgbClr val="314184"/>
                </a:solidFill>
                <a:latin typeface="+mn-lt"/>
              </a:rPr>
              <a:t>ЛЬГОТЫ В ЖИЛИЩНОЙ СФЕРЕ</a:t>
            </a:r>
            <a:endParaRPr lang="ru-RU" sz="3600" b="1" dirty="0">
              <a:solidFill>
                <a:srgbClr val="314184"/>
              </a:solidFill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29" y="1128458"/>
            <a:ext cx="9735308" cy="5518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5" name="Заголовок 1"/>
          <p:cNvSpPr txBox="1"/>
          <p:nvPr/>
        </p:nvSpPr>
        <p:spPr>
          <a:xfrm>
            <a:off x="2745378" y="360011"/>
            <a:ext cx="6895011" cy="88020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rgbClr val="314184"/>
                </a:solidFill>
                <a:latin typeface="+mn-lt"/>
              </a:rPr>
              <a:t>НАЛОГОВЫЕ ЛЬГОТЫ</a:t>
            </a:r>
            <a:endParaRPr lang="ru-RU" sz="3600" b="1" dirty="0">
              <a:solidFill>
                <a:srgbClr val="314184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509" y="1240215"/>
            <a:ext cx="1139081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50624"/>
                </a:solidFill>
              </a:rPr>
              <a:t>Участники СВО и члены их семей освобождены от уплаты налога на имущество. Налоговая льгота предоставляется в размере полной суммы налога в отношении объекта, находящегося в собственности налогоплательщика и не используемого в предпринимательской деятельности. Льготным признается один объект налогообложения каждого вида по выбору: квартира, часть квартиры или комната, жилой дом или часть жилого дома, помещение или сооружение, хозяйственное строение или сооружение, гараж или машинно-место (</a:t>
            </a:r>
            <a:r>
              <a:rPr lang="ru-RU" dirty="0">
                <a:solidFill>
                  <a:srgbClr val="050624"/>
                </a:solidFill>
                <a:hlinkClick r:id="rId5"/>
              </a:rPr>
              <a:t>Федеральный закон от 08.08.2024 № 259-ФЗ</a:t>
            </a:r>
            <a:r>
              <a:rPr lang="ru-RU" dirty="0" smtClean="0">
                <a:solidFill>
                  <a:srgbClr val="050624"/>
                </a:solidFill>
              </a:rPr>
              <a:t>).</a:t>
            </a:r>
          </a:p>
          <a:p>
            <a:pPr algn="just"/>
            <a:endParaRPr lang="ru-RU" dirty="0">
              <a:solidFill>
                <a:srgbClr val="050624"/>
              </a:solidFill>
            </a:endParaRPr>
          </a:p>
          <a:p>
            <a:r>
              <a:rPr lang="ru-RU" dirty="0"/>
              <a:t>Налоговая льгота предоставляется в размере полной суммы налога в отношении объекта, находящегося в собственности налогоплательщика и не используемого в предпринимательской деятельности. Льготным признается один объект налогообложения каждого вида по выбору:</a:t>
            </a:r>
          </a:p>
          <a:p>
            <a:r>
              <a:rPr lang="ru-RU" dirty="0"/>
              <a:t>квартира, ее часть или комната;</a:t>
            </a:r>
          </a:p>
          <a:p>
            <a:r>
              <a:rPr lang="ru-RU" dirty="0"/>
              <a:t>жилой дом или часть жилого дома;</a:t>
            </a:r>
          </a:p>
          <a:p>
            <a:r>
              <a:rPr lang="ru-RU" dirty="0"/>
              <a:t>помещение или сооружение, указанные в </a:t>
            </a:r>
            <a:r>
              <a:rPr lang="ru-RU" dirty="0" err="1">
                <a:hlinkClick r:id="rId6"/>
              </a:rPr>
              <a:t>пп</a:t>
            </a:r>
            <a:r>
              <a:rPr lang="ru-RU" dirty="0">
                <a:hlinkClick r:id="rId6"/>
              </a:rPr>
              <a:t>. 14 п. 1 ст. 407 НК РФ</a:t>
            </a:r>
            <a:r>
              <a:rPr lang="ru-RU" dirty="0"/>
              <a:t>;</a:t>
            </a:r>
          </a:p>
          <a:p>
            <a:r>
              <a:rPr lang="ru-RU" dirty="0" err="1"/>
              <a:t>хозстроение</a:t>
            </a:r>
            <a:r>
              <a:rPr lang="ru-RU" dirty="0"/>
              <a:t> или сооружение, указанные в </a:t>
            </a:r>
            <a:r>
              <a:rPr lang="ru-RU" dirty="0" err="1">
                <a:hlinkClick r:id="rId7"/>
              </a:rPr>
              <a:t>пп</a:t>
            </a:r>
            <a:r>
              <a:rPr lang="ru-RU" dirty="0">
                <a:hlinkClick r:id="rId7"/>
              </a:rPr>
              <a:t>. 15 п. 1 ст. 407 НК РФ</a:t>
            </a:r>
            <a:r>
              <a:rPr lang="ru-RU" dirty="0"/>
              <a:t>;</a:t>
            </a:r>
          </a:p>
          <a:p>
            <a:r>
              <a:rPr lang="ru-RU" dirty="0"/>
              <a:t>гараж или </a:t>
            </a:r>
            <a:r>
              <a:rPr lang="ru-RU" dirty="0" err="1"/>
              <a:t>машино</a:t>
            </a:r>
            <a:r>
              <a:rPr lang="ru-RU" dirty="0"/>
              <a:t>-место.</a:t>
            </a:r>
          </a:p>
          <a:p>
            <a:r>
              <a:rPr lang="ru-RU" dirty="0"/>
              <a:t>Для применения льготы периодом участия в СВО признается налоговый период — календарный год, в течение которого лицо было привлечено к участию в СВО, независимо от срока такого участия</a:t>
            </a:r>
            <a:r>
              <a:rPr lang="ru-RU" dirty="0" smtClean="0"/>
              <a:t>.</a:t>
            </a:r>
          </a:p>
          <a:p>
            <a:pPr algn="just"/>
            <a:endParaRPr lang="ru-RU" dirty="0">
              <a:solidFill>
                <a:srgbClr val="05062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5" name="Заголовок 1"/>
          <p:cNvSpPr txBox="1"/>
          <p:nvPr/>
        </p:nvSpPr>
        <p:spPr>
          <a:xfrm>
            <a:off x="2745378" y="360011"/>
            <a:ext cx="6895011" cy="88020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rgbClr val="314184"/>
                </a:solidFill>
                <a:latin typeface="+mn-lt"/>
              </a:rPr>
              <a:t>НАЛОГОВЫЕ ЛЬГОТЫ</a:t>
            </a:r>
            <a:endParaRPr lang="ru-RU" sz="3600" b="1" dirty="0">
              <a:solidFill>
                <a:srgbClr val="314184"/>
              </a:solidFill>
              <a:latin typeface="+mn-lt"/>
            </a:endParaRPr>
          </a:p>
        </p:txBody>
      </p:sp>
      <p:sp>
        <p:nvSpPr>
          <p:cNvPr id="7" name="Объект 2"/>
          <p:cNvSpPr txBox="1"/>
          <p:nvPr/>
        </p:nvSpPr>
        <p:spPr>
          <a:xfrm>
            <a:off x="461545" y="1717947"/>
            <a:ext cx="4902936" cy="20061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400" dirty="0">
              <a:latin typeface="PF DinDisplay Pro" panose="02000506030000020004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1257" y="1128458"/>
            <a:ext cx="1175657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/>
              <a:t>Вышеуказанные налоговые льготы носят </a:t>
            </a:r>
            <a:r>
              <a:rPr lang="ru-RU" sz="2000" dirty="0" err="1"/>
              <a:t>беззаявительный</a:t>
            </a:r>
            <a:r>
              <a:rPr lang="ru-RU" sz="2000" dirty="0"/>
              <a:t> характер и предоставляются налоговым органом самостоятельно на основании информации, полученной от уполномоченных органов в рамках межведомственного взаимодействия. Вместе с тем налогоплательщик вправе самостоятельно обратиться в налоговый орган с заявлением о предоставлении </a:t>
            </a:r>
            <a:r>
              <a:rPr lang="ru-RU" sz="2000" dirty="0" smtClean="0"/>
              <a:t>льготы.</a:t>
            </a:r>
            <a:r>
              <a:rPr lang="ru-RU" sz="2000" dirty="0"/>
              <a:t> </a:t>
            </a:r>
            <a:r>
              <a:rPr lang="ru-RU" sz="2000" dirty="0" smtClean="0"/>
              <a:t>Либо </a:t>
            </a:r>
            <a:r>
              <a:rPr lang="ru-RU" sz="2000" dirty="0"/>
              <a:t>с заявлением о перерасчете налога с предоставлением документов, подтверждающих основания для перерасчета</a:t>
            </a:r>
            <a:r>
              <a:rPr lang="ru-RU" sz="2000" dirty="0" smtClean="0"/>
              <a:t>.</a:t>
            </a:r>
          </a:p>
          <a:p>
            <a:pPr fontAlgn="base"/>
            <a:endParaRPr lang="ru-RU" sz="2000" dirty="0" smtClean="0"/>
          </a:p>
          <a:p>
            <a:pPr fontAlgn="base"/>
            <a:r>
              <a:rPr lang="ru-RU" sz="2000" dirty="0"/>
              <a:t>Добровольцы и военнослужащие, в том числе мобилизованные и контрактники, а также члены их семей </a:t>
            </a:r>
            <a:r>
              <a:rPr lang="ru-RU" sz="2000" b="1" dirty="0"/>
              <a:t>освобождаются от оплаты налога на доходы физических лиц</a:t>
            </a:r>
            <a:r>
              <a:rPr lang="ru-RU" sz="2000" dirty="0"/>
              <a:t> (НДФЛ) с доходов в виде денег и другого имущества, полученных безвозмездно. Доходы должны быть связаны с участием в специальной военной операции (СВО)</a:t>
            </a:r>
          </a:p>
          <a:p>
            <a:pPr fontAlgn="base"/>
            <a:r>
              <a:rPr lang="ru-RU" sz="2000" dirty="0"/>
              <a:t>Мера поддержки предоставляется в </a:t>
            </a:r>
            <a:r>
              <a:rPr lang="ru-RU" sz="2000" dirty="0" err="1"/>
              <a:t>беззаявительном</a:t>
            </a:r>
            <a:r>
              <a:rPr lang="ru-RU" sz="2000" dirty="0"/>
              <a:t> порядке при исчислении и оплате налога</a:t>
            </a:r>
          </a:p>
          <a:p>
            <a:pPr fontAlgn="base"/>
            <a:r>
              <a:rPr lang="ru-RU" sz="2000" b="1" dirty="0"/>
              <a:t>Стандартный налоговый вычет для мобилизованных, контрактников, добровольцев и членов их семей</a:t>
            </a:r>
          </a:p>
          <a:p>
            <a:pPr fontAlgn="base"/>
            <a:r>
              <a:rPr lang="ru-RU" sz="2000" dirty="0"/>
              <a:t>Добровольцы и военнослужащие, в том числе мобилизованные и контрактники, а также члены их семей могут воспользоваться правом на снижение налогооблагаемой базы по НДФЛ за каждый месяц налогового периода на 500 ₽</a:t>
            </a:r>
          </a:p>
          <a:p>
            <a:pPr fontAlgn="base"/>
            <a:r>
              <a:rPr lang="ru-RU" sz="2000" dirty="0"/>
              <a:t>Для получения меры поддержки предоставьте в налоговый орган:</a:t>
            </a:r>
          </a:p>
          <a:p>
            <a:pPr fontAlgn="base"/>
            <a:r>
              <a:rPr lang="ru-RU" sz="2000" dirty="0"/>
              <a:t>з</a:t>
            </a:r>
            <a:r>
              <a:rPr lang="ru-RU" sz="2000" dirty="0" smtClean="0"/>
              <a:t>аявление и необходимые документы.</a:t>
            </a:r>
            <a:endParaRPr lang="ru-RU" sz="2000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66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5" name="Заголовок 1"/>
          <p:cNvSpPr txBox="1"/>
          <p:nvPr/>
        </p:nvSpPr>
        <p:spPr>
          <a:xfrm>
            <a:off x="2745378" y="360011"/>
            <a:ext cx="6895011" cy="88020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314184"/>
                </a:solidFill>
                <a:latin typeface="+mn-lt"/>
              </a:rPr>
              <a:t>ПЕНСИОННОЕ ОБЕСПЕЧЕНИЕ</a:t>
            </a:r>
            <a:endParaRPr lang="ru-RU" sz="3600" b="1" dirty="0">
              <a:solidFill>
                <a:srgbClr val="314184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503" y="1240214"/>
            <a:ext cx="118349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Федеральная выплата детям военнослужащих, которые попали в плен или пропали без вести на СВО</a:t>
            </a:r>
          </a:p>
          <a:p>
            <a:r>
              <a:rPr lang="ru-RU" dirty="0"/>
              <a:t>Эта новая социальная выплата полагается детям участников СВО - военнослужащим (контрактникам и мобилизованным), которые во время спецоперации оказались в плену или пропали без вести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На выплату может рассчитывать каждый ребенок плененного или пропавшего без вести до 18 лет и старше 18 лет, если он стал инвалидом до своего совершеннолетия. Кроме того, выплата полагается ребенку, который очно учится в образовательных организациях - деньги будут платить ему до конца обучения, но не дольше чем до 23 лет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Выплату назначают в размере регионального прожиточного минимума на детей, который действует в субъекте России по месту жительства ребенка. Эту сумму будут платить каждый месяц:</a:t>
            </a:r>
          </a:p>
          <a:p>
            <a:r>
              <a:rPr lang="ru-RU" dirty="0"/>
              <a:t>со дня, указанного в приказе командира (начальника), который содержит сведения о захвате военнослужащего в плен (но не раньше чем с 1 декабря 2024 года) - за период нахождения в плену,</a:t>
            </a:r>
          </a:p>
          <a:p>
            <a:r>
              <a:rPr lang="ru-RU" dirty="0"/>
              <a:t>со дня, указанного в приказе командира (начальника), который содержит сведения о пропаже военнослужащего без вести (но не раньше чем с 1 декабря 2024 года) – максимум в течение 6 месяцев с этого дня.</a:t>
            </a:r>
          </a:p>
          <a:p>
            <a:r>
              <a:rPr lang="ru-RU" dirty="0"/>
              <a:t>Соответствующие положения о данной выплате содержит Указ Президента РФ </a:t>
            </a:r>
            <a:r>
              <a:rPr lang="ru-RU" dirty="0">
                <a:hlinkClick r:id="rId5"/>
              </a:rPr>
              <a:t>от 26.12.2024 № 1110</a:t>
            </a:r>
            <a:r>
              <a:rPr lang="ru-RU" dirty="0"/>
              <a:t>, который вступил в силу с 26.12.2024.</a:t>
            </a:r>
          </a:p>
          <a:p>
            <a:r>
              <a:rPr lang="ru-RU" dirty="0"/>
              <a:t>Кстати, получение этой ежемесячной выплаты никак не повлияет на назначение семье военного других мер социальной поддержки. Ее просто не будут учитывать при решении вопроса о праве на другие льготы, которые прописаны в федеральном и региональном законодательстве.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5" name="Заголовок 1"/>
          <p:cNvSpPr txBox="1"/>
          <p:nvPr/>
        </p:nvSpPr>
        <p:spPr>
          <a:xfrm>
            <a:off x="2745378" y="360011"/>
            <a:ext cx="6895011" cy="88020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rgbClr val="314184"/>
                </a:solidFill>
                <a:latin typeface="+mn-lt"/>
              </a:rPr>
              <a:t>ПЕНСИОННОЕ ОБЕСПЕЧЕНИЕ</a:t>
            </a:r>
            <a:endParaRPr lang="ru-RU" sz="3600" b="1" dirty="0">
              <a:solidFill>
                <a:srgbClr val="314184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" y="1240214"/>
            <a:ext cx="1148225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Ежемесячное пособие детям погибших военнослужащих (мобилизованных, контрактников)</a:t>
            </a:r>
            <a:endParaRPr lang="ru-RU" sz="2000" dirty="0"/>
          </a:p>
          <a:p>
            <a:r>
              <a:rPr lang="ru-RU" sz="2000" dirty="0"/>
              <a:t>Это федеральное пособие можно оформить на ребенка:</a:t>
            </a:r>
          </a:p>
          <a:p>
            <a:r>
              <a:rPr lang="ru-RU" sz="2000" dirty="0"/>
              <a:t>военнослужащего, который погиб (умер, объявлен умершими, признан безвестно отсутствующим) при исполнении обязанностей военной службы,</a:t>
            </a:r>
          </a:p>
          <a:p>
            <a:r>
              <a:rPr lang="ru-RU" sz="2000" dirty="0"/>
              <a:t>военнослужащего, который умер из-за военной травмы после увольнения с военной службы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/>
              <a:t>Таким образом, претендовать на пособие могут дети погибших (умерших) контрактников и мобилизованных, которые участвовали в СВО. Назначает пособие СФР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/>
              <a:t>Пособие платят в фиксированном размере и ежегодно индексируют. В 2025 году оно равно 3 092,07 рублей. Если в вашем регионе действуют районные коэффициенты к зарплате, размер пособия установят с учетом соответствующего коэффициента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/>
              <a:t>Платить пособие ребенку погибшего военнослужащего будут до 18 лет, а если он учится очно – до 23 лет. Детям, ставшим инвалидами до 18 лет, это пособие платят и после совершеннолетия.</a:t>
            </a:r>
          </a:p>
          <a:p>
            <a:r>
              <a:rPr lang="ru-RU" sz="2000" dirty="0"/>
              <a:t>Выплата этого пособия регулируется законом </a:t>
            </a:r>
            <a:r>
              <a:rPr lang="ru-RU" sz="2000" dirty="0">
                <a:hlinkClick r:id="rId5"/>
              </a:rPr>
              <a:t>от 04.06.2011 № 128-ФЗ</a:t>
            </a:r>
            <a:r>
              <a:rPr lang="ru-RU" sz="2000" dirty="0"/>
              <a:t>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669" y="5783105"/>
            <a:ext cx="905685" cy="8719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8172" y="169817"/>
            <a:ext cx="85561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314184"/>
                </a:solidFill>
              </a:rPr>
              <a:t>Бурыка </a:t>
            </a:r>
          </a:p>
          <a:p>
            <a:pPr algn="ctr"/>
            <a:r>
              <a:rPr lang="ru-RU" sz="4000" b="1" dirty="0">
                <a:solidFill>
                  <a:srgbClr val="314184"/>
                </a:solidFill>
              </a:rPr>
              <a:t>Оксана Николаевна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55327" y="1753122"/>
            <a:ext cx="6588028" cy="4369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Представитель Регионального центра финансовой грамотности Воронежской области;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Эксперт Агентства стратегических инициатив и </a:t>
            </a:r>
            <a:r>
              <a:rPr lang="ru-RU" sz="2000" dirty="0" err="1" smtClean="0"/>
              <a:t>Росконгресса</a:t>
            </a:r>
            <a:r>
              <a:rPr lang="ru-RU" sz="20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Эксперт ПРОФиТ Ассоциации развития финансовой грамотности;</a:t>
            </a: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Региональный куратор волонтёров </a:t>
            </a:r>
            <a:r>
              <a:rPr lang="ru-RU" sz="2000" dirty="0" err="1" smtClean="0"/>
              <a:t>финпросвещения</a:t>
            </a:r>
            <a:r>
              <a:rPr lang="ru-RU" sz="20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Спикер </a:t>
            </a:r>
            <a:r>
              <a:rPr lang="ru-RU" sz="2000" dirty="0"/>
              <a:t>федеральных и региональных форумов по финансовой </a:t>
            </a:r>
            <a:r>
              <a:rPr lang="ru-RU" sz="2000" dirty="0" smtClean="0"/>
              <a:t>культуре;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Автор обучающих программ по финансовой грамотности и предпринимательству для подростков и взрослого населения;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Общественный </a:t>
            </a:r>
            <a:r>
              <a:rPr lang="ru-RU" sz="2000" dirty="0" smtClean="0"/>
              <a:t>деятель.</a:t>
            </a:r>
            <a:endParaRPr lang="ru-RU" sz="2000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1848466"/>
            <a:ext cx="3466901" cy="3958046"/>
          </a:xfrm>
          <a:prstGeom prst="rect">
            <a:avLst/>
          </a:prstGeom>
          <a:ln w="28575">
            <a:solidFill>
              <a:srgbClr val="314184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5" name="Заголовок 1"/>
          <p:cNvSpPr txBox="1"/>
          <p:nvPr/>
        </p:nvSpPr>
        <p:spPr>
          <a:xfrm>
            <a:off x="2745378" y="360011"/>
            <a:ext cx="6895011" cy="88020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200" b="1" dirty="0">
              <a:solidFill>
                <a:srgbClr val="314184"/>
              </a:solidFill>
              <a:latin typeface="PF DinDisplay Pro Black" panose="02000503030000020004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95047" y="454847"/>
            <a:ext cx="7636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314184"/>
                </a:solidFill>
              </a:rPr>
              <a:t>ПЕНСИОННОЕ ОБЕСПЕЧЕНИЕ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0446" y="1196014"/>
            <a:ext cx="1150837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Ежемесячная компенсация детям погибших военнослужащих и добровольцев</a:t>
            </a:r>
          </a:p>
          <a:p>
            <a:r>
              <a:rPr lang="ru-RU" dirty="0"/>
              <a:t>Если военнослужащий - мобилизованный, контрактник или доброволец погиб (умер) на военной службе или из-за военной травмы, каждому члену его семьи выплачивают ежемесячную денежную компенсацию.</a:t>
            </a:r>
          </a:p>
          <a:p>
            <a:r>
              <a:rPr lang="ru-RU" dirty="0"/>
              <a:t>К членам семьи тут относятся, в том числе:</a:t>
            </a:r>
          </a:p>
          <a:p>
            <a:r>
              <a:rPr lang="ru-RU" dirty="0"/>
              <a:t>дети умершего до 18 лет,</a:t>
            </a:r>
          </a:p>
          <a:p>
            <a:r>
              <a:rPr lang="ru-RU" dirty="0"/>
              <a:t>дети умершего старше 18 лет (если они стали инвалидами до 18 лет),</a:t>
            </a:r>
          </a:p>
          <a:p>
            <a:r>
              <a:rPr lang="ru-RU" dirty="0"/>
              <a:t>дети умершего до 23 лет, которые очно учатся в образовательных организациях.</a:t>
            </a:r>
          </a:p>
          <a:p>
            <a:r>
              <a:rPr lang="ru-RU" dirty="0"/>
              <a:t>Компенсация полагается также детям мобилизованных, контрактников и добровольцев, которые пропали без вести, признаны безвестно отсутствующими или объявлены умершими (части 9, 11 статьи 3 закона </a:t>
            </a:r>
            <a:r>
              <a:rPr lang="ru-RU" dirty="0">
                <a:hlinkClick r:id="rId5"/>
              </a:rPr>
              <a:t>от 07.11.2011 № 306-ФЗ</a:t>
            </a:r>
            <a:r>
              <a:rPr lang="ru-RU" dirty="0"/>
              <a:t> «О денежном довольствии военнослужащих и предоставлении им отдельных выплат»).</a:t>
            </a:r>
          </a:p>
          <a:p>
            <a:r>
              <a:rPr lang="ru-RU" b="1" dirty="0"/>
              <a:t>Размер компенсации на ребенка считают так:</a:t>
            </a:r>
            <a:r>
              <a:rPr lang="ru-RU" dirty="0"/>
              <a:t> берут размер ежемесячной денежной компенсации, установленной для инвалида I группы вследствие военной травмы (в 2025 году это сумма 23 939,51 рублей), и делят ее на количество членов семьи (включая умершего военнослужащего или добровольца).</a:t>
            </a:r>
          </a:p>
          <a:p>
            <a:r>
              <a:rPr lang="ru-RU" dirty="0"/>
              <a:t>Например, у погибшего в зоне СВО контрактника осталась жена и двое детей 5 и 14 лет. Считаем размер компенсации на каждого члена семьи - вдову, ребенка 5 лет, ребенка 14 лет:</a:t>
            </a:r>
          </a:p>
          <a:p>
            <a:r>
              <a:rPr lang="ru-RU" dirty="0"/>
              <a:t>23 939,51 рублей ÷ 4 членов семьи (в количестве членов семьи учитывается погибший контрактник) = 5 984,88 рублей.</a:t>
            </a:r>
          </a:p>
          <a:p>
            <a:r>
              <a:rPr lang="ru-RU" dirty="0"/>
              <a:t>Таким образом, на каждого ребенка погибшего военнослужащего положена ежемесячная компенсация в сумме 5 984,88 рублей.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5" name="Заголовок 1"/>
          <p:cNvSpPr txBox="1"/>
          <p:nvPr/>
        </p:nvSpPr>
        <p:spPr>
          <a:xfrm>
            <a:off x="2745378" y="360011"/>
            <a:ext cx="6895011" cy="88020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rgbClr val="314184"/>
                </a:solidFill>
                <a:latin typeface="+mn-lt"/>
              </a:rPr>
              <a:t>ПЕНСИОННОЕ ОБЕСПЕЧЕНИЕ</a:t>
            </a:r>
            <a:endParaRPr lang="ru-RU" sz="3600" b="1" dirty="0">
              <a:solidFill>
                <a:srgbClr val="314184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766" y="1423850"/>
            <a:ext cx="111556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Двойная пенсия детям-инвалидам погибших военнослужащих и добровольцев</a:t>
            </a:r>
          </a:p>
          <a:p>
            <a:r>
              <a:rPr lang="ru-RU" sz="2400" dirty="0"/>
              <a:t>Дети - инвалиды погибших (умерших) участников СВО могут получать сразу 2 пенсии – по потере кормильца и по инвалидности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dirty="0"/>
              <a:t>Аналогично, право на 2 пенсии имеют инвалиды с детства I и II групп, являющиеся детьми погибших участников спецоперации. Им полагается пенсия по потере кормильца и вторая – или по инвалидности, или страховая по старости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dirty="0"/>
              <a:t>Соответствующие правила действуют для детей мобилизованных, контрактников и добровольцев, которые погибли во время СВО или умерли позже из-за ранения, контузии, увечья или заболевания, полученных на спецоперации (закон </a:t>
            </a:r>
            <a:r>
              <a:rPr lang="ru-RU" sz="2400" dirty="0">
                <a:hlinkClick r:id="rId5"/>
              </a:rPr>
              <a:t>от 13.07.2024 № 184-ФЗ</a:t>
            </a:r>
            <a:r>
              <a:rPr lang="ru-RU" sz="2400" dirty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5" name="Заголовок 1"/>
          <p:cNvSpPr txBox="1"/>
          <p:nvPr/>
        </p:nvSpPr>
        <p:spPr>
          <a:xfrm>
            <a:off x="2745378" y="360011"/>
            <a:ext cx="6895011" cy="88020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200" b="1" dirty="0">
              <a:solidFill>
                <a:srgbClr val="314184"/>
              </a:solidFill>
              <a:latin typeface="PF DinDisplay Pro Black" panose="02000503030000020004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95047" y="454847"/>
            <a:ext cx="7636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314184"/>
                </a:solidFill>
              </a:rPr>
              <a:t>ПЕНСИОННОЕ ОБЕСПЕЧЕНИЕ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1545" y="1600225"/>
            <a:ext cx="111121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Многие субъекты РФ предоставляют льготы детям СВО (военнослужащих по контракту 2025, мобилизованных, добровольцев) в виде денежных выплат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dirty="0"/>
              <a:t>Это могут быть единовременные или ежемесячные выплаты, пособия, материальная адресная помощь ребенку. Кому именно (категории детей, возраст) и в связи с чем их выплачивают (в связи с уходом отца ребенка на спецоперацию, поступлением ребенка в вуз, школьникам к 1 сентября, Новому году и т.п.), уточняйте в региональных нормативных правовых актах и органах соцзащиты.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Некоторые </a:t>
            </a:r>
            <a:r>
              <a:rPr lang="ru-RU" sz="2400" dirty="0"/>
              <a:t>выплаты положены только детям погибших или заболевших участников спецоперации.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9006" y="1128459"/>
            <a:ext cx="117435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A0A0A"/>
                </a:solidFill>
              </a:rPr>
              <a:t>У вас три пути: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A0A0A"/>
                </a:solidFill>
              </a:rPr>
              <a:t>записаться на юридическую консультацию и попросить юриста собрать весь пакет причитающихся льгот, </a:t>
            </a:r>
          </a:p>
          <a:p>
            <a:r>
              <a:rPr lang="ru-RU" dirty="0">
                <a:solidFill>
                  <a:srgbClr val="0A0A0A"/>
                </a:solidFill>
              </a:rPr>
              <a:t>а далее уже обращаться в ведомства;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A0A0A"/>
                </a:solidFill>
              </a:rPr>
              <a:t>прийти в военкомат на консультацию, там также есть сотрудники, которые дают справки ветеранам, но при этом надо понимать, что учреждение это довольно загружено работой;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A0A0A"/>
                </a:solidFill>
              </a:rPr>
              <a:t>использовать раздел </a:t>
            </a:r>
            <a:r>
              <a:rPr lang="ru-RU" dirty="0" err="1">
                <a:solidFill>
                  <a:srgbClr val="0A0A0A"/>
                </a:solidFill>
              </a:rPr>
              <a:t>Госуслуг</a:t>
            </a:r>
            <a:r>
              <a:rPr lang="ru-RU" dirty="0">
                <a:solidFill>
                  <a:srgbClr val="0A0A0A"/>
                </a:solidFill>
              </a:rPr>
              <a:t> «Меры поддержки для защитников Отечества» (например, можно выйти на него через поисковик).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Обращение за льготой</a:t>
            </a:r>
          </a:p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rgbClr val="0A0A0A"/>
                </a:solidFill>
              </a:rPr>
              <a:t>Есть несколько ведомств, куда можно подать документы. В ряде случаев они дублируют функции друг друга.</a:t>
            </a:r>
          </a:p>
          <a:p>
            <a:endParaRPr lang="ru-RU" dirty="0">
              <a:solidFill>
                <a:srgbClr val="0A0A0A"/>
              </a:solidFill>
            </a:endParaRPr>
          </a:p>
          <a:p>
            <a:r>
              <a:rPr lang="ru-RU" dirty="0">
                <a:solidFill>
                  <a:srgbClr val="0A0A0A"/>
                </a:solidFill>
              </a:rPr>
              <a:t>Главный источник большинства выплат — Социальный фонд. Можно прийти прямо в отделение по месту жительства. </a:t>
            </a:r>
          </a:p>
          <a:p>
            <a:r>
              <a:rPr lang="ru-RU" dirty="0">
                <a:solidFill>
                  <a:srgbClr val="0A0A0A"/>
                </a:solidFill>
              </a:rPr>
              <a:t>Также выплаты от </a:t>
            </a:r>
            <a:r>
              <a:rPr lang="ru-RU" dirty="0" err="1">
                <a:solidFill>
                  <a:srgbClr val="0A0A0A"/>
                </a:solidFill>
              </a:rPr>
              <a:t>Соцфонда</a:t>
            </a:r>
            <a:r>
              <a:rPr lang="ru-RU" dirty="0">
                <a:solidFill>
                  <a:srgbClr val="0A0A0A"/>
                </a:solidFill>
              </a:rPr>
              <a:t> можно получить через </a:t>
            </a:r>
            <a:r>
              <a:rPr lang="ru-RU" dirty="0" err="1">
                <a:solidFill>
                  <a:srgbClr val="0A0A0A"/>
                </a:solidFill>
              </a:rPr>
              <a:t>Госуслуги</a:t>
            </a:r>
            <a:r>
              <a:rPr lang="ru-RU" dirty="0">
                <a:solidFill>
                  <a:srgbClr val="0A0A0A"/>
                </a:solidFill>
              </a:rPr>
              <a:t>, точнее, подать на них заявления.</a:t>
            </a:r>
          </a:p>
          <a:p>
            <a:endParaRPr lang="ru-RU" dirty="0">
              <a:solidFill>
                <a:srgbClr val="0A0A0A"/>
              </a:solidFill>
            </a:endParaRPr>
          </a:p>
          <a:p>
            <a:r>
              <a:rPr lang="ru-RU" dirty="0">
                <a:solidFill>
                  <a:srgbClr val="0A0A0A"/>
                </a:solidFill>
              </a:rPr>
              <a:t>Другой вариант — просто прийти в МФЦ. Обратитесь к сотруднику-консультанту (как правило, они стоят на входе). </a:t>
            </a:r>
          </a:p>
          <a:p>
            <a:r>
              <a:rPr lang="ru-RU" dirty="0">
                <a:solidFill>
                  <a:srgbClr val="0A0A0A"/>
                </a:solidFill>
              </a:rPr>
              <a:t>Сообщите, что пришли за льготами для участников СВО. </a:t>
            </a:r>
          </a:p>
          <a:p>
            <a:endParaRPr lang="ru-RU" dirty="0">
              <a:solidFill>
                <a:srgbClr val="0A0A0A"/>
              </a:solidFill>
            </a:endParaRPr>
          </a:p>
          <a:p>
            <a:r>
              <a:rPr lang="ru-RU" dirty="0">
                <a:solidFill>
                  <a:srgbClr val="0A0A0A"/>
                </a:solidFill>
              </a:rPr>
              <a:t>За налоговыми преференциями — в ФНС. </a:t>
            </a:r>
          </a:p>
          <a:p>
            <a:endParaRPr lang="ru-RU" dirty="0">
              <a:solidFill>
                <a:srgbClr val="0A0A0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5047" y="274321"/>
            <a:ext cx="7850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14184"/>
                </a:solidFill>
              </a:rPr>
              <a:t>КАК УЗНАТЬ, ЧТО ВАМ ПОЛОЖЕНО</a:t>
            </a:r>
            <a:endParaRPr lang="ru-RU" sz="3600" b="1" dirty="0">
              <a:solidFill>
                <a:srgbClr val="31418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685" y="1062447"/>
            <a:ext cx="6539786" cy="2806162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3000103" y="4389119"/>
            <a:ext cx="5778137" cy="1290242"/>
            <a:chOff x="461544" y="4159474"/>
            <a:chExt cx="5778137" cy="1290242"/>
          </a:xfrm>
        </p:grpSpPr>
        <p:sp>
          <p:nvSpPr>
            <p:cNvPr id="3" name="TextBox 2"/>
            <p:cNvSpPr txBox="1"/>
            <p:nvPr/>
          </p:nvSpPr>
          <p:spPr>
            <a:xfrm>
              <a:off x="976333" y="4159474"/>
              <a:ext cx="52633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314184"/>
                  </a:solidFill>
                  <a:latin typeface="PF DinDisplay Pro" panose="02000506030000020004" pitchFamily="2" charset="0"/>
                </a:rPr>
                <a:t>www.fincubator.ru/projects-arfg</a:t>
              </a:r>
              <a:r>
                <a:rPr lang="ru-RU" sz="2400" b="1" dirty="0" smtClean="0">
                  <a:solidFill>
                    <a:srgbClr val="314184"/>
                  </a:solidFill>
                  <a:latin typeface="PF DinDisplay Pro" panose="02000506030000020004" pitchFamily="2" charset="0"/>
                </a:rPr>
                <a:t>/</a:t>
              </a:r>
              <a:r>
                <a:rPr lang="en-US" sz="2400" b="1" dirty="0" smtClean="0">
                  <a:solidFill>
                    <a:srgbClr val="314184"/>
                  </a:solidFill>
                  <a:latin typeface="PF DinDisplay Pro" panose="02000506030000020004" pitchFamily="2" charset="0"/>
                </a:rPr>
                <a:t>rid</a:t>
              </a:r>
              <a:endParaRPr lang="ru-RU" sz="2400" b="1" dirty="0">
                <a:solidFill>
                  <a:srgbClr val="314184"/>
                </a:solidFill>
                <a:latin typeface="PF DinDisplay Pro" panose="02000506030000020004" pitchFamily="2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544" y="5178807"/>
              <a:ext cx="379461" cy="218036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88" y="4722371"/>
              <a:ext cx="339773" cy="242219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664" y="4259008"/>
              <a:ext cx="333220" cy="32118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76333" y="4988051"/>
              <a:ext cx="47712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314184"/>
                  </a:solidFill>
                  <a:latin typeface="PF DinDisplay Pro" panose="02000506030000020004" pitchFamily="2" charset="0"/>
                </a:rPr>
                <a:t>rid_govorim_o_finansah</a:t>
              </a:r>
              <a:endParaRPr lang="ru-RU" sz="2400" b="1" dirty="0">
                <a:solidFill>
                  <a:srgbClr val="314184"/>
                </a:solidFill>
                <a:latin typeface="PF DinDisplay Pro" panose="02000506030000020004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76333" y="4585209"/>
              <a:ext cx="47712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314184"/>
                  </a:solidFill>
                  <a:latin typeface="PF DinDisplay Pro" panose="02000506030000020004" pitchFamily="2" charset="0"/>
                </a:rPr>
                <a:t>ridfinance@yandex.ru</a:t>
              </a:r>
              <a:endParaRPr lang="ru-RU" sz="2400" b="1" dirty="0">
                <a:solidFill>
                  <a:srgbClr val="314184"/>
                </a:solidFill>
                <a:latin typeface="PF DinDisplay Pro" panose="02000506030000020004" pitchFamily="2" charset="0"/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56" y="4389119"/>
            <a:ext cx="1889425" cy="188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7" name="Заголовок 1"/>
          <p:cNvSpPr txBox="1"/>
          <p:nvPr/>
        </p:nvSpPr>
        <p:spPr>
          <a:xfrm>
            <a:off x="2377439" y="399958"/>
            <a:ext cx="7402287" cy="88020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200" b="1" dirty="0" smtClean="0">
                <a:solidFill>
                  <a:srgbClr val="314184"/>
                </a:solidFill>
                <a:latin typeface="PF DinDisplay Pro Black" panose="02000503030000020004" pitchFamily="2" charset="0"/>
              </a:rPr>
              <a:t>Содержание семинара</a:t>
            </a:r>
            <a:endParaRPr lang="ru-RU" sz="4200" b="1" dirty="0">
              <a:solidFill>
                <a:srgbClr val="314184"/>
              </a:solidFill>
              <a:latin typeface="PF DinDisplay Pro Black" panose="0200050303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874" y="1177860"/>
            <a:ext cx="725487" cy="6645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873" y="2749833"/>
            <a:ext cx="725487" cy="6645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874" y="1947565"/>
            <a:ext cx="725487" cy="6645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874" y="5950547"/>
            <a:ext cx="725487" cy="7021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870" y="5143924"/>
            <a:ext cx="725487" cy="6645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871" y="4387964"/>
            <a:ext cx="725487" cy="6645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872" y="3574182"/>
            <a:ext cx="725487" cy="66452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72491" y="1177860"/>
            <a:ext cx="9300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Дадим понятие кто попадает под категорию «</a:t>
            </a:r>
            <a:r>
              <a:rPr lang="ru-RU" sz="2400" b="1" dirty="0" err="1" smtClean="0"/>
              <a:t>военнослущащие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972491" y="1947565"/>
            <a:ext cx="8391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Определимся кого закон признает семьей военнослужащего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972491" y="2749833"/>
            <a:ext cx="853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Образовательные льготы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972491" y="3519538"/>
            <a:ext cx="5460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Льготы в жилищной сфере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972491" y="4289244"/>
            <a:ext cx="5682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Налоговые льготы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972491" y="5052486"/>
            <a:ext cx="6204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Пенсионное обеспечение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095047" y="5950547"/>
            <a:ext cx="7623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Как узнать, что вам положено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087" y="5783105"/>
            <a:ext cx="905685" cy="871989"/>
          </a:xfrm>
          <a:prstGeom prst="rect">
            <a:avLst/>
          </a:prstGeom>
        </p:spPr>
      </p:pic>
      <p:sp>
        <p:nvSpPr>
          <p:cNvPr id="7" name="Заголовок 1"/>
          <p:cNvSpPr txBox="1"/>
          <p:nvPr/>
        </p:nvSpPr>
        <p:spPr>
          <a:xfrm>
            <a:off x="2745378" y="360011"/>
            <a:ext cx="6895011" cy="88020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>
              <a:solidFill>
                <a:srgbClr val="314184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9086" y="360011"/>
            <a:ext cx="103849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14184"/>
                </a:solidFill>
              </a:rPr>
              <a:t>ПОНЯТИЯ «ВОЕННОСЛУЖАЩИЙ», «МОБИЛИЗОВАННЫЙ», </a:t>
            </a:r>
          </a:p>
          <a:p>
            <a:pPr algn="ctr"/>
            <a:r>
              <a:rPr lang="ru-RU" sz="2400" b="1" dirty="0">
                <a:solidFill>
                  <a:srgbClr val="314184"/>
                </a:solidFill>
              </a:rPr>
              <a:t>«КОНТРАКТНИК», «ДОБРОВОЛЕЦ»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1544" y="1335050"/>
            <a:ext cx="1158241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Военнослу́жащий — лицо (человек), исполняющее должностные обязанности, связанные с прохождением военной службы, </a:t>
            </a:r>
            <a:r>
              <a:rPr lang="ru-RU" b="1" dirty="0" smtClean="0"/>
              <a:t>которая </a:t>
            </a:r>
            <a:r>
              <a:rPr lang="ru-RU" b="1" dirty="0"/>
              <a:t>призвана решать задачи в сфере безопасности и обороны государства, и в связи с этим, обладающее специальным правовым статусом</a:t>
            </a:r>
            <a:r>
              <a:rPr lang="ru-RU" b="1" dirty="0" smtClean="0"/>
              <a:t>.</a:t>
            </a:r>
          </a:p>
          <a:p>
            <a:r>
              <a:rPr lang="ru-RU" b="1" dirty="0">
                <a:solidFill>
                  <a:srgbClr val="314184"/>
                </a:solidFill>
              </a:rPr>
              <a:t>Мобилизованный.</a:t>
            </a:r>
          </a:p>
          <a:p>
            <a:r>
              <a:rPr lang="ru-RU" dirty="0"/>
              <a:t>Гражданин Российской Федерации, призванный на военную службу  по мобилизации, имеет статус военнослужащего, проходящего военную службу в Вооруженных Силах Российской Федерации  по контракту. </a:t>
            </a:r>
          </a:p>
          <a:p>
            <a:r>
              <a:rPr lang="ru-RU" dirty="0"/>
              <a:t>Статус военнослужащего, как призывником по мобилизации,  так и «контрактником» приобретается в день издания приказа. </a:t>
            </a:r>
            <a:r>
              <a:rPr lang="ru-RU" dirty="0" smtClean="0"/>
              <a:t>Граждане </a:t>
            </a:r>
            <a:r>
              <a:rPr lang="ru-RU" dirty="0"/>
              <a:t>приобретают статус военнослужащих с началом военной службы и утрачивают его с окончанием военной службы. </a:t>
            </a:r>
            <a:endParaRPr lang="ru-RU" dirty="0" smtClean="0"/>
          </a:p>
          <a:p>
            <a:r>
              <a:rPr lang="ru-RU" b="1" dirty="0">
                <a:solidFill>
                  <a:srgbClr val="314184"/>
                </a:solidFill>
              </a:rPr>
              <a:t>Контрактник.</a:t>
            </a:r>
          </a:p>
          <a:p>
            <a:r>
              <a:rPr lang="ru-RU" dirty="0"/>
              <a:t>Контракт – один из способов поступить на службу в Вооруженные Силы РФ. </a:t>
            </a:r>
          </a:p>
          <a:p>
            <a:r>
              <a:rPr lang="ru-RU" dirty="0"/>
              <a:t>Военная служба по контракту — это служба в Вооружённых Силах РФ на добровольной оплачиваемой основе, во время которой гражданин получает необходимые знания и практические навыки по конкретной военной специальности. </a:t>
            </a:r>
            <a:endParaRPr lang="ru-RU" dirty="0" smtClean="0"/>
          </a:p>
          <a:p>
            <a:r>
              <a:rPr lang="ru-RU" b="1" dirty="0">
                <a:solidFill>
                  <a:srgbClr val="314184"/>
                </a:solidFill>
              </a:rPr>
              <a:t>Доброволец.</a:t>
            </a:r>
          </a:p>
          <a:p>
            <a:r>
              <a:rPr lang="ru-RU" dirty="0"/>
              <a:t>Гражданин РФ может вступить в добровольческое формирование путем заключения контракта о пребывании в добровольческом формировании. Контракт заключается между гражданином и Министерством обороны Российской </a:t>
            </a:r>
            <a:r>
              <a:rPr lang="ru-RU" dirty="0" smtClean="0"/>
              <a:t>Федерации.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531" y="268065"/>
            <a:ext cx="1628500" cy="698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78" y="268065"/>
            <a:ext cx="1633503" cy="648447"/>
          </a:xfrm>
          <a:prstGeom prst="rect">
            <a:avLst/>
          </a:prstGeom>
        </p:spPr>
      </p:pic>
      <p:sp>
        <p:nvSpPr>
          <p:cNvPr id="5" name="Заголовок 1"/>
          <p:cNvSpPr txBox="1"/>
          <p:nvPr/>
        </p:nvSpPr>
        <p:spPr>
          <a:xfrm>
            <a:off x="2745378" y="360011"/>
            <a:ext cx="6895011" cy="88020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200" b="1" dirty="0">
              <a:solidFill>
                <a:srgbClr val="314184"/>
              </a:solidFill>
              <a:latin typeface="PF DinDisplay Pro Black" panose="0200050303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4926" y="360011"/>
            <a:ext cx="8340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314184"/>
                </a:solidFill>
              </a:rPr>
              <a:t>КОГО ЗАКОН ПРИЗНАЕТ СЕМЬЕЙ </a:t>
            </a:r>
            <a:r>
              <a:rPr lang="ru-RU" sz="2400" b="1" dirty="0" smtClean="0">
                <a:solidFill>
                  <a:srgbClr val="314184"/>
                </a:solidFill>
              </a:rPr>
              <a:t>ВОЕННОСЛУЖАЩЕГО</a:t>
            </a:r>
            <a:endParaRPr lang="ru-RU" sz="2400" b="1" dirty="0">
              <a:solidFill>
                <a:srgbClr val="31418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503" y="916512"/>
            <a:ext cx="12087497" cy="5908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Важно точно знать, кто попадает под категорию «член семьи». Давайте разберёмся!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2F5597"/>
                </a:solidFill>
              </a:rPr>
              <a:t>Супруги. </a:t>
            </a:r>
            <a:r>
              <a:rPr lang="ru-RU" dirty="0">
                <a:solidFill>
                  <a:srgbClr val="000000"/>
                </a:solidFill>
              </a:rPr>
              <a:t>Неважно, муж вы или жена (да, даже если женщина ушла на спецоперацию как медсестра или повар). Официальный брак – это основа. Сожительство или венчание без регистрации, к сожалению, не учитываются.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</a:rPr>
              <a:t>Важно: Развод аннулирует право на льготы. Исключение — если брак расторгнут после гибели военнослужащего.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2F5597"/>
                </a:solidFill>
              </a:rPr>
              <a:t>Дети. </a:t>
            </a:r>
            <a:r>
              <a:rPr lang="ru-RU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Несовершеннолетние и студенты до 23 лет</a:t>
            </a:r>
            <a:r>
              <a:rPr lang="ru-RU" dirty="0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ru-RU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• Школьники, малыши, подростки — автоматически получают статус;</a:t>
            </a:r>
            <a:r>
              <a:rPr lang="ru-RU" dirty="0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ru-RU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• Студенты очной формы (до 23 лет) — нужна справка из вуза. Внимание! Если ребёнку исполнилось 23 года в середине учебного года — право сохраняется до конца семестра.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2F5597"/>
                </a:solidFill>
                <a:latin typeface="Times New Roman" panose="02020603050405020304" charset="0"/>
                <a:cs typeface="Times New Roman" panose="02020603050405020304" charset="0"/>
              </a:rPr>
              <a:t>Совершеннолетние дети-инвалиды</a:t>
            </a:r>
            <a:r>
              <a:rPr lang="ru-RU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: пожизненная защита.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2F5597"/>
                </a:solidFill>
              </a:rPr>
              <a:t>Родные или приёмные родители </a:t>
            </a:r>
            <a:r>
              <a:rPr lang="ru-RU" dirty="0">
                <a:solidFill>
                  <a:srgbClr val="000000"/>
                </a:solidFill>
              </a:rPr>
              <a:t>имеют право на поддержку, если: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</a:rPr>
              <a:t>• Достигли пенсионного возраста;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</a:rPr>
              <a:t>• Имеют инвалидность (любой группы).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</a:rPr>
              <a:t>Пример: Мать-одиночка 60 лет, отец с инвалидностью I группы — оба могут претендовать на льготы.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2F5597"/>
                </a:solidFill>
              </a:rPr>
              <a:t>Отчим и мачеха. </a:t>
            </a:r>
            <a:r>
              <a:rPr lang="ru-RU" dirty="0">
                <a:solidFill>
                  <a:srgbClr val="000000"/>
                </a:solidFill>
              </a:rPr>
              <a:t>Даже если не родные по крови, но: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</a:rPr>
              <a:t>• Воспитывали ребёнка военнослужащего не менее 5 лет;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</a:rPr>
              <a:t>• Являетесь нетрудоспособными (пенсионеры/инвалиды). Совет: Соберите чеки, письма, фото — всё, что докажет ваше участие в жизни ребёнка.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2F5597"/>
                </a:solidFill>
              </a:rPr>
              <a:t>Бабушки и дедушки. </a:t>
            </a:r>
            <a:r>
              <a:rPr lang="ru-RU" dirty="0">
                <a:solidFill>
                  <a:srgbClr val="000000"/>
                </a:solidFill>
              </a:rPr>
              <a:t>Если из-за отсутствия родителей (смерть, лишение прав) они взяли на себя заботу о внуке, государство признаёт их право. Условия: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</a:rPr>
              <a:t>• Минимум 3 года содержали ребёнка;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</a:rPr>
              <a:t>• Подтвердите документами (справки, свидетельства).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5" name="Заголовок 1"/>
          <p:cNvSpPr txBox="1"/>
          <p:nvPr/>
        </p:nvSpPr>
        <p:spPr>
          <a:xfrm>
            <a:off x="2095048" y="274321"/>
            <a:ext cx="7545342" cy="9658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314184"/>
                </a:solidFill>
                <a:latin typeface="+mn-lt"/>
              </a:rPr>
              <a:t>ОБРАЗОВАТЕЛЬНЫЕ ЛЬГОТЫ</a:t>
            </a:r>
            <a:endParaRPr lang="ru-RU" sz="3200" b="1" dirty="0">
              <a:solidFill>
                <a:srgbClr val="314184"/>
              </a:solidFill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7669" y="5092102"/>
            <a:ext cx="1359048" cy="16744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23406" y="979714"/>
            <a:ext cx="9509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Льготы можно разделить на 3 группы:</a:t>
            </a:r>
          </a:p>
          <a:p>
            <a:pPr algn="ctr"/>
            <a:r>
              <a:rPr lang="ru-RU" sz="2000" b="1" dirty="0" smtClean="0"/>
              <a:t>федеральные</a:t>
            </a:r>
            <a:r>
              <a:rPr lang="ru-RU" sz="2000" dirty="0" smtClean="0"/>
              <a:t>;</a:t>
            </a:r>
          </a:p>
          <a:p>
            <a:pPr algn="ctr"/>
            <a:r>
              <a:rPr lang="ru-RU" sz="2000" dirty="0" smtClean="0"/>
              <a:t> региональные;</a:t>
            </a:r>
          </a:p>
          <a:p>
            <a:pPr algn="ctr"/>
            <a:r>
              <a:rPr lang="ru-RU" sz="2000" dirty="0" smtClean="0"/>
              <a:t>    муниципальные.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17567" y="2514514"/>
            <a:ext cx="117696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14184"/>
                </a:solidFill>
              </a:rPr>
              <a:t>Федеральны</a:t>
            </a:r>
            <a:r>
              <a:rPr lang="ru-RU" sz="2000" dirty="0"/>
              <a:t>е льготы устанавливаются по всей территории России. Они полагаются детям участников СВО независимо от субъекта РФ, в котором те проживают. Обычно федеральные льготы предусматривают в федеральных законах, законах, постановлениях Правительства РФ.</a:t>
            </a:r>
          </a:p>
          <a:p>
            <a:endParaRPr lang="ru-RU" sz="2000" dirty="0"/>
          </a:p>
          <a:p>
            <a:r>
              <a:rPr lang="ru-RU" sz="2000" b="1" dirty="0">
                <a:solidFill>
                  <a:srgbClr val="314184"/>
                </a:solidFill>
              </a:rPr>
              <a:t>Региональны</a:t>
            </a:r>
            <a:r>
              <a:rPr lang="ru-RU" sz="2000" dirty="0"/>
              <a:t>е льготы прописывают в нормативных правовых актах конкретного субъекта РФ. Эти льготы распространяются только на жителей данного региона. Соответственно, при переезде в другой субъект России семья теряет действующие "местные" льготы, но приобретает льготы, которые действуют в новом регионе проживания.</a:t>
            </a:r>
          </a:p>
          <a:p>
            <a:endParaRPr lang="ru-RU" sz="2000" dirty="0"/>
          </a:p>
          <a:p>
            <a:r>
              <a:rPr lang="ru-RU" sz="2000" b="1" dirty="0">
                <a:solidFill>
                  <a:srgbClr val="314184"/>
                </a:solidFill>
              </a:rPr>
              <a:t>Муниципальные</a:t>
            </a:r>
            <a:r>
              <a:rPr lang="ru-RU" sz="2000" dirty="0"/>
              <a:t> льготы применяются на еще более компактной территории – соответствующего муниципального образования, которое их установило и финансирует.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5" name="Заголовок 1"/>
          <p:cNvSpPr txBox="1"/>
          <p:nvPr/>
        </p:nvSpPr>
        <p:spPr>
          <a:xfrm>
            <a:off x="2745378" y="360011"/>
            <a:ext cx="6895011" cy="88020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200" b="1" dirty="0">
              <a:solidFill>
                <a:srgbClr val="314184"/>
              </a:solidFill>
              <a:latin typeface="PF DinDisplay Pro Black" panose="0200050303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0423" y="261257"/>
            <a:ext cx="8540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14184"/>
                </a:solidFill>
              </a:rPr>
              <a:t>ОБРАЗОВАТЕЛЬНЫЕ ЛЬГОТЫ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274320" y="1240214"/>
            <a:ext cx="1107730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Виды образовательных льгот:</a:t>
            </a:r>
          </a:p>
          <a:p>
            <a:endParaRPr lang="ru-RU" sz="2400" dirty="0"/>
          </a:p>
          <a:p>
            <a:pPr marL="285750" indent="-285750">
              <a:buClr>
                <a:srgbClr val="314184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льготы для детей участников СВО в детском саду</a:t>
            </a:r>
            <a:r>
              <a:rPr lang="ru-RU" sz="2400" dirty="0" smtClean="0"/>
              <a:t>;</a:t>
            </a:r>
          </a:p>
          <a:p>
            <a:pPr marL="285750" indent="-285750">
              <a:buClr>
                <a:srgbClr val="314184"/>
              </a:buClr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285750" indent="-285750">
              <a:buClr>
                <a:srgbClr val="314184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льготы детям участников СВО в школе</a:t>
            </a:r>
            <a:r>
              <a:rPr lang="ru-RU" sz="2400" dirty="0" smtClean="0"/>
              <a:t>;</a:t>
            </a:r>
          </a:p>
          <a:p>
            <a:pPr marL="285750" indent="-285750">
              <a:buClr>
                <a:srgbClr val="314184"/>
              </a:buClr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285750" indent="-285750">
              <a:buClr>
                <a:srgbClr val="314184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льготы для детей участников СВО при поступлении в </a:t>
            </a:r>
            <a:r>
              <a:rPr lang="ru-RU" sz="2400" dirty="0" err="1"/>
              <a:t>ссуз</a:t>
            </a:r>
            <a:r>
              <a:rPr lang="ru-RU" sz="2400" dirty="0"/>
              <a:t> и обучении в нем</a:t>
            </a:r>
            <a:r>
              <a:rPr lang="ru-RU" sz="2400" dirty="0" smtClean="0"/>
              <a:t>;</a:t>
            </a:r>
          </a:p>
          <a:p>
            <a:pPr marL="285750" indent="-285750">
              <a:buClr>
                <a:srgbClr val="314184"/>
              </a:buClr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285750" indent="-285750">
              <a:buClr>
                <a:srgbClr val="314184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льготы для детей участников СВО при поступлении в вуз и обучении там</a:t>
            </a:r>
            <a:r>
              <a:rPr lang="ru-RU" sz="2400" dirty="0" smtClean="0"/>
              <a:t>;</a:t>
            </a:r>
          </a:p>
          <a:p>
            <a:pPr marL="285750" indent="-285750">
              <a:buClr>
                <a:srgbClr val="314184"/>
              </a:buClr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285750" indent="-285750">
              <a:buClr>
                <a:srgbClr val="314184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льготы для детей участников СВО в виде выплаты пособий, стипендий, предоставления материальной помощи и пр</a:t>
            </a:r>
            <a:r>
              <a:rPr lang="ru-RU" sz="2400" dirty="0" smtClean="0"/>
              <a:t>.;</a:t>
            </a:r>
          </a:p>
          <a:p>
            <a:pPr marL="285750" indent="-285750">
              <a:buClr>
                <a:srgbClr val="314184"/>
              </a:buClr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285750" indent="-285750">
              <a:buClr>
                <a:srgbClr val="314184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льготы для детей участников СВО в плане отдыха, лечения, проезда и пр.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5" name="Заголовок 1"/>
          <p:cNvSpPr txBox="1"/>
          <p:nvPr/>
        </p:nvSpPr>
        <p:spPr>
          <a:xfrm>
            <a:off x="2745378" y="360011"/>
            <a:ext cx="6895011" cy="88020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200" b="1" dirty="0" smtClean="0">
                <a:solidFill>
                  <a:srgbClr val="314184"/>
                </a:solidFill>
                <a:latin typeface="+mn-lt"/>
              </a:rPr>
              <a:t>ДЕТСАД</a:t>
            </a:r>
            <a:endParaRPr lang="ru-RU" sz="4200" b="1" dirty="0">
              <a:solidFill>
                <a:srgbClr val="314184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" y="4933534"/>
            <a:ext cx="116651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Инструкция:</a:t>
            </a:r>
            <a:endParaRPr lang="ru-RU" sz="2000" dirty="0"/>
          </a:p>
          <a:p>
            <a:r>
              <a:rPr lang="ru-RU" sz="2000" dirty="0"/>
              <a:t>Родителю (законному представителю) ребенка (детей) необходимо предоставить заявление, справку об участии в специальной военной операции, свидетельство о рождении ребенка, сведения, подтверждающие родство в образовательную организацию, либо заполнить форму на Едином портале государственных и муниципальных услуг, либо в МФЦ.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80" y="1240215"/>
            <a:ext cx="116651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Федеральные </a:t>
            </a:r>
            <a:r>
              <a:rPr lang="ru-RU" sz="2000" dirty="0"/>
              <a:t>правила действуют для всех </a:t>
            </a:r>
            <a:r>
              <a:rPr lang="ru-RU" sz="2000" dirty="0" smtClean="0"/>
              <a:t>регионов – детей берут </a:t>
            </a:r>
            <a:r>
              <a:rPr lang="ru-RU" sz="2000" dirty="0"/>
              <a:t>в садики в </a:t>
            </a:r>
            <a:r>
              <a:rPr lang="ru-RU" sz="2000" b="1" dirty="0"/>
              <a:t>первую очередь или вообще без </a:t>
            </a:r>
            <a:r>
              <a:rPr lang="ru-RU" sz="2000" b="1" dirty="0" smtClean="0"/>
              <a:t>очереди. </a:t>
            </a:r>
            <a:endParaRPr lang="ru-RU" sz="2000" b="1" dirty="0"/>
          </a:p>
          <a:p>
            <a:r>
              <a:rPr lang="ru-RU" sz="2000" dirty="0"/>
              <a:t>Дальше каждый субъект России сам решает, какие еще льготы положены детям участников СВО - детсадовцам, проживающим в нем.</a:t>
            </a:r>
          </a:p>
          <a:p>
            <a:r>
              <a:rPr lang="ru-RU" sz="2000" dirty="0"/>
              <a:t>Чаще всего они касаются освобождения от родительской платы или значительных скидок на нее, а также беспроблемного перевода ребенка в садик поближе к дому. Нередко эти вопросы регулируют муниципальные нормативные правовые акты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pPr algn="ctr"/>
            <a:r>
              <a:rPr lang="ru-RU" b="1" dirty="0">
                <a:solidFill>
                  <a:srgbClr val="314184"/>
                </a:solidFill>
              </a:rPr>
              <a:t>Л</a:t>
            </a:r>
            <a:r>
              <a:rPr lang="ru-RU" b="1" dirty="0" smtClean="0">
                <a:solidFill>
                  <a:srgbClr val="314184"/>
                </a:solidFill>
              </a:rPr>
              <a:t>ьготы </a:t>
            </a:r>
            <a:r>
              <a:rPr lang="ru-RU" b="1" dirty="0">
                <a:solidFill>
                  <a:srgbClr val="314184"/>
                </a:solidFill>
              </a:rPr>
              <a:t>в детский сад для участников </a:t>
            </a:r>
            <a:r>
              <a:rPr lang="ru-RU" b="1" dirty="0" smtClean="0">
                <a:solidFill>
                  <a:srgbClr val="314184"/>
                </a:solidFill>
              </a:rPr>
              <a:t>СВО предоставляются </a:t>
            </a:r>
            <a:r>
              <a:rPr lang="ru-RU" b="1" dirty="0">
                <a:solidFill>
                  <a:srgbClr val="314184"/>
                </a:solidFill>
              </a:rPr>
              <a:t>на федеральном уровне в соответствии с законами</a:t>
            </a:r>
          </a:p>
          <a:p>
            <a:pPr algn="ctr"/>
            <a:r>
              <a:rPr lang="ru-RU" b="1" dirty="0">
                <a:solidFill>
                  <a:srgbClr val="314184"/>
                </a:solidFill>
              </a:rPr>
              <a:t>«О статусе военнослужащих» от 27.05.1998 N 76-ФЗ (ч. 6 ст. 19, ч. 5 ст. 23, см. ч. 8 ст. 24 закона);</a:t>
            </a:r>
          </a:p>
          <a:p>
            <a:pPr algn="ctr"/>
            <a:r>
              <a:rPr lang="ru-RU" b="1" dirty="0">
                <a:solidFill>
                  <a:srgbClr val="314184"/>
                </a:solidFill>
              </a:rPr>
              <a:t>«О войсках национальной гвардии» от 03.07.2016 N 226-ФЗ, см. ст. 28.1 закона.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5" name="Заголовок 1"/>
          <p:cNvSpPr txBox="1"/>
          <p:nvPr/>
        </p:nvSpPr>
        <p:spPr>
          <a:xfrm>
            <a:off x="2745378" y="360011"/>
            <a:ext cx="6895011" cy="88020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rgbClr val="314184"/>
                </a:solidFill>
                <a:latin typeface="+mn-lt"/>
              </a:rPr>
              <a:t>ШКОЛА</a:t>
            </a:r>
            <a:endParaRPr lang="ru-RU" sz="3600" b="1" dirty="0">
              <a:solidFill>
                <a:srgbClr val="314184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069" y="1240215"/>
            <a:ext cx="1175657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Льготы </a:t>
            </a:r>
            <a:r>
              <a:rPr lang="ru-RU" sz="2000" dirty="0"/>
              <a:t>для детей участников спецоперации в </a:t>
            </a:r>
            <a:r>
              <a:rPr lang="ru-RU" sz="2000" dirty="0" smtClean="0"/>
              <a:t>школах:</a:t>
            </a:r>
          </a:p>
          <a:p>
            <a:endParaRPr lang="ru-RU" sz="2000" dirty="0"/>
          </a:p>
          <a:p>
            <a:pPr marL="285750" indent="-285750">
              <a:buClr>
                <a:srgbClr val="314184"/>
              </a:buClr>
              <a:buFont typeface="Wingdings" panose="05000000000000000000" pitchFamily="2" charset="2"/>
              <a:buChar char="Ø"/>
            </a:pPr>
            <a:r>
              <a:rPr lang="ru-RU" sz="2000" dirty="0"/>
              <a:t>бесплатное питание (1 или 2 раза в день);</a:t>
            </a:r>
          </a:p>
          <a:p>
            <a:pPr marL="285750" indent="-285750">
              <a:buClr>
                <a:srgbClr val="314184"/>
              </a:buClr>
              <a:buFont typeface="Wingdings" panose="05000000000000000000" pitchFamily="2" charset="2"/>
              <a:buChar char="Ø"/>
            </a:pPr>
            <a:r>
              <a:rPr lang="ru-RU" sz="2000" dirty="0"/>
              <a:t>беспроблемное зачисление на продленку, ее бесплатное посещение;</a:t>
            </a:r>
          </a:p>
          <a:p>
            <a:pPr marL="285750" indent="-285750">
              <a:buClr>
                <a:srgbClr val="314184"/>
              </a:buClr>
              <a:buFont typeface="Wingdings" panose="05000000000000000000" pitchFamily="2" charset="2"/>
              <a:buChar char="Ø"/>
            </a:pPr>
            <a:r>
              <a:rPr lang="ru-RU" sz="2000" dirty="0"/>
              <a:t>внеочередной перевод ребенка в школу поближе к дому</a:t>
            </a:r>
            <a:r>
              <a:rPr lang="ru-RU" sz="2000" dirty="0" smtClean="0"/>
              <a:t>.</a:t>
            </a:r>
          </a:p>
          <a:p>
            <a:r>
              <a:rPr lang="ru-RU" dirty="0" smtClean="0"/>
              <a:t>Регионы </a:t>
            </a:r>
            <a:r>
              <a:rPr lang="ru-RU" dirty="0"/>
              <a:t>по-разному формируют </a:t>
            </a:r>
            <a:r>
              <a:rPr lang="ru-RU" dirty="0" smtClean="0"/>
              <a:t>список: </a:t>
            </a:r>
            <a:r>
              <a:rPr lang="ru-RU" dirty="0"/>
              <a:t>какие-то льготы в вашем субъекте </a:t>
            </a:r>
            <a:r>
              <a:rPr lang="ru-RU" dirty="0" smtClean="0"/>
              <a:t>могут предоставляться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какие-то – нет</a:t>
            </a:r>
            <a:r>
              <a:rPr lang="ru-RU" dirty="0" smtClean="0"/>
              <a:t>.</a:t>
            </a:r>
          </a:p>
          <a:p>
            <a:endParaRPr lang="ru-RU" b="1" dirty="0" smtClean="0"/>
          </a:p>
          <a:p>
            <a:r>
              <a:rPr lang="ru-RU" b="1" dirty="0" smtClean="0"/>
              <a:t>Право </a:t>
            </a:r>
            <a:r>
              <a:rPr lang="ru-RU" b="1" dirty="0"/>
              <a:t>на льготный отдых в детских лагерях распространяется на:</a:t>
            </a:r>
            <a:endParaRPr lang="ru-RU" dirty="0"/>
          </a:p>
          <a:p>
            <a:r>
              <a:rPr lang="ru-RU" dirty="0"/>
              <a:t>детей </a:t>
            </a:r>
            <a:r>
              <a:rPr lang="ru-RU" dirty="0" smtClean="0"/>
              <a:t>участников СВО;</a:t>
            </a:r>
            <a:endParaRPr lang="ru-RU" dirty="0"/>
          </a:p>
          <a:p>
            <a:r>
              <a:rPr lang="ru-RU" dirty="0"/>
              <a:t>детей погибших (умерших) участников СВО, получивших ранения или заболевания в ходе службы;</a:t>
            </a:r>
          </a:p>
          <a:p>
            <a:r>
              <a:rPr lang="ru-RU" dirty="0"/>
              <a:t>усыновленных, опекаемых или находящихся в приемных семьях детей военнослужащих.</a:t>
            </a:r>
          </a:p>
          <a:p>
            <a:r>
              <a:rPr lang="ru-RU" dirty="0"/>
              <a:t>Эта льгота детям участников спецоперации общероссийская, она прописана в законе от 27.05.1998 № 76-ФЗ «О статусе военнослужащих».</a:t>
            </a:r>
          </a:p>
          <a:p>
            <a:r>
              <a:rPr lang="ru-RU" dirty="0"/>
              <a:t>Путевки могут получить не только родные, но и усыновленные (удочеренные) дети участника СВО, а также находящиеся под опекой или попечительством в семье, в том числе, в приемной или патронатной.</a:t>
            </a:r>
          </a:p>
          <a:p>
            <a:r>
              <a:rPr lang="ru-RU" b="1" dirty="0">
                <a:solidFill>
                  <a:srgbClr val="314184"/>
                </a:solidFill>
              </a:rPr>
              <a:t>Льгота является федеральной, то есть доступна во всех регионах страны</a:t>
            </a:r>
            <a:r>
              <a:rPr lang="ru-RU" dirty="0"/>
              <a:t>. Однако </a:t>
            </a:r>
            <a:r>
              <a:rPr lang="ru-RU" b="1" dirty="0"/>
              <a:t>каждый субъект РФ</a:t>
            </a:r>
            <a:r>
              <a:rPr lang="ru-RU" dirty="0"/>
              <a:t> самостоятельно организует процесс предоставления путевок, поэтому могут быть различия в механизме подачи заявки.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2253</Words>
  <Application>Microsoft Office PowerPoint</Application>
  <PresentationFormat>Широкоэкранный</PresentationFormat>
  <Paragraphs>211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PF DinDisplay Pro</vt:lpstr>
      <vt:lpstr>PF DinDisplay Pro Black</vt:lpstr>
      <vt:lpstr>Times New Roman</vt:lpstr>
      <vt:lpstr>Wingdings</vt:lpstr>
      <vt:lpstr>Тема Office</vt:lpstr>
      <vt:lpstr>Федеральные  Льготы и пособия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User</cp:lastModifiedBy>
  <cp:revision>123</cp:revision>
  <dcterms:created xsi:type="dcterms:W3CDTF">2024-02-28T08:59:00Z</dcterms:created>
  <dcterms:modified xsi:type="dcterms:W3CDTF">2025-06-05T13:34:10Z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1877FC6F9FEF482981FCBE8D61F75832_12</vt:lpwstr>
  </property>
  <property fmtid="{D5CDD505-2E9C-101B-9397-08002B2CF9AE}" pid="3" name="KSOProductBuildVer">
    <vt:lpwstr>1049-12.2.0.21179</vt:lpwstr>
  </property>
</Properties>
</file>