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4" r:id="rId5"/>
    <p:sldId id="265" r:id="rId6"/>
    <p:sldId id="270" r:id="rId7"/>
    <p:sldId id="261" r:id="rId8"/>
    <p:sldId id="266" r:id="rId9"/>
    <p:sldId id="271" r:id="rId10"/>
    <p:sldId id="267" r:id="rId11"/>
    <p:sldId id="268" r:id="rId12"/>
    <p:sldId id="269" r:id="rId13"/>
    <p:sldId id="299" r:id="rId14"/>
    <p:sldId id="300" r:id="rId15"/>
    <p:sldId id="298" r:id="rId16"/>
    <p:sldId id="297" r:id="rId17"/>
    <p:sldId id="305" r:id="rId18"/>
    <p:sldId id="301" r:id="rId19"/>
    <p:sldId id="304" r:id="rId20"/>
    <p:sldId id="302" r:id="rId21"/>
    <p:sldId id="260" r:id="rId22"/>
    <p:sldId id="303" r:id="rId23"/>
    <p:sldId id="26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184"/>
    <a:srgbClr val="E61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E04DB-34C0-460B-AAF3-29C065EA6857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C90EC-3AED-45BE-90B7-218A1797D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22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728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5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49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37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72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20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156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939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558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96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607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547CD-D779-4C8E-A63E-42EFCC8B891C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5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s://stihi.ru/2016/02/02/12466" TargetMode="Externa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hyperlink" Target="https://vk.com/moifinancy?w=wall-98475195_25078" TargetMode="Externa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hyperlink" Target="http://fincubator.ru/science/library/books/andreeva-ma-a-am-pa-a-ap/#desc" TargetMode="Externa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9" y="10173"/>
            <a:ext cx="12192000" cy="68550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301" y="1907423"/>
            <a:ext cx="6601097" cy="1628912"/>
          </a:xfrm>
        </p:spPr>
        <p:txBody>
          <a:bodyPr>
            <a:normAutofit fontScale="90000"/>
          </a:bodyPr>
          <a:lstStyle/>
          <a:p>
            <a:pPr algn="l"/>
            <a:r>
              <a:rPr lang="ru-RU" sz="4500" b="1" dirty="0" smtClean="0">
                <a:solidFill>
                  <a:srgbClr val="E61E41"/>
                </a:solidFill>
                <a:latin typeface="PF DinDisplay Pro" panose="02000506030000020004" pitchFamily="2" charset="0"/>
              </a:rPr>
              <a:t>РОДИТЕЛИ И ДЕТИ: </a:t>
            </a:r>
            <a:br>
              <a:rPr lang="ru-RU" sz="4500" b="1" dirty="0" smtClean="0">
                <a:solidFill>
                  <a:srgbClr val="E61E41"/>
                </a:solidFill>
                <a:latin typeface="PF DinDisplay Pro" panose="02000506030000020004" pitchFamily="2" charset="0"/>
              </a:rPr>
            </a:br>
            <a:r>
              <a:rPr lang="ru-RU" sz="4500" b="1" dirty="0" smtClean="0">
                <a:solidFill>
                  <a:srgbClr val="E61E41"/>
                </a:solidFill>
                <a:latin typeface="PF DinDisplay Pro" panose="02000506030000020004" pitchFamily="2" charset="0"/>
              </a:rPr>
              <a:t>ГОВОРИМ О ФИНАНСАХ</a:t>
            </a:r>
            <a:endParaRPr lang="ru-RU" sz="4500" b="1" dirty="0">
              <a:solidFill>
                <a:srgbClr val="E61E41"/>
              </a:solidFill>
              <a:latin typeface="PF DinDisplay Pro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19" y="1437886"/>
            <a:ext cx="4897995" cy="51233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5" y="454847"/>
            <a:ext cx="1633503" cy="64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49917" y="27229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PF DinDisplay Pro"/>
              </a:rPr>
              <a:t>Ребенок не может зарабатывать, но может сохранить деньги семьи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1543" y="1558141"/>
            <a:ext cx="7310857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latin typeface="PF DinDisplay Pro"/>
              </a:rPr>
              <a:t>Сколько стоит внимание? </a:t>
            </a:r>
            <a:r>
              <a:rPr lang="ru-RU" sz="2400" dirty="0">
                <a:latin typeface="PF DinDisplay Pro"/>
                <a:hlinkClick r:id="rId5"/>
              </a:rPr>
              <a:t>https://</a:t>
            </a:r>
            <a:r>
              <a:rPr lang="ru-RU" sz="2400" dirty="0" smtClean="0">
                <a:latin typeface="PF DinDisplay Pro"/>
                <a:hlinkClick r:id="rId5"/>
              </a:rPr>
              <a:t>stihi.ru/2016/02/02/12466</a:t>
            </a:r>
            <a:r>
              <a:rPr lang="ru-RU" sz="2400" dirty="0" smtClean="0">
                <a:latin typeface="PF DinDisplay Pro"/>
              </a:rPr>
              <a:t> </a:t>
            </a:r>
            <a:endParaRPr lang="ru-RU" sz="2400" dirty="0">
              <a:latin typeface="PF DinDisplay Pro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latin typeface="PF DinDisplay Pro"/>
              </a:rPr>
              <a:t>Экономия на покупках: доверяйте ребенку контроль в магазине – список товаров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latin typeface="PF DinDisplay Pro"/>
              </a:rPr>
              <a:t>Экономия на бытовых услугах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latin typeface="PF DinDisplay Pro"/>
              </a:rPr>
              <a:t>Долгосрочное планирование –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PF DinDisplay Pro"/>
              </a:rPr>
              <a:t>совместное решение насущных вопросов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642" y="2151784"/>
            <a:ext cx="4828450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49917" y="454847"/>
            <a:ext cx="3270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PF DinDisplay Pro"/>
              </a:rPr>
              <a:t>Чему нужно научить?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7316" y="1128458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распознавать рекламные манипуляции и противостоять им </a:t>
            </a:r>
          </a:p>
          <a:p>
            <a:r>
              <a:rPr lang="ru-RU" sz="2400" dirty="0" smtClean="0"/>
              <a:t>«…</a:t>
            </a:r>
            <a:r>
              <a:rPr lang="ru-RU" sz="2400" dirty="0"/>
              <a:t>Современные детские телеканалы предлагают юной аудитории не только просмотр разнообразных мультфильмов, но и рекламу всяческих игрушек. Вполне возможно, что Ваши дети смотрят, к примеру, детский канал «Карусель», и осведомлены о </a:t>
            </a:r>
            <a:r>
              <a:rPr lang="ru-RU" sz="2400" dirty="0" smtClean="0"/>
              <a:t>новинках </a:t>
            </a:r>
            <a:r>
              <a:rPr lang="ru-RU" sz="2400" dirty="0"/>
              <a:t>мира игрушек, которые лично Вами остались </a:t>
            </a:r>
            <a:r>
              <a:rPr lang="ru-RU" sz="2400" dirty="0" err="1" smtClean="0"/>
              <a:t>незамечены</a:t>
            </a:r>
            <a:r>
              <a:rPr lang="ru-RU" sz="2400" dirty="0" smtClean="0"/>
              <a:t>…»</a:t>
            </a:r>
            <a:endParaRPr lang="ru-RU" sz="2400" dirty="0"/>
          </a:p>
          <a:p>
            <a:r>
              <a:rPr lang="ru-RU" sz="2400" dirty="0"/>
              <a:t> </a:t>
            </a:r>
            <a:r>
              <a:rPr lang="ru-RU" sz="2400" dirty="0">
                <a:solidFill>
                  <a:srgbClr val="002060"/>
                </a:solidFill>
              </a:rPr>
              <a:t>основным правилам финансовой безопасности при использовании карты, телефона, при осуществлении платежных операций в компьютерных играх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346" y="1737836"/>
            <a:ext cx="5389331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6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195" cy="6855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9866" y="317405"/>
            <a:ext cx="16168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11-13 лет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56591" y="1001423"/>
            <a:ext cx="88924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latin typeface="PF DinDisplay Pro"/>
              </a:rPr>
              <a:t>способен справится с закупками к школе, организацией досуга, накоплением на подарки друзьям,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latin typeface="PF DinDisplay Pro"/>
              </a:rPr>
              <a:t>может понять финансовую ситуацию семьи и ее возможности,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latin typeface="PF DinDisplay Pro"/>
              </a:rPr>
              <a:t>может регулярно сберегать 10–30 % личного бюджета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latin typeface="PF DinDisplay Pro"/>
              </a:rPr>
              <a:t>способен делать накопления с использованием банковского счета совместно с родителями,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latin typeface="PF DinDisplay Pro"/>
              </a:rPr>
              <a:t>может рассчитываться банковской картой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latin typeface="PF DinDisplay Pro"/>
              </a:rPr>
              <a:t>способен понять суть кредитования и необходимость платы за использование кредита.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776"/>
            <a:ext cx="2570692" cy="257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3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-9591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56773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PF DinDisplay Pro"/>
              </a:rPr>
              <a:t>планировать </a:t>
            </a:r>
            <a:r>
              <a:rPr lang="ru-RU" sz="2400" dirty="0">
                <a:solidFill>
                  <a:srgbClr val="002060"/>
                </a:solidFill>
                <a:latin typeface="PF DinDisplay Pro"/>
              </a:rPr>
              <a:t>будущее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  <a:latin typeface="PF DinDisplay Pro"/>
              </a:rPr>
              <a:t>управлять желаниями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  <a:latin typeface="PF DinDisplay Pro"/>
              </a:rPr>
              <a:t> делиться благом с другими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  <a:latin typeface="PF DinDisplay Pro"/>
              </a:rPr>
              <a:t>зарабатывать и накапливать </a:t>
            </a:r>
            <a:r>
              <a:rPr lang="ru-RU" sz="2400" dirty="0" smtClean="0">
                <a:solidFill>
                  <a:srgbClr val="002060"/>
                </a:solidFill>
                <a:latin typeface="PF DinDisplay Pro"/>
              </a:rPr>
              <a:t>ресурсы</a:t>
            </a:r>
            <a:endParaRPr lang="ru-RU" sz="2400" dirty="0">
              <a:solidFill>
                <a:srgbClr val="002060"/>
              </a:solidFill>
              <a:latin typeface="PF DinDisplay Pro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89004" y="454847"/>
            <a:ext cx="5173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PF DinDisplay Pro"/>
              </a:rPr>
              <a:t>Чему важно научить подростка?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372" y="1779678"/>
            <a:ext cx="604775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3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2176" y="429683"/>
            <a:ext cx="5380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PF DinDisplay Pro"/>
              </a:rPr>
              <a:t>О чем беседовать с подростком?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6225" y="1346195"/>
            <a:ext cx="7086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PF DinDisplay Pro"/>
              </a:rPr>
              <a:t>Расскажите о финансовой ситуации в семье. </a:t>
            </a:r>
            <a:r>
              <a:rPr lang="ru-RU" sz="2400" dirty="0">
                <a:latin typeface="PF DinDisplay Pro"/>
              </a:rPr>
              <a:t>Что такое семейный бюджет, откуда пополняется, чем ограничен, какие расходы обязательные и первоочередные и почему. </a:t>
            </a:r>
            <a:r>
              <a:rPr lang="ru-RU" sz="2400" dirty="0">
                <a:solidFill>
                  <a:srgbClr val="002060"/>
                </a:solidFill>
                <a:latin typeface="PF DinDisplay Pro"/>
              </a:rPr>
              <a:t>Ограничен бюджет — ограничена и возможность его тратить.</a:t>
            </a:r>
            <a:br>
              <a:rPr lang="ru-RU" sz="2400" dirty="0">
                <a:solidFill>
                  <a:srgbClr val="002060"/>
                </a:solidFill>
                <a:latin typeface="PF DinDisplay Pro"/>
              </a:rPr>
            </a:br>
            <a:r>
              <a:rPr lang="ru-RU" sz="2400" dirty="0">
                <a:latin typeface="PF DinDisplay Pro"/>
              </a:rPr>
              <a:t>​</a:t>
            </a:r>
            <a:br>
              <a:rPr lang="ru-RU" sz="2400" dirty="0">
                <a:latin typeface="PF DinDisplay Pro"/>
              </a:rPr>
            </a:br>
            <a:r>
              <a:rPr lang="ru-RU" sz="2400" dirty="0">
                <a:solidFill>
                  <a:srgbClr val="002060"/>
                </a:solidFill>
                <a:latin typeface="PF DinDisplay Pro"/>
              </a:rPr>
              <a:t>Ребенок руководствуется своими желаниями. </a:t>
            </a:r>
            <a:r>
              <a:rPr lang="ru-RU" sz="2400" dirty="0">
                <a:latin typeface="PF DinDisplay Pro"/>
              </a:rPr>
              <a:t>Хочет получить все, что ему понравилось, здесь и сейчас. Он не знает, что родителям надо сначала заплатить за жилье, коммунальные услуги, продукты, транспорт. А если этого не делать, </a:t>
            </a:r>
            <a:r>
              <a:rPr lang="ru-RU" sz="2400" dirty="0">
                <a:solidFill>
                  <a:srgbClr val="002060"/>
                </a:solidFill>
                <a:latin typeface="PF DinDisplay Pro"/>
              </a:rPr>
              <a:t>семье станет негде жить и нечего есть, родители не смогут зарабатывать деньги и так далее.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592" y="1851933"/>
            <a:ext cx="4712616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2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6"/>
            <a:ext cx="12196195" cy="6855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51710" y="255850"/>
            <a:ext cx="1800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PF DinDisplay Pro"/>
              </a:rPr>
              <a:t>14-15 лет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77685" y="1238628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atin typeface="PF DinDisplay Pro"/>
              </a:rPr>
              <a:t>способен понять ценность образования, провести анализ и оценить влияние образования на будущую личную стоимость как профессионала,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atin typeface="PF DinDisplay Pro"/>
              </a:rPr>
              <a:t>способен соотнести выгоды от сиюминутного приобретения и переплаты по кредиту,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atin typeface="PF DinDisplay Pro"/>
              </a:rPr>
              <a:t>проявляет интерес к возможностям самостоятельного заработка,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atin typeface="PF DinDisplay Pro"/>
              </a:rPr>
              <a:t>понимает суть налогообложения,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atin typeface="PF DinDisplay Pro"/>
              </a:rPr>
              <a:t>способен планировать в среднесрочной перспективе от 6 до 18 месяцев,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latin typeface="PF DinDisplay Pro"/>
              </a:rPr>
              <a:t>может осуществлять накопления и инвестиции для движения к поставленным финансовым целям с помощью родителей.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464" y="1723519"/>
            <a:ext cx="5596613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0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6"/>
            <a:ext cx="12196195" cy="68556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28869" y="429683"/>
            <a:ext cx="5555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О чем важно предупредить подростка?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411" y="1223077"/>
            <a:ext cx="86824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PF DinDisplay Pro"/>
              </a:rPr>
              <a:t>Работать в России официально можно с 14 лет с разрешения родителей и органа опеки</a:t>
            </a:r>
            <a:r>
              <a:rPr lang="ru-RU" sz="2000" dirty="0">
                <a:latin typeface="PF DinDisplay Pro"/>
              </a:rPr>
              <a:t>. Но работа не должна мешать учебе и вредить здоровью.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PF DinDisplay Pro"/>
              </a:rPr>
              <a:t>Подросткам </a:t>
            </a:r>
            <a:r>
              <a:rPr lang="ru-RU" sz="2000" b="1" dirty="0">
                <a:solidFill>
                  <a:srgbClr val="002060"/>
                </a:solidFill>
                <a:latin typeface="PF DinDisplay Pro"/>
              </a:rPr>
              <a:t>в возрасте 16 лет согласие родителей и органа опеки для заключения трудового договора не требуется</a:t>
            </a:r>
            <a:r>
              <a:rPr lang="ru-RU" sz="2000" dirty="0">
                <a:latin typeface="PF DinDisplay Pro"/>
              </a:rPr>
              <a:t>. </a:t>
            </a:r>
          </a:p>
          <a:p>
            <a:r>
              <a:rPr lang="ru-RU" sz="2000" dirty="0">
                <a:latin typeface="PF DinDisplay Pro"/>
              </a:rPr>
              <a:t>Случаи, когда работодатели ищут выгоду лишь для себя и хотят использовать труд подростков бесплатно: представитель работодателя красочно описывает все преимущества предложенной вакансии и не забывает упомянуть о хорошей оплате труда. Он предлагает </a:t>
            </a:r>
            <a:r>
              <a:rPr lang="ru-RU" sz="2000" b="1" dirty="0">
                <a:solidFill>
                  <a:srgbClr val="002060"/>
                </a:solidFill>
                <a:latin typeface="PF DinDisplay Pro"/>
              </a:rPr>
              <a:t>заключить не трудовой договор, а гражданско-правовой, подросток подписывает договор</a:t>
            </a:r>
            <a:r>
              <a:rPr lang="ru-RU" sz="2000" dirty="0">
                <a:latin typeface="PF DinDisplay Pro"/>
              </a:rPr>
              <a:t>, честно выполняет всю работу, а работодатель отказывается ему платить. </a:t>
            </a:r>
          </a:p>
          <a:p>
            <a:r>
              <a:rPr lang="ru-RU" sz="2000" dirty="0">
                <a:latin typeface="PF DinDisplay Pro"/>
              </a:rPr>
              <a:t>Есть и еще более недобросовестные работодатели. При приеме на работу они не подписывают с подростками вообще никаких документов.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584267" y="1818901"/>
            <a:ext cx="24045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PF DinDisplay Pro"/>
              </a:rPr>
              <a:t>ВАЖНО:  предупредить подростка, поинтересоваться, как прошло собеседование </a:t>
            </a:r>
          </a:p>
        </p:txBody>
      </p:sp>
    </p:spTree>
    <p:extLst>
      <p:ext uri="{BB962C8B-B14F-4D97-AF65-F5344CB8AC3E}">
        <p14:creationId xmlns:p14="http://schemas.microsoft.com/office/powerpoint/2010/main" val="4840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71623" y="429683"/>
            <a:ext cx="4161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PF DinDisplay Pro"/>
              </a:rPr>
              <a:t>Подкасты: Пушкин знает!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8667" y="1452710"/>
            <a:ext cx="55118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PF DinDisplay Pro"/>
              </a:rPr>
              <a:t>Друг денег одолжил — и поминай как звали... </a:t>
            </a:r>
            <a:r>
              <a:rPr lang="ru-RU" dirty="0">
                <a:latin typeface="PF DinDisplay Pro"/>
              </a:rPr>
              <a:t>Нет, это не цитата из Пушкина, хотя Александр Сергеевич тоже сталкивался с тем, что ему не возвращали деньги. Кто-то считает, что брать у друзей деньги или одалживать им вообще не стоит, а мы считаем, что можно, просто по всем правилам. То же самое и с банками. Так какие это правила?</a:t>
            </a:r>
          </a:p>
          <a:p>
            <a:r>
              <a:rPr lang="ru-RU" dirty="0">
                <a:latin typeface="PF DinDisplay Pro"/>
              </a:rPr>
              <a:t>Заходите в «Мои финансы» в </a:t>
            </a:r>
            <a:r>
              <a:rPr lang="ru-RU" dirty="0" err="1">
                <a:latin typeface="PF DinDisplay Pro"/>
              </a:rPr>
              <a:t>ВКонтакте</a:t>
            </a:r>
            <a:r>
              <a:rPr lang="ru-RU" dirty="0">
                <a:latin typeface="PF DinDisplay Pro"/>
              </a:rPr>
              <a:t> </a:t>
            </a:r>
          </a:p>
          <a:p>
            <a:r>
              <a:rPr lang="ru-RU" dirty="0">
                <a:latin typeface="PF DinDisplay Pro"/>
              </a:rPr>
              <a:t>и смотрите </a:t>
            </a:r>
            <a:r>
              <a:rPr lang="ru-RU" dirty="0" smtClean="0">
                <a:latin typeface="PF DinDisplay Pro"/>
              </a:rPr>
              <a:t>новы</a:t>
            </a:r>
            <a:r>
              <a:rPr lang="en-US" dirty="0" smtClean="0">
                <a:latin typeface="PF DinDisplay Pro"/>
              </a:rPr>
              <a:t>e</a:t>
            </a:r>
            <a:r>
              <a:rPr lang="ru-RU" dirty="0" smtClean="0">
                <a:latin typeface="PF DinDisplay Pro"/>
              </a:rPr>
              <a:t> выпуск</a:t>
            </a:r>
            <a:r>
              <a:rPr lang="ru-RU" dirty="0">
                <a:latin typeface="PF DinDisplay Pro"/>
              </a:rPr>
              <a:t>и</a:t>
            </a:r>
            <a:r>
              <a:rPr lang="ru-RU" dirty="0" smtClean="0">
                <a:latin typeface="PF DinDisplay Pro"/>
              </a:rPr>
              <a:t>!</a:t>
            </a:r>
            <a:endParaRPr lang="ru-RU" dirty="0">
              <a:latin typeface="PF DinDisplay Pro"/>
            </a:endParaRPr>
          </a:p>
          <a:p>
            <a:r>
              <a:rPr lang="ru-RU" dirty="0">
                <a:latin typeface="PF DinDisplay Pro"/>
              </a:rPr>
              <a:t>Рассказываем в этом выпуске — </a:t>
            </a:r>
            <a:r>
              <a:rPr lang="ru-RU" dirty="0">
                <a:latin typeface="PF DinDisplay Pro"/>
                <a:hlinkClick r:id="rId5"/>
              </a:rPr>
              <a:t>https://</a:t>
            </a:r>
            <a:r>
              <a:rPr lang="ru-RU" dirty="0" smtClean="0">
                <a:latin typeface="PF DinDisplay Pro"/>
                <a:hlinkClick r:id="rId5"/>
              </a:rPr>
              <a:t>vk.com/moifinancy?w=wall-98475195_25078</a:t>
            </a:r>
            <a:r>
              <a:rPr lang="ru-RU" dirty="0" smtClean="0">
                <a:latin typeface="PF DinDisplay Pro"/>
              </a:rPr>
              <a:t>  </a:t>
            </a:r>
            <a:r>
              <a:rPr lang="ru-RU" dirty="0">
                <a:latin typeface="PF DinDisplay Pro"/>
              </a:rPr>
              <a:t>.</a:t>
            </a:r>
          </a:p>
          <a:p>
            <a:endParaRPr lang="ru-RU" dirty="0">
              <a:latin typeface="PF DinDisplay Pro"/>
            </a:endParaRPr>
          </a:p>
          <a:p>
            <a:r>
              <a:rPr lang="ru-RU" sz="1400" dirty="0">
                <a:latin typeface="PF DinDisplay Pro"/>
              </a:rPr>
              <a:t>Проект создан Центром финансовой грамотности НИФИ Минфина России и Почта Банком при поддержке Министерства финансов РФ. Партнерами «Пушкин знает!» выступают </a:t>
            </a:r>
            <a:r>
              <a:rPr lang="ru-RU" sz="1400" dirty="0" err="1">
                <a:latin typeface="PF DinDisplay Pro"/>
              </a:rPr>
              <a:t>РАНХиГС</a:t>
            </a:r>
            <a:r>
              <a:rPr lang="ru-RU" sz="1400" dirty="0">
                <a:latin typeface="PF DinDisplay Pro"/>
              </a:rPr>
              <a:t>, АНО «Национальные приоритеты» и АНО «Диалог»</a:t>
            </a:r>
          </a:p>
          <a:p>
            <a:r>
              <a:rPr lang="ru-RU" sz="1400" dirty="0">
                <a:latin typeface="PF DinDisplay Pro"/>
              </a:rPr>
              <a:t>#</a:t>
            </a:r>
            <a:r>
              <a:rPr lang="ru-RU" sz="1400" dirty="0" err="1">
                <a:latin typeface="PF DinDisplay Pro"/>
              </a:rPr>
              <a:t>ПушкинЗнает</a:t>
            </a:r>
            <a:r>
              <a:rPr lang="ru-RU" sz="1400" dirty="0">
                <a:latin typeface="PF DinDisplay Pro"/>
              </a:rPr>
              <a:t>  #</a:t>
            </a:r>
            <a:r>
              <a:rPr lang="ru-RU" sz="1400" dirty="0" err="1">
                <a:latin typeface="PF DinDisplay Pro"/>
              </a:rPr>
              <a:t>финансоваяграмотность</a:t>
            </a:r>
            <a:r>
              <a:rPr lang="ru-RU" sz="1400" dirty="0">
                <a:latin typeface="PF DinDisplay Pro"/>
              </a:rPr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911" y="4459483"/>
            <a:ext cx="1865538" cy="18655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7417" y="1452710"/>
            <a:ext cx="5151566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0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5" y="0"/>
            <a:ext cx="12196195" cy="68556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9593" y="429683"/>
            <a:ext cx="1800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PF DinDisplay Pro"/>
              </a:rPr>
              <a:t>16-18 лет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7800" y="1212840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PF DinDisplay Pro"/>
              </a:rPr>
              <a:t>Чему должны научить детей?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умению самостоятельно принимать осознанные финансовые решения;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пониманию цены и ценности денег;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умению распределять финансы,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навыкам краткосрочного и среднесрочного финансового планирования,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умению сберегать и накапливать средства,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сформировать способность избегать больших финансовых проблем;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пониманию реальной опасности жизни в кредит;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способности зарабатывать деньги и не бояться работы.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492" y="1752600"/>
            <a:ext cx="5813093" cy="287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4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49917" y="39540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PF DinDisplay Pro"/>
              </a:rPr>
              <a:t>Основные проблемы взаимодействия родителей и детей по тематике финансов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1544" y="1305342"/>
            <a:ext cx="55836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PF DinDisplay Pro"/>
              </a:rPr>
              <a:t>1. </a:t>
            </a:r>
            <a:r>
              <a:rPr lang="ru-RU" dirty="0">
                <a:latin typeface="PF DinDisplay Pro"/>
              </a:rPr>
              <a:t>Табуированность темы денег.</a:t>
            </a:r>
          </a:p>
          <a:p>
            <a:r>
              <a:rPr lang="ru-RU" dirty="0">
                <a:latin typeface="PF DinDisplay Pro"/>
              </a:rPr>
              <a:t>2. Отсутствие системного обучения финансовой грамотности родителей.</a:t>
            </a:r>
          </a:p>
          <a:p>
            <a:r>
              <a:rPr lang="ru-RU" dirty="0">
                <a:latin typeface="PF DinDisplay Pro"/>
              </a:rPr>
              <a:t>3. Нет знаний особенностей детской психологии и педагогики в сфере финансовой грамотности.</a:t>
            </a:r>
          </a:p>
          <a:p>
            <a:r>
              <a:rPr lang="ru-RU" dirty="0">
                <a:latin typeface="PF DinDisplay Pro"/>
              </a:rPr>
              <a:t>4. </a:t>
            </a:r>
            <a:r>
              <a:rPr lang="ru-RU" dirty="0" err="1">
                <a:latin typeface="PF DinDisplay Pro"/>
              </a:rPr>
              <a:t>Неинформированность</a:t>
            </a:r>
            <a:r>
              <a:rPr lang="ru-RU" dirty="0">
                <a:latin typeface="PF DinDisplay Pro"/>
              </a:rPr>
              <a:t> по доступным дополнительным материалам для детей разных возрастов.</a:t>
            </a:r>
          </a:p>
          <a:p>
            <a:endParaRPr lang="ru-RU" dirty="0">
              <a:latin typeface="PF DinDisplay Pro"/>
            </a:endParaRPr>
          </a:p>
          <a:p>
            <a:r>
              <a:rPr lang="ru-RU" dirty="0">
                <a:solidFill>
                  <a:srgbClr val="002060"/>
                </a:solidFill>
                <a:latin typeface="PF DinDisplay Pro"/>
              </a:rPr>
              <a:t>Необходимо задуматься над тем: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PF DinDisplay Pro"/>
              </a:rPr>
              <a:t>Как ведем семейный бюджет?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PF DinDisplay Pro"/>
              </a:rPr>
              <a:t>Как распределяем средства?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PF DinDisplay Pro"/>
              </a:rPr>
              <a:t>Какой пример финансовой грамотности показываем детям?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PF DinDisplay Pro"/>
              </a:rPr>
              <a:t>Какие знания о семейных и личных финансах им передадим?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257" y="2065868"/>
            <a:ext cx="5499126" cy="27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6"/>
            <a:ext cx="12196195" cy="68556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83" y="1235283"/>
            <a:ext cx="3981033" cy="39810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63435" y="123261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latin typeface="PF DinDisplay Pro"/>
              </a:rPr>
              <a:t>Андреева</a:t>
            </a:r>
            <a:br>
              <a:rPr lang="ru-RU" sz="4000" b="1" dirty="0">
                <a:latin typeface="PF DinDisplay Pro"/>
              </a:rPr>
            </a:br>
            <a:r>
              <a:rPr lang="ru-RU" sz="4000" b="1" dirty="0">
                <a:latin typeface="PF DinDisplay Pro"/>
              </a:rPr>
              <a:t>Ольга Сергеевна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63435" y="2660219"/>
            <a:ext cx="46583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PF DinDisplay Pro"/>
              </a:rPr>
              <a:t>Независимый финансовый консультант</a:t>
            </a:r>
          </a:p>
          <a:p>
            <a:r>
              <a:rPr lang="ru-RU" dirty="0">
                <a:latin typeface="PF DinDisplay Pro"/>
              </a:rPr>
              <a:t>Федеральный эксперт Ассоциации развития финансовой грамотности (г. Москва), эксперт Ассоциации социальных инициатив по направлению «Финансовая грамотность»</a:t>
            </a:r>
          </a:p>
          <a:p>
            <a:r>
              <a:rPr lang="ru-RU" dirty="0">
                <a:latin typeface="PF DinDisplay Pro"/>
              </a:rPr>
              <a:t>Кандидат филологических наук, доцент </a:t>
            </a:r>
          </a:p>
          <a:p>
            <a:r>
              <a:rPr lang="ru-RU" dirty="0">
                <a:latin typeface="PF DinDisplay Pro"/>
              </a:rPr>
              <a:t>Автор </a:t>
            </a:r>
            <a:r>
              <a:rPr lang="ru-RU" dirty="0" smtClean="0">
                <a:latin typeface="PF DinDisplay Pro"/>
              </a:rPr>
              <a:t>книг  по финансовому просвещению родителей и детей (изд</a:t>
            </a:r>
            <a:r>
              <a:rPr lang="ru-RU" dirty="0">
                <a:latin typeface="PF DinDisplay Pro"/>
              </a:rPr>
              <a:t>. «Просвещение</a:t>
            </a:r>
            <a:r>
              <a:rPr lang="ru-RU" dirty="0" smtClean="0">
                <a:latin typeface="PF DinDisplay Pro"/>
              </a:rPr>
              <a:t>»)</a:t>
            </a:r>
            <a:endParaRPr lang="ru-RU" dirty="0">
              <a:latin typeface="PF DinDisplay Pro"/>
            </a:endParaRPr>
          </a:p>
        </p:txBody>
      </p:sp>
    </p:spTree>
    <p:extLst>
      <p:ext uri="{BB962C8B-B14F-4D97-AF65-F5344CB8AC3E}">
        <p14:creationId xmlns:p14="http://schemas.microsoft.com/office/powerpoint/2010/main" val="340396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6"/>
            <a:ext cx="12196195" cy="6855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1571" y="429683"/>
            <a:ext cx="5990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PF DinDisplay Pro"/>
              </a:rPr>
              <a:t>Какой пример показываем подросткам?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35133" y="1209808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Тщательно планируем расходы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Составляем списки покупок и не покупаем лишнего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Отказываемся от вредной еды и вредных привычек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Экономим на коммунальных платежах: экономия воды, электричества, газа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Соблюдаем Правила пользования бытовой техникой и продляем ее жизнь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Сохраняем чеки на все покупки – для возврата, обмена, анализа расходов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Вместе обсуждаем большие покупки и принимаем взвешенное решение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Не покупаем сезонные вещи в разгар сезона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Разумно «вкладываем» сбережения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8" y="1555785"/>
            <a:ext cx="5450296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6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2865" y="320302"/>
            <a:ext cx="69172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2060"/>
                </a:solidFill>
                <a:latin typeface="PF DinDisplay Pro"/>
              </a:rPr>
              <a:t>Книга «Мама, папа, дайте денег! Как воспитать у детей разумное отношение к финансам»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46" y="1328746"/>
            <a:ext cx="3206774" cy="4200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638" y="4993905"/>
            <a:ext cx="1713124" cy="17131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96000" y="1153337"/>
            <a:ext cx="59961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PF DinDisplay Pro"/>
              </a:rPr>
              <a:t>Эта книга – пособие для родителей.</a:t>
            </a:r>
          </a:p>
          <a:p>
            <a:r>
              <a:rPr lang="ru-RU" sz="2000" dirty="0">
                <a:latin typeface="PF DinDisplay Pro"/>
              </a:rPr>
              <a:t>Поможет родителям: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 привить детям полезные и необходимые привычки,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позволит правильно транслировать свои знания и опыт,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PF DinDisplay Pro"/>
              </a:rPr>
              <a:t>строить взаимодействие с точки зрения возраста и уровня понимания. </a:t>
            </a:r>
          </a:p>
          <a:p>
            <a:r>
              <a:rPr lang="ru-RU" sz="2000" dirty="0">
                <a:latin typeface="PF DinDisplay Pro"/>
              </a:rPr>
              <a:t>Она наполнена: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PF DinDisplay Pro"/>
              </a:rPr>
              <a:t> </a:t>
            </a:r>
            <a:r>
              <a:rPr lang="ru-RU" dirty="0">
                <a:latin typeface="PF DinDisplay Pro"/>
              </a:rPr>
              <a:t>моим большим опытом педагога и психолога,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latin typeface="PF DinDisplay Pro"/>
              </a:rPr>
              <a:t> яркими жизненными примерами,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latin typeface="PF DinDisplay Pro"/>
              </a:rPr>
              <a:t>веселыми историями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>
                <a:latin typeface="PF DinDisplay Pro"/>
              </a:rPr>
              <a:t>осмысленными выводами, которые пригодятся вдумчивым родителям</a:t>
            </a:r>
            <a:r>
              <a:rPr lang="ru-RU" sz="2000" dirty="0">
                <a:latin typeface="PF DinDisplay Pro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196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49917" y="397101"/>
            <a:ext cx="29193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PF DinDisplay Pro"/>
              </a:rPr>
              <a:t>Особенности книги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7866" y="1255867"/>
            <a:ext cx="771313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PF DinDisplay Pro"/>
              </a:rPr>
              <a:t>1. В книге даны рекомендации по возрастам детей и разбор практических примеров. </a:t>
            </a:r>
            <a:r>
              <a:rPr lang="ru-RU" dirty="0">
                <a:latin typeface="PF DinDisplay Pro"/>
                <a:hlinkClick r:id="rId5"/>
              </a:rPr>
              <a:t>http://fincubator.ru/science/library/books/andreeva-ma-a-am-pa-a-ap/#</a:t>
            </a:r>
            <a:r>
              <a:rPr lang="ru-RU" dirty="0" smtClean="0">
                <a:latin typeface="PF DinDisplay Pro"/>
                <a:hlinkClick r:id="rId5"/>
              </a:rPr>
              <a:t>desc</a:t>
            </a:r>
            <a:r>
              <a:rPr lang="ru-RU" dirty="0" smtClean="0">
                <a:latin typeface="PF DinDisplay Pro"/>
              </a:rPr>
              <a:t>  </a:t>
            </a:r>
            <a:endParaRPr lang="ru-RU" dirty="0">
              <a:latin typeface="PF DinDisplay Pro"/>
            </a:endParaRPr>
          </a:p>
          <a:p>
            <a:r>
              <a:rPr lang="ru-RU" dirty="0">
                <a:latin typeface="PF DinDisplay Pro"/>
              </a:rPr>
              <a:t>2. Ссылки на интерактивные материалы станут   подспорьем для родителей.</a:t>
            </a:r>
          </a:p>
          <a:p>
            <a:r>
              <a:rPr lang="ru-RU" dirty="0">
                <a:latin typeface="PF DinDisplay Pro"/>
              </a:rPr>
              <a:t>3. Каждая глава содержит яркие примеры из собственного опыта воспитания детей, а также преподавания основ финансовой грамотности дошкольникам, школьникам и студентам</a:t>
            </a:r>
          </a:p>
          <a:p>
            <a:r>
              <a:rPr lang="ru-RU" dirty="0">
                <a:latin typeface="PF DinDisplay Pro"/>
              </a:rPr>
              <a:t>4. Ссылки: мультфильмы, фильмы, деловые игры.</a:t>
            </a:r>
          </a:p>
          <a:p>
            <a:r>
              <a:rPr lang="ru-RU" dirty="0">
                <a:latin typeface="PF DinDisplay Pro"/>
              </a:rPr>
              <a:t> 5. Отдельный блок ответов на сложные вопросы, с которыми родители могут столкнуться:  </a:t>
            </a:r>
          </a:p>
          <a:p>
            <a:r>
              <a:rPr lang="ru-RU" dirty="0">
                <a:latin typeface="PF DinDisplay Pro"/>
              </a:rPr>
              <a:t>как научить детей жертвовать и заниматься благотворительностью; </a:t>
            </a:r>
          </a:p>
          <a:p>
            <a:r>
              <a:rPr lang="ru-RU" dirty="0">
                <a:latin typeface="PF DinDisplay Pro"/>
              </a:rPr>
              <a:t>как правильно действовать в непредвиденных обстоятельствах; </a:t>
            </a:r>
          </a:p>
          <a:p>
            <a:r>
              <a:rPr lang="ru-RU" dirty="0">
                <a:latin typeface="PF DinDisplay Pro"/>
              </a:rPr>
              <a:t>как действовать во внештатных ситуациях, связанных с крупными финансовыми потерями. </a:t>
            </a:r>
          </a:p>
          <a:p>
            <a:r>
              <a:rPr lang="ru-RU" dirty="0">
                <a:latin typeface="PF DinDisplay Pro"/>
              </a:rPr>
              <a:t>6. Много жизненного опыта и личных историй.</a:t>
            </a:r>
          </a:p>
          <a:p>
            <a:r>
              <a:rPr lang="ru-RU" b="1" dirty="0">
                <a:solidFill>
                  <a:srgbClr val="C00000"/>
                </a:solidFill>
                <a:latin typeface="PF DinDisplay Pro"/>
              </a:rPr>
              <a:t>Ни одна теория или учебник не могут быть нагляднее реальности.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2563" y="1824296"/>
            <a:ext cx="2328874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9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64"/>
            <a:ext cx="12194607" cy="6856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03" y="1089843"/>
            <a:ext cx="6191794" cy="2656842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3000103" y="4045174"/>
            <a:ext cx="6601098" cy="1290242"/>
            <a:chOff x="461544" y="4159474"/>
            <a:chExt cx="5635505" cy="1290242"/>
          </a:xfrm>
        </p:grpSpPr>
        <p:sp>
          <p:nvSpPr>
            <p:cNvPr id="21" name="TextBox 20"/>
            <p:cNvSpPr txBox="1"/>
            <p:nvPr/>
          </p:nvSpPr>
          <p:spPr>
            <a:xfrm>
              <a:off x="976333" y="4159474"/>
              <a:ext cx="51207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314184"/>
                  </a:solidFill>
                  <a:latin typeface="PF DinDisplay Pro" panose="02000506030000020004" pitchFamily="2" charset="0"/>
                </a:rPr>
                <a:t>https://fincubator.ru/projects-arfg/rid/</a:t>
              </a:r>
              <a:endParaRPr lang="ru-RU" sz="2400" b="1" dirty="0">
                <a:solidFill>
                  <a:srgbClr val="314184"/>
                </a:solidFill>
                <a:latin typeface="PF DinDisplay Pro" panose="02000506030000020004" pitchFamily="2" charset="0"/>
              </a:endParaRP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44" y="5178807"/>
              <a:ext cx="379461" cy="218036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88" y="4722371"/>
              <a:ext cx="339773" cy="242219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64" y="4259008"/>
              <a:ext cx="333220" cy="32118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76333" y="4988051"/>
              <a:ext cx="4771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314184"/>
                  </a:solidFill>
                  <a:latin typeface="PF DinDisplay Pro" panose="02000506030000020004" pitchFamily="2" charset="0"/>
                </a:rPr>
                <a:t>rid_govorim_o_finansah</a:t>
              </a:r>
              <a:endParaRPr lang="ru-RU" sz="2400" b="1" dirty="0">
                <a:solidFill>
                  <a:srgbClr val="314184"/>
                </a:solidFill>
                <a:latin typeface="PF DinDisplay Pro" panose="02000506030000020004" pitchFamily="2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76333" y="4585209"/>
              <a:ext cx="4771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314184"/>
                  </a:solidFill>
                  <a:latin typeface="PF DinDisplay Pro" panose="02000506030000020004" pitchFamily="2" charset="0"/>
                </a:rPr>
                <a:t>ridfinance@yandex.ru</a:t>
              </a:r>
              <a:endParaRPr lang="ru-RU" sz="2400" b="1" dirty="0">
                <a:solidFill>
                  <a:srgbClr val="314184"/>
                </a:solidFill>
                <a:latin typeface="PF DinDisplay Pro" panose="0200050603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050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6"/>
            <a:ext cx="12196195" cy="6855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27867" y="35416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PF DinDisplay Pro"/>
              </a:rPr>
              <a:t>Финансовая грамотность ≠ </a:t>
            </a:r>
            <a:br>
              <a:rPr lang="ru-RU" sz="2400" b="1" dirty="0">
                <a:latin typeface="PF DinDisplay Pro"/>
              </a:rPr>
            </a:br>
            <a:r>
              <a:rPr lang="ru-RU" sz="2400" b="1" dirty="0">
                <a:latin typeface="PF DinDisplay Pro"/>
              </a:rPr>
              <a:t>Финансовая осознанность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60133" y="1289673"/>
            <a:ext cx="69765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PF DinDisplay Pro"/>
              </a:rPr>
              <a:t>Финансовая грамотность – сочетание осведомленности, знаний, навыков, установок и поведения, связанных с финансами и необходимых для принятия разумных финансовых решений, а также достижения личного финансового благополучия.</a:t>
            </a:r>
          </a:p>
          <a:p>
            <a:r>
              <a:rPr lang="ru-RU" sz="3200" dirty="0">
                <a:solidFill>
                  <a:srgbClr val="FF0000"/>
                </a:solidFill>
                <a:latin typeface="PF DinDisplay Pro"/>
              </a:rPr>
              <a:t>знать ≠ делать</a:t>
            </a:r>
          </a:p>
          <a:p>
            <a:r>
              <a:rPr lang="ru-RU" sz="2000" dirty="0">
                <a:latin typeface="PF DinDisplay Pro"/>
              </a:rPr>
              <a:t>Финансовая осознанность – это принятие обоснованных решений в отношении потребления финансовых услуг (сравниваем, оцениваем, выбираем).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283" y="4336661"/>
            <a:ext cx="4974767" cy="23654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06132" y="4947788"/>
            <a:ext cx="41674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Стратегия повышения финансовой грамотности в Российской Федерации до 2030 годы, утвержденная распоряжением Правительства Российской Федерации от 24 октября 2023 года </a:t>
            </a:r>
            <a:r>
              <a:rPr lang="ru-RU" dirty="0" err="1"/>
              <a:t>No</a:t>
            </a:r>
            <a:r>
              <a:rPr lang="ru-RU" dirty="0"/>
              <a:t> 2958-р</a:t>
            </a:r>
          </a:p>
        </p:txBody>
      </p:sp>
    </p:spTree>
    <p:extLst>
      <p:ext uri="{BB962C8B-B14F-4D97-AF65-F5344CB8AC3E}">
        <p14:creationId xmlns:p14="http://schemas.microsoft.com/office/powerpoint/2010/main" val="171642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90998" y="454847"/>
            <a:ext cx="4215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PF DinDisplay Pro"/>
              </a:rPr>
              <a:t>Финансово-грамотный человек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0782" y="1376841"/>
            <a:ext cx="2714868" cy="771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Ведет учет доходов                и расходов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36821" y="5445954"/>
            <a:ext cx="3118427" cy="765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Планирует жизнь на пенсии, формирует долгосрочные сбережения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0781" y="2411905"/>
            <a:ext cx="2714866" cy="736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Формирует финансовый резерв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80781" y="3413055"/>
            <a:ext cx="2714867" cy="736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Анализирует  важную финансовую информацию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3156" y="4457947"/>
            <a:ext cx="2762493" cy="722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Умеет пользоваться финансовыми услугами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29125" y="1368293"/>
            <a:ext cx="3226124" cy="7213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Знает свои права потребителя финансовых услуг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712524" y="4243745"/>
            <a:ext cx="2736526" cy="74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Защищает свой бюджет от финансовых рисков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693474" y="3268550"/>
            <a:ext cx="2755576" cy="74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Выполняет свои обязанности налогоплательщика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693474" y="2307373"/>
            <a:ext cx="2755576" cy="700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Избегает </a:t>
            </a:r>
            <a:r>
              <a:rPr lang="ru-RU" dirty="0" err="1" smtClean="0"/>
              <a:t>закредитованности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648700" y="1376841"/>
            <a:ext cx="2800350" cy="7127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Распознаёт финансовое мошенничество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13" y="2089635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2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04977" y="348734"/>
            <a:ext cx="1743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PF DinDisplay Pro"/>
              </a:rPr>
              <a:t>6-7 лет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6977" y="1343799"/>
            <a:ext cx="653912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dirty="0"/>
              <a:t>объясняем природу денег, их назначение и источник их появления,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dirty="0"/>
              <a:t>учим различать номинал денежных знаков,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dirty="0"/>
              <a:t>находим признаки настоящих,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dirty="0"/>
              <a:t>тренируем навыки простого счета денег,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dirty="0"/>
              <a:t>договариваемся о размере карманных денег, за что и когда они выдаются,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dirty="0"/>
              <a:t>смотрим правильные мультики,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dirty="0"/>
              <a:t>разговариваем про потребности: первичные, вторичные, личные и семейные,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dirty="0"/>
              <a:t>соотносим профессии – заработную плату.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046" y="1797444"/>
            <a:ext cx="5249111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1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5" y="2357"/>
            <a:ext cx="12196195" cy="68556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80715" y="429683"/>
            <a:ext cx="5790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PF DinDisplay Pro"/>
              </a:rPr>
              <a:t>Финграмотность в мультфильмах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16" y="1377977"/>
            <a:ext cx="10675021" cy="45906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7084" y="3105835"/>
            <a:ext cx="9832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PF DinDisplay Pro"/>
              </a:rPr>
              <a:t>Богатый бобрёнок          </a:t>
            </a:r>
            <a:r>
              <a:rPr lang="ru-RU" sz="2000" b="1" dirty="0" smtClean="0">
                <a:solidFill>
                  <a:srgbClr val="002060"/>
                </a:solidFill>
                <a:latin typeface="PF DinDisplay Pro"/>
              </a:rPr>
              <a:t>        </a:t>
            </a:r>
            <a:r>
              <a:rPr lang="ru-RU" sz="2000" b="1" dirty="0" err="1">
                <a:solidFill>
                  <a:srgbClr val="002060"/>
                </a:solidFill>
                <a:latin typeface="PF DinDisplay Pro"/>
              </a:rPr>
              <a:t>Смешарики.ПИН</a:t>
            </a:r>
            <a:r>
              <a:rPr lang="ru-RU" sz="2000" b="1" dirty="0">
                <a:solidFill>
                  <a:srgbClr val="002060"/>
                </a:solidFill>
                <a:latin typeface="PF DinDisplay Pro"/>
              </a:rPr>
              <a:t>-КОД     </a:t>
            </a:r>
            <a:r>
              <a:rPr lang="ru-RU" sz="2000" b="1" dirty="0" smtClean="0">
                <a:solidFill>
                  <a:srgbClr val="002060"/>
                </a:solidFill>
                <a:latin typeface="PF DinDisplay Pro"/>
              </a:rPr>
              <a:t>           </a:t>
            </a:r>
            <a:r>
              <a:rPr lang="ru-RU" sz="2000" b="1" dirty="0" err="1">
                <a:solidFill>
                  <a:srgbClr val="002060"/>
                </a:solidFill>
                <a:latin typeface="PF DinDisplay Pro"/>
              </a:rPr>
              <a:t>Фиксики</a:t>
            </a:r>
            <a:r>
              <a:rPr lang="ru-RU" sz="2000" b="1" dirty="0">
                <a:solidFill>
                  <a:srgbClr val="002060"/>
                </a:solidFill>
                <a:latin typeface="PF DinDisplay Pro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7084" y="5895016"/>
            <a:ext cx="105991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PF DinDisplay Pro"/>
              </a:rPr>
              <a:t>Золотая антилопа            Приключения Фунтика   </a:t>
            </a:r>
            <a:r>
              <a:rPr lang="ru-RU" sz="2000" b="1" dirty="0" smtClean="0">
                <a:solidFill>
                  <a:srgbClr val="002060"/>
                </a:solidFill>
                <a:latin typeface="PF DinDisplay Pro"/>
              </a:rPr>
              <a:t>            </a:t>
            </a:r>
            <a:r>
              <a:rPr lang="ru-RU" sz="2000" b="1" dirty="0">
                <a:solidFill>
                  <a:srgbClr val="002060"/>
                </a:solidFill>
                <a:latin typeface="PF DinDisplay Pro"/>
              </a:rPr>
              <a:t>Волшебный магазин  </a:t>
            </a:r>
          </a:p>
        </p:txBody>
      </p:sp>
    </p:spTree>
    <p:extLst>
      <p:ext uri="{BB962C8B-B14F-4D97-AF65-F5344CB8AC3E}">
        <p14:creationId xmlns:p14="http://schemas.microsoft.com/office/powerpoint/2010/main" val="25502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31404" y="291584"/>
            <a:ext cx="4807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PF DinDisplay Pro"/>
              </a:rPr>
              <a:t>Чему учим дошкольника?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850" y="1269651"/>
            <a:ext cx="71145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PF DinDisplay Pro"/>
              </a:rPr>
              <a:t>Даем карманные деньги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PF DinDisplay Pro"/>
              </a:rPr>
              <a:t>Договариваемся о размере карманных денег, за что и когда они выдаются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PF DinDisplay Pro"/>
              </a:rPr>
              <a:t>Пусть пробует: первые покупки, первые ошибки, первые глупые траты, сожаление, объяснения.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PF DinDisplay Pro"/>
              </a:rPr>
              <a:t>Копилка – прозрачная, понятная схема накоплений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PF DinDisplay Pro"/>
              </a:rPr>
              <a:t>Поощрения умеренные, больше словом, чем деньгами.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PF DinDisplay Pro"/>
              </a:rPr>
              <a:t>Смотрим правильные мультики: «</a:t>
            </a:r>
            <a:r>
              <a:rPr lang="ru-RU" sz="2400" dirty="0" err="1">
                <a:latin typeface="PF DinDisplay Pro"/>
              </a:rPr>
              <a:t>Смешарики</a:t>
            </a:r>
            <a:r>
              <a:rPr lang="ru-RU" sz="2400" dirty="0">
                <a:latin typeface="PF DinDisplay Pro"/>
              </a:rPr>
              <a:t> про финансы», «Уроки тетушки Совы»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PF DinDisplay Pro"/>
              </a:rPr>
              <a:t>Разговариваем про потребности: первичные, вторичные, личные и семейные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PF DinDisplay Pro"/>
              </a:rPr>
              <a:t>Соотносим профессии – заработную плату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179" y="1992609"/>
            <a:ext cx="4785775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4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00694" y="429683"/>
            <a:ext cx="16002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PF DinDisplay Pro"/>
              </a:rPr>
              <a:t>7-10 лет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1544" y="1382586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PF DinDisplay Pro"/>
              </a:rPr>
              <a:t>может самостоятельно принимать решение о том, как потратить карманные деньги, и обосновать это решение,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PF DinDisplay Pro"/>
              </a:rPr>
              <a:t>может сравнивать цены перед покупкой и умеет экономить,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PF DinDisplay Pro"/>
              </a:rPr>
              <a:t>может совершать накопления в среднесрочном периоде от 1 до 3 месяцев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PF DinDisplay Pro"/>
              </a:rPr>
              <a:t>способен понять важность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PF DinDisplay Pro"/>
              </a:rPr>
              <a:t>благотворительности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868" y="1713220"/>
            <a:ext cx="5596613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9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195" cy="68556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9311" y="363571"/>
            <a:ext cx="8620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PF DinDisplay Pro"/>
              </a:rPr>
              <a:t>Чем Альфы отличаются от предыдущих поколений?</a:t>
            </a:r>
            <a:br>
              <a:rPr lang="ru-RU" sz="2400" dirty="0">
                <a:solidFill>
                  <a:srgbClr val="002060"/>
                </a:solidFill>
                <a:latin typeface="PF DinDisplay Pro"/>
              </a:rPr>
            </a:br>
            <a:endParaRPr lang="ru-RU" sz="2400" dirty="0">
              <a:solidFill>
                <a:srgbClr val="002060"/>
              </a:solidFill>
              <a:latin typeface="PF DinDisplay Pro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0525" y="1194568"/>
            <a:ext cx="879157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>
                <a:latin typeface="PF DinDisplay Pro"/>
              </a:rPr>
              <a:t>Яркие, творческие, увлекающиеся и самодостаточные личности.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>
                <a:latin typeface="PF DinDisplay Pro"/>
              </a:rPr>
              <a:t>У них хорошо развито критическое мышление. Они обожают учиться, но при условии, если это им интересно.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>
                <a:latin typeface="PF DinDisplay Pro"/>
              </a:rPr>
              <a:t>Настойчивые, целеустремлённые и свободолюбивые.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>
                <a:latin typeface="PF DinDisplay Pro"/>
              </a:rPr>
              <a:t>Они готовы к диалогу, с ними всегда можно договориться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>
                <a:latin typeface="PF DinDisplay Pro"/>
              </a:rPr>
              <a:t>Они могут активно влиять на выбор родителей в вопросах приобретения одежды, обуви, с ними советуются, им предлагают выбор с самого маленького возраста. </a:t>
            </a:r>
            <a:endParaRPr lang="ru-RU" sz="2200" dirty="0" smtClean="0">
              <a:latin typeface="PF DinDisplay Pro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PF DinDisplay Pro"/>
              </a:rPr>
              <a:t>Родители </a:t>
            </a:r>
            <a:r>
              <a:rPr lang="ru-RU" sz="2200" dirty="0">
                <a:latin typeface="PF DinDisplay Pro"/>
              </a:rPr>
              <a:t>выделяют карманные деньги, дают некоторую свободу в распоряжении ими. </a:t>
            </a:r>
            <a:endParaRPr lang="ru-RU" sz="2200" dirty="0" smtClean="0">
              <a:latin typeface="PF DinDisplay Pro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PF DinDisplay Pro"/>
              </a:rPr>
              <a:t>Доступность </a:t>
            </a:r>
            <a:r>
              <a:rPr lang="ru-RU" sz="2200" dirty="0">
                <a:latin typeface="PF DinDisplay Pro"/>
              </a:rPr>
              <a:t>желаемых предметов: игрушек, гаджетов, вкусной еды  и возможность совершать самостоятельные покупки делают из них искушенных покупателей уже к 7 годам.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5" y="2391992"/>
            <a:ext cx="2573162" cy="20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1368</Words>
  <Application>Microsoft Office PowerPoint</Application>
  <PresentationFormat>Широкоэкранный</PresentationFormat>
  <Paragraphs>158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PF DinDisplay Pro</vt:lpstr>
      <vt:lpstr>Wingdings</vt:lpstr>
      <vt:lpstr>Тема Office</vt:lpstr>
      <vt:lpstr>РОДИТЕЛИ И ДЕТИ:  ГОВОРИМ О ФИНАНСАХ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User</cp:lastModifiedBy>
  <cp:revision>37</cp:revision>
  <dcterms:created xsi:type="dcterms:W3CDTF">2024-02-28T08:59:54Z</dcterms:created>
  <dcterms:modified xsi:type="dcterms:W3CDTF">2025-01-25T08:29:28Z</dcterms:modified>
</cp:coreProperties>
</file>