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257" r:id="rId3"/>
    <p:sldId id="258" r:id="rId4"/>
    <p:sldId id="294" r:id="rId5"/>
    <p:sldId id="295" r:id="rId6"/>
    <p:sldId id="296" r:id="rId7"/>
    <p:sldId id="268" r:id="rId8"/>
    <p:sldId id="297" r:id="rId9"/>
    <p:sldId id="298" r:id="rId10"/>
    <p:sldId id="299" r:id="rId11"/>
    <p:sldId id="300" r:id="rId12"/>
    <p:sldId id="302" r:id="rId13"/>
    <p:sldId id="261" r:id="rId14"/>
    <p:sldId id="304" r:id="rId15"/>
    <p:sldId id="305" r:id="rId16"/>
    <p:sldId id="306" r:id="rId17"/>
    <p:sldId id="270" r:id="rId18"/>
    <p:sldId id="308" r:id="rId19"/>
    <p:sldId id="309" r:id="rId20"/>
    <p:sldId id="310" r:id="rId21"/>
    <p:sldId id="311" r:id="rId22"/>
    <p:sldId id="316" r:id="rId23"/>
    <p:sldId id="318" r:id="rId24"/>
    <p:sldId id="320" r:id="rId25"/>
    <p:sldId id="317" r:id="rId26"/>
    <p:sldId id="266" r:id="rId27"/>
    <p:sldId id="319"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1E41"/>
    <a:srgbClr val="3141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4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A3547CD-D779-4C8E-A63E-42EFCC8B891C}" type="datetimeFigureOut">
              <a:rPr lang="ru-RU" smtClean="0"/>
              <a:t>18.01.2025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3547CD-D779-4C8E-A63E-42EFCC8B891C}" type="datetimeFigureOut">
              <a:rPr lang="ru-RU" smtClean="0"/>
              <a:t>18.01.2025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3547CD-D779-4C8E-A63E-42EFCC8B891C}" type="datetimeFigureOut">
              <a:rPr lang="ru-RU" smtClean="0"/>
              <a:t>18.01.2025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Slide">
    <p:spTree>
      <p:nvGrpSpPr>
        <p:cNvPr id="1" name=""/>
        <p:cNvGrpSpPr/>
        <p:nvPr/>
      </p:nvGrpSpPr>
      <p:grpSpPr bwMode="auto">
        <a:xfrm>
          <a:off x="0" y="0"/>
          <a:ext cx="0" cy="0"/>
          <a:chOff x="0" y="0"/>
          <a:chExt cx="0" cy="0"/>
        </a:xfrm>
      </p:grpSpPr>
      <p:sp>
        <p:nvSpPr>
          <p:cNvPr id="2" name="Holder 2"/>
          <p:cNvSpPr>
            <a:spLocks noGrp="1"/>
          </p:cNvSpPr>
          <p:nvPr>
            <p:ph type="ctrTitle"/>
          </p:nvPr>
        </p:nvSpPr>
        <p:spPr bwMode="auto">
          <a:xfrm>
            <a:off x="914400" y="2125980"/>
            <a:ext cx="10363201" cy="807913"/>
          </a:xfrm>
          <a:prstGeom prst="rect">
            <a:avLst/>
          </a:prstGeom>
        </p:spPr>
        <p:txBody>
          <a:bodyPr wrap="square" lIns="0" tIns="0" rIns="0" bIns="0">
            <a:spAutoFit/>
          </a:bodyPr>
          <a:lstStyle>
            <a:lvl1pPr>
              <a:defRPr/>
            </a:lvl1pPr>
          </a:lstStyle>
          <a:p>
            <a:pPr>
              <a:defRPr/>
            </a:pPr>
            <a:endParaRPr/>
          </a:p>
        </p:txBody>
      </p:sp>
      <p:sp>
        <p:nvSpPr>
          <p:cNvPr id="3" name="Holder 3"/>
          <p:cNvSpPr>
            <a:spLocks noGrp="1"/>
          </p:cNvSpPr>
          <p:nvPr>
            <p:ph type="subTitle" idx="4"/>
          </p:nvPr>
        </p:nvSpPr>
        <p:spPr bwMode="auto">
          <a:xfrm>
            <a:off x="1828800" y="3840480"/>
            <a:ext cx="8534400" cy="738664"/>
          </a:xfrm>
          <a:prstGeom prst="rect">
            <a:avLst/>
          </a:prstGeom>
        </p:spPr>
        <p:txBody>
          <a:bodyPr wrap="square" lIns="0" tIns="0" rIns="0" bIns="0">
            <a:spAutoFit/>
          </a:bodyPr>
          <a:lstStyle>
            <a:lvl1pPr>
              <a:defRPr/>
            </a:lvl1pPr>
          </a:lstStyle>
          <a:p>
            <a:pPr>
              <a:defRPr/>
            </a:pPr>
            <a:endParaRPr/>
          </a:p>
        </p:txBody>
      </p:sp>
      <p:sp>
        <p:nvSpPr>
          <p:cNvPr id="4" name="Holder 4"/>
          <p:cNvSpPr>
            <a:spLocks noGrp="1"/>
          </p:cNvSpPr>
          <p:nvPr>
            <p:ph type="ftr" sz="quarter" idx="5"/>
          </p:nvPr>
        </p:nvSpPr>
        <p:spPr bwMode="auto"/>
        <p:txBody>
          <a:bodyPr lIns="0" tIns="0" rIns="0" bIns="0"/>
          <a:lstStyle>
            <a:lvl1pPr algn="ctr">
              <a:defRPr>
                <a:solidFill>
                  <a:schemeClr val="tx1">
                    <a:tint val="75000"/>
                  </a:schemeClr>
                </a:solidFill>
              </a:defRPr>
            </a:lvl1pPr>
          </a:lstStyle>
          <a:p>
            <a:pPr defTabSz="554355">
              <a:defRPr/>
            </a:pPr>
            <a:endParaRPr lang="ru-RU" sz="1090" kern="0">
              <a:solidFill>
                <a:prstClr val="black">
                  <a:tint val="75000"/>
                </a:prstClr>
              </a:solidFill>
            </a:endParaRPr>
          </a:p>
        </p:txBody>
      </p:sp>
      <p:sp>
        <p:nvSpPr>
          <p:cNvPr id="5" name="Holder 5"/>
          <p:cNvSpPr>
            <a:spLocks noGrp="1"/>
          </p:cNvSpPr>
          <p:nvPr>
            <p:ph type="dt" sz="half" idx="6"/>
          </p:nvPr>
        </p:nvSpPr>
        <p:spPr bwMode="auto"/>
        <p:txBody>
          <a:bodyPr lIns="0" tIns="0" rIns="0" bIns="0"/>
          <a:lstStyle>
            <a:lvl1pPr algn="l">
              <a:defRPr>
                <a:solidFill>
                  <a:schemeClr val="tx1">
                    <a:tint val="75000"/>
                  </a:schemeClr>
                </a:solidFill>
              </a:defRPr>
            </a:lvl1pPr>
          </a:lstStyle>
          <a:p>
            <a:pPr defTabSz="554355">
              <a:defRPr/>
            </a:pPr>
            <a:fld id="{1D8BD707-D9CF-40AE-B4C6-C98DA3205C09}" type="datetimeFigureOut">
              <a:rPr lang="en-US" sz="1090" kern="0" smtClean="0">
                <a:solidFill>
                  <a:prstClr val="black">
                    <a:tint val="75000"/>
                  </a:prstClr>
                </a:solidFill>
              </a:rPr>
              <a:t>1/18/2025</a:t>
            </a:fld>
            <a:endParaRPr lang="en-US" sz="1090" kern="0">
              <a:solidFill>
                <a:prstClr val="black">
                  <a:tint val="75000"/>
                </a:prstClr>
              </a:solidFill>
            </a:endParaRPr>
          </a:p>
        </p:txBody>
      </p:sp>
      <p:sp>
        <p:nvSpPr>
          <p:cNvPr id="6" name="Holder 6"/>
          <p:cNvSpPr>
            <a:spLocks noGrp="1"/>
          </p:cNvSpPr>
          <p:nvPr>
            <p:ph type="sldNum" sz="quarter" idx="7"/>
          </p:nvPr>
        </p:nvSpPr>
        <p:spPr bwMode="auto"/>
        <p:txBody>
          <a:bodyPr lIns="0" tIns="0" rIns="0" bIns="0"/>
          <a:lstStyle>
            <a:lvl1pPr>
              <a:defRPr sz="2940" b="0" i="0">
                <a:solidFill>
                  <a:schemeClr val="bg1"/>
                </a:solidFill>
                <a:latin typeface="PF DinDisplay Pro"/>
                <a:cs typeface="PF DinDisplay Pro"/>
              </a:defRPr>
            </a:lvl1pPr>
          </a:lstStyle>
          <a:p>
            <a:pPr marL="15240" defTabSz="554355">
              <a:lnSpc>
                <a:spcPts val="2865"/>
              </a:lnSpc>
              <a:defRPr/>
            </a:pPr>
            <a:fld id="{81D60167-4931-47E6-BA6A-407CBD079E47}" type="slidenum">
              <a:rPr lang="ru-RU" kern="0" spc="6" smtClean="0">
                <a:solidFill>
                  <a:prstClr val="white"/>
                </a:solidFill>
              </a:rPr>
              <a:t>‹#›</a:t>
            </a:fld>
            <a:endParaRPr lang="ru-RU" kern="0" spc="6">
              <a:solidFill>
                <a:prstClr val="white"/>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Holder 2"/>
          <p:cNvSpPr>
            <a:spLocks noGrp="1"/>
          </p:cNvSpPr>
          <p:nvPr>
            <p:ph type="title"/>
          </p:nvPr>
        </p:nvSpPr>
        <p:spPr bwMode="auto">
          <a:xfrm>
            <a:off x="582557" y="572950"/>
            <a:ext cx="4806328" cy="490006"/>
          </a:xfrm>
        </p:spPr>
        <p:txBody>
          <a:bodyPr lIns="0" tIns="0" rIns="0" bIns="0"/>
          <a:lstStyle>
            <a:lvl1pPr>
              <a:defRPr sz="3185" b="1" i="0">
                <a:solidFill>
                  <a:srgbClr val="1C4B8F"/>
                </a:solidFill>
                <a:latin typeface="PFDinDisplayPro-Black"/>
                <a:cs typeface="PFDinDisplayPro-Black"/>
              </a:defRPr>
            </a:lvl1pPr>
          </a:lstStyle>
          <a:p>
            <a:pPr>
              <a:defRPr/>
            </a:pPr>
            <a:endParaRPr/>
          </a:p>
        </p:txBody>
      </p:sp>
      <p:sp>
        <p:nvSpPr>
          <p:cNvPr id="3" name="Holder 3"/>
          <p:cNvSpPr>
            <a:spLocks noGrp="1"/>
          </p:cNvSpPr>
          <p:nvPr>
            <p:ph type="body" idx="1"/>
          </p:nvPr>
        </p:nvSpPr>
        <p:spPr bwMode="auto">
          <a:xfrm>
            <a:off x="1099707" y="2229319"/>
            <a:ext cx="9992584" cy="447943"/>
          </a:xfrm>
        </p:spPr>
        <p:txBody>
          <a:bodyPr lIns="0" tIns="0" rIns="0" bIns="0"/>
          <a:lstStyle>
            <a:lvl1pPr>
              <a:defRPr sz="2910" b="1" i="0">
                <a:solidFill>
                  <a:srgbClr val="1C4B8F"/>
                </a:solidFill>
                <a:latin typeface="PFDinDisplayPro-Black"/>
                <a:cs typeface="PFDinDisplayPro-Black"/>
              </a:defRPr>
            </a:lvl1pPr>
          </a:lstStyle>
          <a:p>
            <a:pPr>
              <a:defRPr/>
            </a:pPr>
            <a:endParaRPr/>
          </a:p>
        </p:txBody>
      </p:sp>
      <p:sp>
        <p:nvSpPr>
          <p:cNvPr id="4" name="Holder 4"/>
          <p:cNvSpPr>
            <a:spLocks noGrp="1"/>
          </p:cNvSpPr>
          <p:nvPr>
            <p:ph type="ftr" sz="quarter" idx="5"/>
          </p:nvPr>
        </p:nvSpPr>
        <p:spPr bwMode="auto"/>
        <p:txBody>
          <a:bodyPr lIns="0" tIns="0" rIns="0" bIns="0"/>
          <a:lstStyle>
            <a:lvl1pPr algn="ctr">
              <a:defRPr>
                <a:solidFill>
                  <a:schemeClr val="tx1">
                    <a:tint val="75000"/>
                  </a:schemeClr>
                </a:solidFill>
              </a:defRPr>
            </a:lvl1pPr>
          </a:lstStyle>
          <a:p>
            <a:pPr defTabSz="554355">
              <a:defRPr/>
            </a:pPr>
            <a:endParaRPr lang="ru-RU" sz="1090" kern="0">
              <a:solidFill>
                <a:prstClr val="black">
                  <a:tint val="75000"/>
                </a:prstClr>
              </a:solidFill>
            </a:endParaRPr>
          </a:p>
        </p:txBody>
      </p:sp>
      <p:sp>
        <p:nvSpPr>
          <p:cNvPr id="5" name="Holder 5"/>
          <p:cNvSpPr>
            <a:spLocks noGrp="1"/>
          </p:cNvSpPr>
          <p:nvPr>
            <p:ph type="dt" sz="half" idx="6"/>
          </p:nvPr>
        </p:nvSpPr>
        <p:spPr bwMode="auto"/>
        <p:txBody>
          <a:bodyPr lIns="0" tIns="0" rIns="0" bIns="0"/>
          <a:lstStyle>
            <a:lvl1pPr algn="l">
              <a:defRPr>
                <a:solidFill>
                  <a:schemeClr val="tx1">
                    <a:tint val="75000"/>
                  </a:schemeClr>
                </a:solidFill>
              </a:defRPr>
            </a:lvl1pPr>
          </a:lstStyle>
          <a:p>
            <a:pPr defTabSz="554355">
              <a:defRPr/>
            </a:pPr>
            <a:fld id="{1D8BD707-D9CF-40AE-B4C6-C98DA3205C09}" type="datetimeFigureOut">
              <a:rPr lang="en-US" sz="1090" kern="0" smtClean="0">
                <a:solidFill>
                  <a:prstClr val="black">
                    <a:tint val="75000"/>
                  </a:prstClr>
                </a:solidFill>
              </a:rPr>
              <a:t>1/18/2025</a:t>
            </a:fld>
            <a:endParaRPr lang="en-US" sz="1090" kern="0">
              <a:solidFill>
                <a:prstClr val="black">
                  <a:tint val="75000"/>
                </a:prstClr>
              </a:solidFill>
            </a:endParaRPr>
          </a:p>
        </p:txBody>
      </p:sp>
      <p:sp>
        <p:nvSpPr>
          <p:cNvPr id="6" name="Holder 6"/>
          <p:cNvSpPr>
            <a:spLocks noGrp="1"/>
          </p:cNvSpPr>
          <p:nvPr>
            <p:ph type="sldNum" sz="quarter" idx="7"/>
          </p:nvPr>
        </p:nvSpPr>
        <p:spPr bwMode="auto"/>
        <p:txBody>
          <a:bodyPr lIns="0" tIns="0" rIns="0" bIns="0"/>
          <a:lstStyle>
            <a:lvl1pPr>
              <a:defRPr sz="2940" b="0" i="0">
                <a:solidFill>
                  <a:schemeClr val="bg1"/>
                </a:solidFill>
                <a:latin typeface="PF DinDisplay Pro"/>
                <a:cs typeface="PF DinDisplay Pro"/>
              </a:defRPr>
            </a:lvl1pPr>
          </a:lstStyle>
          <a:p>
            <a:pPr marL="15240" defTabSz="554355">
              <a:lnSpc>
                <a:spcPts val="2865"/>
              </a:lnSpc>
              <a:defRPr/>
            </a:pPr>
            <a:fld id="{81D60167-4931-47E6-BA6A-407CBD079E47}" type="slidenum">
              <a:rPr lang="ru-RU" kern="0" spc="6" smtClean="0">
                <a:solidFill>
                  <a:prstClr val="white"/>
                </a:solidFill>
              </a:rPr>
              <a:t>‹#›</a:t>
            </a:fld>
            <a:endParaRPr lang="ru-RU" kern="0" spc="6">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obj" preserve="1" userDrawn="1">
  <p:cSld name="Two Content">
    <p:spTree>
      <p:nvGrpSpPr>
        <p:cNvPr id="1" name=""/>
        <p:cNvGrpSpPr/>
        <p:nvPr/>
      </p:nvGrpSpPr>
      <p:grpSpPr bwMode="auto">
        <a:xfrm>
          <a:off x="0" y="0"/>
          <a:ext cx="0" cy="0"/>
          <a:chOff x="0" y="0"/>
          <a:chExt cx="0" cy="0"/>
        </a:xfrm>
      </p:grpSpPr>
      <p:sp>
        <p:nvSpPr>
          <p:cNvPr id="2" name="Holder 2"/>
          <p:cNvSpPr>
            <a:spLocks noGrp="1"/>
          </p:cNvSpPr>
          <p:nvPr>
            <p:ph type="title"/>
          </p:nvPr>
        </p:nvSpPr>
        <p:spPr bwMode="auto">
          <a:xfrm>
            <a:off x="582557" y="572950"/>
            <a:ext cx="4806328" cy="490006"/>
          </a:xfrm>
        </p:spPr>
        <p:txBody>
          <a:bodyPr lIns="0" tIns="0" rIns="0" bIns="0"/>
          <a:lstStyle>
            <a:lvl1pPr>
              <a:defRPr sz="3185" b="1" i="0">
                <a:solidFill>
                  <a:srgbClr val="1C4B8F"/>
                </a:solidFill>
                <a:latin typeface="PFDinDisplayPro-Black"/>
                <a:cs typeface="PFDinDisplayPro-Black"/>
              </a:defRPr>
            </a:lvl1pPr>
          </a:lstStyle>
          <a:p>
            <a:pPr>
              <a:defRPr/>
            </a:pPr>
            <a:endParaRPr/>
          </a:p>
        </p:txBody>
      </p:sp>
      <p:sp>
        <p:nvSpPr>
          <p:cNvPr id="3" name="Holder 3"/>
          <p:cNvSpPr>
            <a:spLocks noGrp="1"/>
          </p:cNvSpPr>
          <p:nvPr>
            <p:ph sz="half" idx="2"/>
          </p:nvPr>
        </p:nvSpPr>
        <p:spPr bwMode="auto">
          <a:xfrm>
            <a:off x="609600" y="1577340"/>
            <a:ext cx="5303520" cy="738664"/>
          </a:xfrm>
          <a:prstGeom prst="rect">
            <a:avLst/>
          </a:prstGeom>
        </p:spPr>
        <p:txBody>
          <a:bodyPr wrap="square" lIns="0" tIns="0" rIns="0" bIns="0">
            <a:spAutoFit/>
          </a:bodyPr>
          <a:lstStyle>
            <a:lvl1pPr>
              <a:defRPr/>
            </a:lvl1pPr>
          </a:lstStyle>
          <a:p>
            <a:pPr>
              <a:defRPr/>
            </a:pPr>
            <a:endParaRPr/>
          </a:p>
        </p:txBody>
      </p:sp>
      <p:sp>
        <p:nvSpPr>
          <p:cNvPr id="4" name="Holder 4"/>
          <p:cNvSpPr>
            <a:spLocks noGrp="1"/>
          </p:cNvSpPr>
          <p:nvPr>
            <p:ph sz="half" idx="3"/>
          </p:nvPr>
        </p:nvSpPr>
        <p:spPr bwMode="auto">
          <a:xfrm>
            <a:off x="6278880" y="1577340"/>
            <a:ext cx="5303520" cy="738664"/>
          </a:xfrm>
          <a:prstGeom prst="rect">
            <a:avLst/>
          </a:prstGeom>
        </p:spPr>
        <p:txBody>
          <a:bodyPr wrap="square" lIns="0" tIns="0" rIns="0" bIns="0">
            <a:spAutoFit/>
          </a:bodyPr>
          <a:lstStyle>
            <a:lvl1pPr>
              <a:defRPr/>
            </a:lvl1pPr>
          </a:lstStyle>
          <a:p>
            <a:pPr>
              <a:defRPr/>
            </a:pPr>
            <a:endParaRPr/>
          </a:p>
        </p:txBody>
      </p:sp>
      <p:sp>
        <p:nvSpPr>
          <p:cNvPr id="5" name="Holder 5"/>
          <p:cNvSpPr>
            <a:spLocks noGrp="1"/>
          </p:cNvSpPr>
          <p:nvPr>
            <p:ph type="ftr" sz="quarter" idx="5"/>
          </p:nvPr>
        </p:nvSpPr>
        <p:spPr bwMode="auto"/>
        <p:txBody>
          <a:bodyPr lIns="0" tIns="0" rIns="0" bIns="0"/>
          <a:lstStyle>
            <a:lvl1pPr algn="ctr">
              <a:defRPr>
                <a:solidFill>
                  <a:schemeClr val="tx1">
                    <a:tint val="75000"/>
                  </a:schemeClr>
                </a:solidFill>
              </a:defRPr>
            </a:lvl1pPr>
          </a:lstStyle>
          <a:p>
            <a:pPr defTabSz="554355">
              <a:defRPr/>
            </a:pPr>
            <a:endParaRPr lang="ru-RU" sz="1090" kern="0">
              <a:solidFill>
                <a:prstClr val="black">
                  <a:tint val="75000"/>
                </a:prstClr>
              </a:solidFill>
            </a:endParaRPr>
          </a:p>
        </p:txBody>
      </p:sp>
      <p:sp>
        <p:nvSpPr>
          <p:cNvPr id="6" name="Holder 6"/>
          <p:cNvSpPr>
            <a:spLocks noGrp="1"/>
          </p:cNvSpPr>
          <p:nvPr>
            <p:ph type="dt" sz="half" idx="6"/>
          </p:nvPr>
        </p:nvSpPr>
        <p:spPr bwMode="auto"/>
        <p:txBody>
          <a:bodyPr lIns="0" tIns="0" rIns="0" bIns="0"/>
          <a:lstStyle>
            <a:lvl1pPr algn="l">
              <a:defRPr>
                <a:solidFill>
                  <a:schemeClr val="tx1">
                    <a:tint val="75000"/>
                  </a:schemeClr>
                </a:solidFill>
              </a:defRPr>
            </a:lvl1pPr>
          </a:lstStyle>
          <a:p>
            <a:pPr defTabSz="554355">
              <a:defRPr/>
            </a:pPr>
            <a:fld id="{1D8BD707-D9CF-40AE-B4C6-C98DA3205C09}" type="datetimeFigureOut">
              <a:rPr lang="en-US" sz="1090" kern="0" smtClean="0">
                <a:solidFill>
                  <a:prstClr val="black">
                    <a:tint val="75000"/>
                  </a:prstClr>
                </a:solidFill>
              </a:rPr>
              <a:t>1/18/2025</a:t>
            </a:fld>
            <a:endParaRPr lang="en-US" sz="1090" kern="0">
              <a:solidFill>
                <a:prstClr val="black">
                  <a:tint val="75000"/>
                </a:prstClr>
              </a:solidFill>
            </a:endParaRPr>
          </a:p>
        </p:txBody>
      </p:sp>
      <p:sp>
        <p:nvSpPr>
          <p:cNvPr id="7" name="Holder 7"/>
          <p:cNvSpPr>
            <a:spLocks noGrp="1"/>
          </p:cNvSpPr>
          <p:nvPr>
            <p:ph type="sldNum" sz="quarter" idx="7"/>
          </p:nvPr>
        </p:nvSpPr>
        <p:spPr bwMode="auto"/>
        <p:txBody>
          <a:bodyPr lIns="0" tIns="0" rIns="0" bIns="0"/>
          <a:lstStyle>
            <a:lvl1pPr>
              <a:defRPr sz="2940" b="0" i="0">
                <a:solidFill>
                  <a:schemeClr val="bg1"/>
                </a:solidFill>
                <a:latin typeface="PF DinDisplay Pro"/>
                <a:cs typeface="PF DinDisplay Pro"/>
              </a:defRPr>
            </a:lvl1pPr>
          </a:lstStyle>
          <a:p>
            <a:pPr marL="15240" defTabSz="554355">
              <a:lnSpc>
                <a:spcPts val="2865"/>
              </a:lnSpc>
              <a:defRPr/>
            </a:pPr>
            <a:fld id="{81D60167-4931-47E6-BA6A-407CBD079E47}" type="slidenum">
              <a:rPr lang="ru-RU" kern="0" spc="6" smtClean="0">
                <a:solidFill>
                  <a:prstClr val="white"/>
                </a:solidFill>
              </a:rPr>
              <a:t>‹#›</a:t>
            </a:fld>
            <a:endParaRPr lang="ru-RU" kern="0" spc="6">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obj" preserve="1" userDrawn="1">
  <p:cSld name="Title Only">
    <p:spTree>
      <p:nvGrpSpPr>
        <p:cNvPr id="1" name=""/>
        <p:cNvGrpSpPr/>
        <p:nvPr/>
      </p:nvGrpSpPr>
      <p:grpSpPr bwMode="auto">
        <a:xfrm>
          <a:off x="0" y="0"/>
          <a:ext cx="0" cy="0"/>
          <a:chOff x="0" y="0"/>
          <a:chExt cx="0" cy="0"/>
        </a:xfrm>
      </p:grpSpPr>
      <p:sp>
        <p:nvSpPr>
          <p:cNvPr id="2" name="Holder 2"/>
          <p:cNvSpPr>
            <a:spLocks noGrp="1"/>
          </p:cNvSpPr>
          <p:nvPr>
            <p:ph type="title"/>
          </p:nvPr>
        </p:nvSpPr>
        <p:spPr bwMode="auto">
          <a:xfrm>
            <a:off x="582557" y="572950"/>
            <a:ext cx="4806328" cy="490006"/>
          </a:xfrm>
        </p:spPr>
        <p:txBody>
          <a:bodyPr lIns="0" tIns="0" rIns="0" bIns="0"/>
          <a:lstStyle>
            <a:lvl1pPr>
              <a:defRPr sz="3185" b="1" i="0">
                <a:solidFill>
                  <a:srgbClr val="1C4B8F"/>
                </a:solidFill>
                <a:latin typeface="PFDinDisplayPro-Black"/>
                <a:cs typeface="PFDinDisplayPro-Black"/>
              </a:defRPr>
            </a:lvl1pPr>
          </a:lstStyle>
          <a:p>
            <a:pPr>
              <a:defRPr/>
            </a:pPr>
            <a:endParaRPr/>
          </a:p>
        </p:txBody>
      </p:sp>
      <p:sp>
        <p:nvSpPr>
          <p:cNvPr id="3" name="Holder 3"/>
          <p:cNvSpPr>
            <a:spLocks noGrp="1"/>
          </p:cNvSpPr>
          <p:nvPr>
            <p:ph type="ftr" sz="quarter" idx="5"/>
          </p:nvPr>
        </p:nvSpPr>
        <p:spPr bwMode="auto"/>
        <p:txBody>
          <a:bodyPr lIns="0" tIns="0" rIns="0" bIns="0"/>
          <a:lstStyle>
            <a:lvl1pPr algn="ctr">
              <a:defRPr>
                <a:solidFill>
                  <a:schemeClr val="tx1">
                    <a:tint val="75000"/>
                  </a:schemeClr>
                </a:solidFill>
              </a:defRPr>
            </a:lvl1pPr>
          </a:lstStyle>
          <a:p>
            <a:pPr defTabSz="554355">
              <a:defRPr/>
            </a:pPr>
            <a:endParaRPr lang="ru-RU" sz="1090" kern="0">
              <a:solidFill>
                <a:prstClr val="black">
                  <a:tint val="75000"/>
                </a:prstClr>
              </a:solidFill>
            </a:endParaRPr>
          </a:p>
        </p:txBody>
      </p:sp>
      <p:sp>
        <p:nvSpPr>
          <p:cNvPr id="4" name="Holder 4"/>
          <p:cNvSpPr>
            <a:spLocks noGrp="1"/>
          </p:cNvSpPr>
          <p:nvPr>
            <p:ph type="dt" sz="half" idx="6"/>
          </p:nvPr>
        </p:nvSpPr>
        <p:spPr bwMode="auto"/>
        <p:txBody>
          <a:bodyPr lIns="0" tIns="0" rIns="0" bIns="0"/>
          <a:lstStyle>
            <a:lvl1pPr algn="l">
              <a:defRPr>
                <a:solidFill>
                  <a:schemeClr val="tx1">
                    <a:tint val="75000"/>
                  </a:schemeClr>
                </a:solidFill>
              </a:defRPr>
            </a:lvl1pPr>
          </a:lstStyle>
          <a:p>
            <a:pPr defTabSz="554355">
              <a:defRPr/>
            </a:pPr>
            <a:fld id="{1D8BD707-D9CF-40AE-B4C6-C98DA3205C09}" type="datetimeFigureOut">
              <a:rPr lang="en-US" sz="1090" kern="0" smtClean="0">
                <a:solidFill>
                  <a:prstClr val="black">
                    <a:tint val="75000"/>
                  </a:prstClr>
                </a:solidFill>
              </a:rPr>
              <a:t>1/18/2025</a:t>
            </a:fld>
            <a:endParaRPr lang="en-US" sz="1090" kern="0">
              <a:solidFill>
                <a:prstClr val="black">
                  <a:tint val="75000"/>
                </a:prstClr>
              </a:solidFill>
            </a:endParaRPr>
          </a:p>
        </p:txBody>
      </p:sp>
      <p:sp>
        <p:nvSpPr>
          <p:cNvPr id="5" name="Holder 5"/>
          <p:cNvSpPr>
            <a:spLocks noGrp="1"/>
          </p:cNvSpPr>
          <p:nvPr>
            <p:ph type="sldNum" sz="quarter" idx="7"/>
          </p:nvPr>
        </p:nvSpPr>
        <p:spPr bwMode="auto"/>
        <p:txBody>
          <a:bodyPr lIns="0" tIns="0" rIns="0" bIns="0"/>
          <a:lstStyle>
            <a:lvl1pPr>
              <a:defRPr sz="2940" b="0" i="0">
                <a:solidFill>
                  <a:schemeClr val="bg1"/>
                </a:solidFill>
                <a:latin typeface="PF DinDisplay Pro"/>
                <a:cs typeface="PF DinDisplay Pro"/>
              </a:defRPr>
            </a:lvl1pPr>
          </a:lstStyle>
          <a:p>
            <a:pPr marL="15240" defTabSz="554355">
              <a:lnSpc>
                <a:spcPts val="2865"/>
              </a:lnSpc>
              <a:defRPr/>
            </a:pPr>
            <a:fld id="{81D60167-4931-47E6-BA6A-407CBD079E47}" type="slidenum">
              <a:rPr lang="ru-RU" kern="0" spc="6" smtClean="0">
                <a:solidFill>
                  <a:prstClr val="white"/>
                </a:solidFill>
              </a:rPr>
              <a:t>‹#›</a:t>
            </a:fld>
            <a:endParaRPr lang="ru-RU" kern="0" spc="6">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obj" preserve="1" userDrawn="1">
  <p:cSld name="Blank">
    <p:spTree>
      <p:nvGrpSpPr>
        <p:cNvPr id="1" name=""/>
        <p:cNvGrpSpPr/>
        <p:nvPr/>
      </p:nvGrpSpPr>
      <p:grpSpPr bwMode="auto">
        <a:xfrm>
          <a:off x="0" y="0"/>
          <a:ext cx="0" cy="0"/>
          <a:chOff x="0" y="0"/>
          <a:chExt cx="0" cy="0"/>
        </a:xfrm>
      </p:grpSpPr>
      <p:sp>
        <p:nvSpPr>
          <p:cNvPr id="16" name="bk object 16"/>
          <p:cNvSpPr/>
          <p:nvPr/>
        </p:nvSpPr>
        <p:spPr bwMode="auto">
          <a:xfrm>
            <a:off x="0" y="0"/>
            <a:ext cx="12192000" cy="6857519"/>
          </a:xfrm>
          <a:prstGeom prst="rect">
            <a:avLst/>
          </a:prstGeom>
          <a:blipFill>
            <a:blip r:embed="rId2"/>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17" name="bk object 17"/>
          <p:cNvSpPr/>
          <p:nvPr/>
        </p:nvSpPr>
        <p:spPr bwMode="auto">
          <a:xfrm>
            <a:off x="490795" y="465399"/>
            <a:ext cx="855288" cy="822113"/>
          </a:xfrm>
          <a:custGeom>
            <a:avLst/>
            <a:gdLst/>
            <a:ahLst/>
            <a:cxnLst/>
            <a:rect l="l" t="t" r="r" b="b"/>
            <a:pathLst>
              <a:path w="1410335" h="1355725" extrusionOk="0">
                <a:moveTo>
                  <a:pt x="477" y="0"/>
                </a:moveTo>
                <a:lnTo>
                  <a:pt x="300" y="12"/>
                </a:lnTo>
                <a:lnTo>
                  <a:pt x="95" y="201"/>
                </a:lnTo>
                <a:lnTo>
                  <a:pt x="0" y="1175285"/>
                </a:lnTo>
                <a:lnTo>
                  <a:pt x="251" y="1175562"/>
                </a:lnTo>
                <a:lnTo>
                  <a:pt x="81836" y="1176517"/>
                </a:lnTo>
                <a:lnTo>
                  <a:pt x="129705" y="1178127"/>
                </a:lnTo>
                <a:lnTo>
                  <a:pt x="172296" y="1180829"/>
                </a:lnTo>
                <a:lnTo>
                  <a:pt x="212261" y="1184357"/>
                </a:lnTo>
                <a:lnTo>
                  <a:pt x="257264" y="1189683"/>
                </a:lnTo>
                <a:lnTo>
                  <a:pt x="307145" y="1197591"/>
                </a:lnTo>
                <a:lnTo>
                  <a:pt x="361575" y="1208897"/>
                </a:lnTo>
                <a:lnTo>
                  <a:pt x="420225" y="1224415"/>
                </a:lnTo>
                <a:lnTo>
                  <a:pt x="461258" y="1237887"/>
                </a:lnTo>
                <a:lnTo>
                  <a:pt x="503739" y="1254119"/>
                </a:lnTo>
                <a:lnTo>
                  <a:pt x="547257" y="1273561"/>
                </a:lnTo>
                <a:lnTo>
                  <a:pt x="591397" y="1296667"/>
                </a:lnTo>
                <a:lnTo>
                  <a:pt x="635747" y="1323890"/>
                </a:lnTo>
                <a:lnTo>
                  <a:pt x="679895" y="1355682"/>
                </a:lnTo>
                <a:lnTo>
                  <a:pt x="700715" y="1329019"/>
                </a:lnTo>
                <a:lnTo>
                  <a:pt x="708983" y="1318301"/>
                </a:lnTo>
                <a:lnTo>
                  <a:pt x="713167" y="1312961"/>
                </a:lnTo>
                <a:lnTo>
                  <a:pt x="717301" y="1307633"/>
                </a:lnTo>
                <a:lnTo>
                  <a:pt x="721485" y="1302293"/>
                </a:lnTo>
                <a:lnTo>
                  <a:pt x="729778" y="1291625"/>
                </a:lnTo>
                <a:lnTo>
                  <a:pt x="680707" y="1256280"/>
                </a:lnTo>
                <a:lnTo>
                  <a:pt x="631524" y="1226078"/>
                </a:lnTo>
                <a:lnTo>
                  <a:pt x="582722" y="1200517"/>
                </a:lnTo>
                <a:lnTo>
                  <a:pt x="534789" y="1179096"/>
                </a:lnTo>
                <a:lnTo>
                  <a:pt x="488217" y="1161312"/>
                </a:lnTo>
                <a:lnTo>
                  <a:pt x="443496" y="1146662"/>
                </a:lnTo>
                <a:lnTo>
                  <a:pt x="380014" y="1129865"/>
                </a:lnTo>
                <a:lnTo>
                  <a:pt x="321522" y="1117704"/>
                </a:lnTo>
                <a:lnTo>
                  <a:pt x="268282" y="1109254"/>
                </a:lnTo>
                <a:lnTo>
                  <a:pt x="220554" y="1103589"/>
                </a:lnTo>
                <a:lnTo>
                  <a:pt x="178403" y="1099874"/>
                </a:lnTo>
                <a:lnTo>
                  <a:pt x="87779" y="1095396"/>
                </a:lnTo>
                <a:lnTo>
                  <a:pt x="81220" y="1095321"/>
                </a:lnTo>
                <a:lnTo>
                  <a:pt x="81157" y="82112"/>
                </a:lnTo>
                <a:lnTo>
                  <a:pt x="528722" y="82112"/>
                </a:lnTo>
                <a:lnTo>
                  <a:pt x="486988" y="66356"/>
                </a:lnTo>
                <a:lnTo>
                  <a:pt x="443391" y="52233"/>
                </a:lnTo>
                <a:lnTo>
                  <a:pt x="399317" y="40120"/>
                </a:lnTo>
                <a:lnTo>
                  <a:pt x="354908" y="29869"/>
                </a:lnTo>
                <a:lnTo>
                  <a:pt x="310243" y="21382"/>
                </a:lnTo>
                <a:lnTo>
                  <a:pt x="265410" y="14531"/>
                </a:lnTo>
                <a:lnTo>
                  <a:pt x="220491" y="9185"/>
                </a:lnTo>
                <a:lnTo>
                  <a:pt x="175532" y="5289"/>
                </a:lnTo>
                <a:lnTo>
                  <a:pt x="130601" y="2525"/>
                </a:lnTo>
                <a:lnTo>
                  <a:pt x="83582" y="954"/>
                </a:lnTo>
                <a:lnTo>
                  <a:pt x="477" y="0"/>
                </a:lnTo>
                <a:close/>
              </a:path>
              <a:path w="1410335" h="1355725" extrusionOk="0">
                <a:moveTo>
                  <a:pt x="745434" y="934036"/>
                </a:moveTo>
                <a:lnTo>
                  <a:pt x="664277" y="934036"/>
                </a:lnTo>
                <a:lnTo>
                  <a:pt x="664277" y="1094190"/>
                </a:lnTo>
                <a:lnTo>
                  <a:pt x="664465" y="1094856"/>
                </a:lnTo>
                <a:lnTo>
                  <a:pt x="1409762" y="1094856"/>
                </a:lnTo>
                <a:lnTo>
                  <a:pt x="1409762" y="1013636"/>
                </a:lnTo>
                <a:lnTo>
                  <a:pt x="745434" y="1013636"/>
                </a:lnTo>
                <a:lnTo>
                  <a:pt x="745434" y="934036"/>
                </a:lnTo>
                <a:close/>
              </a:path>
              <a:path w="1410335" h="1355725" extrusionOk="0">
                <a:moveTo>
                  <a:pt x="1409762" y="82112"/>
                </a:moveTo>
                <a:lnTo>
                  <a:pt x="1328554" y="82112"/>
                </a:lnTo>
                <a:lnTo>
                  <a:pt x="1328554" y="1013636"/>
                </a:lnTo>
                <a:lnTo>
                  <a:pt x="1409762" y="1013636"/>
                </a:lnTo>
                <a:lnTo>
                  <a:pt x="1409762" y="82112"/>
                </a:lnTo>
                <a:close/>
              </a:path>
              <a:path w="1410335" h="1355725" extrusionOk="0">
                <a:moveTo>
                  <a:pt x="898640" y="852853"/>
                </a:moveTo>
                <a:lnTo>
                  <a:pt x="549042" y="852853"/>
                </a:lnTo>
                <a:lnTo>
                  <a:pt x="549042" y="934036"/>
                </a:lnTo>
                <a:lnTo>
                  <a:pt x="898640" y="934036"/>
                </a:lnTo>
                <a:lnTo>
                  <a:pt x="898640" y="852853"/>
                </a:lnTo>
                <a:close/>
              </a:path>
              <a:path w="1410335" h="1355725" extrusionOk="0">
                <a:moveTo>
                  <a:pt x="971700" y="465309"/>
                </a:moveTo>
                <a:lnTo>
                  <a:pt x="809943" y="465309"/>
                </a:lnTo>
                <a:lnTo>
                  <a:pt x="833975" y="467710"/>
                </a:lnTo>
                <a:lnTo>
                  <a:pt x="856985" y="474761"/>
                </a:lnTo>
                <a:lnTo>
                  <a:pt x="896856" y="501459"/>
                </a:lnTo>
                <a:lnTo>
                  <a:pt x="923478" y="541398"/>
                </a:lnTo>
                <a:lnTo>
                  <a:pt x="932850" y="588384"/>
                </a:lnTo>
                <a:lnTo>
                  <a:pt x="932827" y="588899"/>
                </a:lnTo>
                <a:lnTo>
                  <a:pt x="923442" y="635790"/>
                </a:lnTo>
                <a:lnTo>
                  <a:pt x="896768" y="675698"/>
                </a:lnTo>
                <a:lnTo>
                  <a:pt x="856877" y="702339"/>
                </a:lnTo>
                <a:lnTo>
                  <a:pt x="809466" y="711760"/>
                </a:lnTo>
                <a:lnTo>
                  <a:pt x="549093" y="711760"/>
                </a:lnTo>
                <a:lnTo>
                  <a:pt x="549093" y="792955"/>
                </a:lnTo>
                <a:lnTo>
                  <a:pt x="664277" y="792955"/>
                </a:lnTo>
                <a:lnTo>
                  <a:pt x="664277" y="852853"/>
                </a:lnTo>
                <a:lnTo>
                  <a:pt x="745434" y="852853"/>
                </a:lnTo>
                <a:lnTo>
                  <a:pt x="745434" y="792955"/>
                </a:lnTo>
                <a:lnTo>
                  <a:pt x="809918" y="792943"/>
                </a:lnTo>
                <a:lnTo>
                  <a:pt x="849694" y="789013"/>
                </a:lnTo>
                <a:lnTo>
                  <a:pt x="887974" y="777315"/>
                </a:lnTo>
                <a:lnTo>
                  <a:pt x="923288" y="758469"/>
                </a:lnTo>
                <a:lnTo>
                  <a:pt x="954165" y="733095"/>
                </a:lnTo>
                <a:lnTo>
                  <a:pt x="979539" y="702237"/>
                </a:lnTo>
                <a:lnTo>
                  <a:pt x="998385" y="666939"/>
                </a:lnTo>
                <a:lnTo>
                  <a:pt x="1010082" y="628670"/>
                </a:lnTo>
                <a:lnTo>
                  <a:pt x="1014013" y="588899"/>
                </a:lnTo>
                <a:lnTo>
                  <a:pt x="1014088" y="588384"/>
                </a:lnTo>
                <a:lnTo>
                  <a:pt x="1010152" y="548615"/>
                </a:lnTo>
                <a:lnTo>
                  <a:pt x="998477" y="510334"/>
                </a:lnTo>
                <a:lnTo>
                  <a:pt x="979662" y="475010"/>
                </a:lnTo>
                <a:lnTo>
                  <a:pt x="971700" y="465309"/>
                </a:lnTo>
                <a:close/>
              </a:path>
              <a:path w="1410335" h="1355725" extrusionOk="0">
                <a:moveTo>
                  <a:pt x="809667" y="384139"/>
                </a:moveTo>
                <a:lnTo>
                  <a:pt x="665068" y="384139"/>
                </a:lnTo>
                <a:lnTo>
                  <a:pt x="664277" y="384164"/>
                </a:lnTo>
                <a:lnTo>
                  <a:pt x="664277" y="711760"/>
                </a:lnTo>
                <a:lnTo>
                  <a:pt x="745434" y="711760"/>
                </a:lnTo>
                <a:lnTo>
                  <a:pt x="745434" y="465309"/>
                </a:lnTo>
                <a:lnTo>
                  <a:pt x="971700" y="465309"/>
                </a:lnTo>
                <a:lnTo>
                  <a:pt x="923465" y="418708"/>
                </a:lnTo>
                <a:lnTo>
                  <a:pt x="888184" y="399832"/>
                </a:lnTo>
                <a:lnTo>
                  <a:pt x="849924" y="388110"/>
                </a:lnTo>
                <a:lnTo>
                  <a:pt x="810144" y="384164"/>
                </a:lnTo>
                <a:lnTo>
                  <a:pt x="809667" y="384139"/>
                </a:lnTo>
                <a:close/>
              </a:path>
              <a:path w="1410335" h="1355725" extrusionOk="0">
                <a:moveTo>
                  <a:pt x="528722" y="82112"/>
                </a:moveTo>
                <a:lnTo>
                  <a:pt x="81157" y="82112"/>
                </a:lnTo>
                <a:lnTo>
                  <a:pt x="85970" y="82162"/>
                </a:lnTo>
                <a:lnTo>
                  <a:pt x="126794" y="83633"/>
                </a:lnTo>
                <a:lnTo>
                  <a:pt x="169584" y="86262"/>
                </a:lnTo>
                <a:lnTo>
                  <a:pt x="212186" y="89965"/>
                </a:lnTo>
                <a:lnTo>
                  <a:pt x="254528" y="95002"/>
                </a:lnTo>
                <a:lnTo>
                  <a:pt x="296585" y="101422"/>
                </a:lnTo>
                <a:lnTo>
                  <a:pt x="338281" y="109335"/>
                </a:lnTo>
                <a:lnTo>
                  <a:pt x="379543" y="118852"/>
                </a:lnTo>
                <a:lnTo>
                  <a:pt x="420181" y="130033"/>
                </a:lnTo>
                <a:lnTo>
                  <a:pt x="460156" y="142987"/>
                </a:lnTo>
                <a:lnTo>
                  <a:pt x="499370" y="157793"/>
                </a:lnTo>
                <a:lnTo>
                  <a:pt x="537721" y="174528"/>
                </a:lnTo>
                <a:lnTo>
                  <a:pt x="565743" y="188547"/>
                </a:lnTo>
                <a:lnTo>
                  <a:pt x="575084" y="193250"/>
                </a:lnTo>
                <a:lnTo>
                  <a:pt x="611240" y="213907"/>
                </a:lnTo>
                <a:lnTo>
                  <a:pt x="646196" y="236562"/>
                </a:lnTo>
                <a:lnTo>
                  <a:pt x="704849" y="279597"/>
                </a:lnTo>
                <a:lnTo>
                  <a:pt x="763541" y="236562"/>
                </a:lnTo>
                <a:lnTo>
                  <a:pt x="798459" y="213907"/>
                </a:lnTo>
                <a:lnTo>
                  <a:pt x="834696" y="193225"/>
                </a:lnTo>
                <a:lnTo>
                  <a:pt x="844017" y="188531"/>
                </a:lnTo>
                <a:lnTo>
                  <a:pt x="853332" y="183787"/>
                </a:lnTo>
                <a:lnTo>
                  <a:pt x="862991" y="178926"/>
                </a:lnTo>
                <a:lnTo>
                  <a:pt x="704849" y="178926"/>
                </a:lnTo>
                <a:lnTo>
                  <a:pt x="692284" y="169753"/>
                </a:lnTo>
                <a:lnTo>
                  <a:pt x="653521" y="144611"/>
                </a:lnTo>
                <a:lnTo>
                  <a:pt x="613413" y="121667"/>
                </a:lnTo>
                <a:lnTo>
                  <a:pt x="603107" y="116465"/>
                </a:lnTo>
                <a:lnTo>
                  <a:pt x="592821" y="111229"/>
                </a:lnTo>
                <a:lnTo>
                  <a:pt x="582518" y="106044"/>
                </a:lnTo>
                <a:lnTo>
                  <a:pt x="572162" y="100997"/>
                </a:lnTo>
                <a:lnTo>
                  <a:pt x="529961" y="82580"/>
                </a:lnTo>
                <a:lnTo>
                  <a:pt x="528722" y="82112"/>
                </a:lnTo>
                <a:close/>
              </a:path>
              <a:path w="1410335" h="1355725" extrusionOk="0">
                <a:moveTo>
                  <a:pt x="1409184" y="0"/>
                </a:moveTo>
                <a:lnTo>
                  <a:pt x="1326078" y="954"/>
                </a:lnTo>
                <a:lnTo>
                  <a:pt x="1279123" y="2550"/>
                </a:lnTo>
                <a:lnTo>
                  <a:pt x="1234159" y="5294"/>
                </a:lnTo>
                <a:lnTo>
                  <a:pt x="1189195" y="9197"/>
                </a:lnTo>
                <a:lnTo>
                  <a:pt x="1144276" y="14536"/>
                </a:lnTo>
                <a:lnTo>
                  <a:pt x="1099450" y="21384"/>
                </a:lnTo>
                <a:lnTo>
                  <a:pt x="1054787" y="29869"/>
                </a:lnTo>
                <a:lnTo>
                  <a:pt x="1010356" y="40120"/>
                </a:lnTo>
                <a:lnTo>
                  <a:pt x="966291" y="52242"/>
                </a:lnTo>
                <a:lnTo>
                  <a:pt x="922702" y="66373"/>
                </a:lnTo>
                <a:lnTo>
                  <a:pt x="879735" y="82603"/>
                </a:lnTo>
                <a:lnTo>
                  <a:pt x="837536" y="101023"/>
                </a:lnTo>
                <a:lnTo>
                  <a:pt x="796310" y="121680"/>
                </a:lnTo>
                <a:lnTo>
                  <a:pt x="756203" y="144623"/>
                </a:lnTo>
                <a:lnTo>
                  <a:pt x="717389" y="169766"/>
                </a:lnTo>
                <a:lnTo>
                  <a:pt x="704849" y="178926"/>
                </a:lnTo>
                <a:lnTo>
                  <a:pt x="862991" y="178926"/>
                </a:lnTo>
                <a:lnTo>
                  <a:pt x="872015" y="174528"/>
                </a:lnTo>
                <a:lnTo>
                  <a:pt x="910349" y="157789"/>
                </a:lnTo>
                <a:lnTo>
                  <a:pt x="949600" y="142974"/>
                </a:lnTo>
                <a:lnTo>
                  <a:pt x="989646" y="130011"/>
                </a:lnTo>
                <a:lnTo>
                  <a:pt x="1030355" y="118827"/>
                </a:lnTo>
                <a:lnTo>
                  <a:pt x="1071498" y="109324"/>
                </a:lnTo>
                <a:lnTo>
                  <a:pt x="1113134" y="101418"/>
                </a:lnTo>
                <a:lnTo>
                  <a:pt x="1155174" y="95002"/>
                </a:lnTo>
                <a:lnTo>
                  <a:pt x="1197525" y="89965"/>
                </a:lnTo>
                <a:lnTo>
                  <a:pt x="1240124" y="86262"/>
                </a:lnTo>
                <a:lnTo>
                  <a:pt x="1282892" y="83633"/>
                </a:lnTo>
                <a:lnTo>
                  <a:pt x="1323741" y="82162"/>
                </a:lnTo>
                <a:lnTo>
                  <a:pt x="1409762" y="82112"/>
                </a:lnTo>
                <a:lnTo>
                  <a:pt x="1409762" y="201"/>
                </a:lnTo>
                <a:lnTo>
                  <a:pt x="1409435" y="12"/>
                </a:lnTo>
                <a:lnTo>
                  <a:pt x="1409184" y="0"/>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18" name="bk object 18"/>
          <p:cNvSpPr/>
          <p:nvPr/>
        </p:nvSpPr>
        <p:spPr bwMode="auto">
          <a:xfrm>
            <a:off x="490795" y="465392"/>
            <a:ext cx="855288" cy="822113"/>
          </a:xfrm>
          <a:custGeom>
            <a:avLst/>
            <a:gdLst/>
            <a:ahLst/>
            <a:cxnLst/>
            <a:rect l="l" t="t" r="r" b="b"/>
            <a:pathLst>
              <a:path w="1410335" h="1355725" extrusionOk="0">
                <a:moveTo>
                  <a:pt x="477" y="0"/>
                </a:moveTo>
                <a:lnTo>
                  <a:pt x="326" y="0"/>
                </a:lnTo>
                <a:lnTo>
                  <a:pt x="122" y="188"/>
                </a:lnTo>
                <a:lnTo>
                  <a:pt x="0" y="1175298"/>
                </a:lnTo>
                <a:lnTo>
                  <a:pt x="238" y="1175574"/>
                </a:lnTo>
                <a:lnTo>
                  <a:pt x="81823" y="1176517"/>
                </a:lnTo>
                <a:lnTo>
                  <a:pt x="129708" y="1178143"/>
                </a:lnTo>
                <a:lnTo>
                  <a:pt x="172287" y="1180837"/>
                </a:lnTo>
                <a:lnTo>
                  <a:pt x="212249" y="1184370"/>
                </a:lnTo>
                <a:lnTo>
                  <a:pt x="257264" y="1189694"/>
                </a:lnTo>
                <a:lnTo>
                  <a:pt x="307148" y="1197609"/>
                </a:lnTo>
                <a:lnTo>
                  <a:pt x="361576" y="1208918"/>
                </a:lnTo>
                <a:lnTo>
                  <a:pt x="420225" y="1224427"/>
                </a:lnTo>
                <a:lnTo>
                  <a:pt x="461253" y="1237895"/>
                </a:lnTo>
                <a:lnTo>
                  <a:pt x="503731" y="1254123"/>
                </a:lnTo>
                <a:lnTo>
                  <a:pt x="547247" y="1273564"/>
                </a:lnTo>
                <a:lnTo>
                  <a:pt x="591389" y="1296672"/>
                </a:lnTo>
                <a:lnTo>
                  <a:pt x="635742" y="1323897"/>
                </a:lnTo>
                <a:lnTo>
                  <a:pt x="679895" y="1355694"/>
                </a:lnTo>
                <a:lnTo>
                  <a:pt x="692397" y="1339686"/>
                </a:lnTo>
                <a:lnTo>
                  <a:pt x="696556" y="1334309"/>
                </a:lnTo>
                <a:lnTo>
                  <a:pt x="700703" y="1329031"/>
                </a:lnTo>
                <a:lnTo>
                  <a:pt x="704849" y="1323641"/>
                </a:lnTo>
                <a:lnTo>
                  <a:pt x="713167" y="1312973"/>
                </a:lnTo>
                <a:lnTo>
                  <a:pt x="717289" y="1307646"/>
                </a:lnTo>
                <a:lnTo>
                  <a:pt x="721485" y="1302305"/>
                </a:lnTo>
                <a:lnTo>
                  <a:pt x="680702" y="1256277"/>
                </a:lnTo>
                <a:lnTo>
                  <a:pt x="631519" y="1226080"/>
                </a:lnTo>
                <a:lnTo>
                  <a:pt x="582717" y="1200521"/>
                </a:lnTo>
                <a:lnTo>
                  <a:pt x="534786" y="1179098"/>
                </a:lnTo>
                <a:lnTo>
                  <a:pt x="488216" y="1161313"/>
                </a:lnTo>
                <a:lnTo>
                  <a:pt x="443496" y="1146662"/>
                </a:lnTo>
                <a:lnTo>
                  <a:pt x="380006" y="1129871"/>
                </a:lnTo>
                <a:lnTo>
                  <a:pt x="321511" y="1117718"/>
                </a:lnTo>
                <a:lnTo>
                  <a:pt x="268270" y="1109269"/>
                </a:lnTo>
                <a:lnTo>
                  <a:pt x="220541" y="1103589"/>
                </a:lnTo>
                <a:lnTo>
                  <a:pt x="178397" y="1099884"/>
                </a:lnTo>
                <a:lnTo>
                  <a:pt x="87766" y="1095409"/>
                </a:lnTo>
                <a:lnTo>
                  <a:pt x="83369" y="1095334"/>
                </a:lnTo>
                <a:lnTo>
                  <a:pt x="81157" y="1095334"/>
                </a:lnTo>
                <a:lnTo>
                  <a:pt x="81157" y="82125"/>
                </a:lnTo>
                <a:lnTo>
                  <a:pt x="528726" y="82125"/>
                </a:lnTo>
                <a:lnTo>
                  <a:pt x="486982" y="66362"/>
                </a:lnTo>
                <a:lnTo>
                  <a:pt x="443381" y="52235"/>
                </a:lnTo>
                <a:lnTo>
                  <a:pt x="399305" y="40120"/>
                </a:lnTo>
                <a:lnTo>
                  <a:pt x="354895" y="29878"/>
                </a:lnTo>
                <a:lnTo>
                  <a:pt x="310232" y="21398"/>
                </a:lnTo>
                <a:lnTo>
                  <a:pt x="265402" y="14548"/>
                </a:lnTo>
                <a:lnTo>
                  <a:pt x="220491" y="9197"/>
                </a:lnTo>
                <a:lnTo>
                  <a:pt x="175527" y="5304"/>
                </a:lnTo>
                <a:lnTo>
                  <a:pt x="130601" y="2550"/>
                </a:lnTo>
                <a:lnTo>
                  <a:pt x="83570" y="967"/>
                </a:lnTo>
                <a:lnTo>
                  <a:pt x="477" y="0"/>
                </a:lnTo>
                <a:close/>
              </a:path>
              <a:path w="1410335" h="1355725" extrusionOk="0">
                <a:moveTo>
                  <a:pt x="745434" y="934061"/>
                </a:moveTo>
                <a:lnTo>
                  <a:pt x="664277" y="934061"/>
                </a:lnTo>
                <a:lnTo>
                  <a:pt x="664277" y="1094215"/>
                </a:lnTo>
                <a:lnTo>
                  <a:pt x="664465" y="1094869"/>
                </a:lnTo>
                <a:lnTo>
                  <a:pt x="1409749" y="1094869"/>
                </a:lnTo>
                <a:lnTo>
                  <a:pt x="1409749" y="1013661"/>
                </a:lnTo>
                <a:lnTo>
                  <a:pt x="745434" y="1013661"/>
                </a:lnTo>
                <a:lnTo>
                  <a:pt x="745434" y="934061"/>
                </a:lnTo>
                <a:close/>
              </a:path>
              <a:path w="1410335" h="1355725" extrusionOk="0">
                <a:moveTo>
                  <a:pt x="1409749" y="82125"/>
                </a:moveTo>
                <a:lnTo>
                  <a:pt x="1328579" y="82125"/>
                </a:lnTo>
                <a:lnTo>
                  <a:pt x="1328579" y="1013661"/>
                </a:lnTo>
                <a:lnTo>
                  <a:pt x="1409749" y="1013661"/>
                </a:lnTo>
                <a:lnTo>
                  <a:pt x="1409749" y="82125"/>
                </a:lnTo>
                <a:close/>
              </a:path>
              <a:path w="1410335" h="1355725" extrusionOk="0">
                <a:moveTo>
                  <a:pt x="898640" y="852853"/>
                </a:moveTo>
                <a:lnTo>
                  <a:pt x="549042" y="852853"/>
                </a:lnTo>
                <a:lnTo>
                  <a:pt x="549042" y="934061"/>
                </a:lnTo>
                <a:lnTo>
                  <a:pt x="898640" y="934061"/>
                </a:lnTo>
                <a:lnTo>
                  <a:pt x="898640" y="852853"/>
                </a:lnTo>
                <a:close/>
              </a:path>
              <a:path w="1410335" h="1355725" extrusionOk="0">
                <a:moveTo>
                  <a:pt x="745434" y="792981"/>
                </a:moveTo>
                <a:lnTo>
                  <a:pt x="664277" y="792981"/>
                </a:lnTo>
                <a:lnTo>
                  <a:pt x="664277" y="852853"/>
                </a:lnTo>
                <a:lnTo>
                  <a:pt x="745434" y="852853"/>
                </a:lnTo>
                <a:lnTo>
                  <a:pt x="745434" y="792981"/>
                </a:lnTo>
                <a:close/>
              </a:path>
              <a:path w="1410335" h="1355725" extrusionOk="0">
                <a:moveTo>
                  <a:pt x="971703" y="465321"/>
                </a:moveTo>
                <a:lnTo>
                  <a:pt x="809931" y="465321"/>
                </a:lnTo>
                <a:lnTo>
                  <a:pt x="833968" y="467722"/>
                </a:lnTo>
                <a:lnTo>
                  <a:pt x="856981" y="474775"/>
                </a:lnTo>
                <a:lnTo>
                  <a:pt x="896869" y="501484"/>
                </a:lnTo>
                <a:lnTo>
                  <a:pt x="923473" y="541408"/>
                </a:lnTo>
                <a:lnTo>
                  <a:pt x="932837" y="588396"/>
                </a:lnTo>
                <a:lnTo>
                  <a:pt x="932830" y="588761"/>
                </a:lnTo>
                <a:lnTo>
                  <a:pt x="923434" y="635798"/>
                </a:lnTo>
                <a:lnTo>
                  <a:pt x="896755" y="675711"/>
                </a:lnTo>
                <a:lnTo>
                  <a:pt x="856871" y="702352"/>
                </a:lnTo>
                <a:lnTo>
                  <a:pt x="809843" y="711747"/>
                </a:lnTo>
                <a:lnTo>
                  <a:pt x="809453" y="711760"/>
                </a:lnTo>
                <a:lnTo>
                  <a:pt x="549093" y="711760"/>
                </a:lnTo>
                <a:lnTo>
                  <a:pt x="549093" y="792981"/>
                </a:lnTo>
                <a:lnTo>
                  <a:pt x="809453" y="792981"/>
                </a:lnTo>
                <a:lnTo>
                  <a:pt x="849696" y="789013"/>
                </a:lnTo>
                <a:lnTo>
                  <a:pt x="887980" y="777315"/>
                </a:lnTo>
                <a:lnTo>
                  <a:pt x="923299" y="758469"/>
                </a:lnTo>
                <a:lnTo>
                  <a:pt x="954178" y="733095"/>
                </a:lnTo>
                <a:lnTo>
                  <a:pt x="979545" y="702241"/>
                </a:lnTo>
                <a:lnTo>
                  <a:pt x="998388" y="666951"/>
                </a:lnTo>
                <a:lnTo>
                  <a:pt x="1010088" y="628691"/>
                </a:lnTo>
                <a:lnTo>
                  <a:pt x="1014075" y="588396"/>
                </a:lnTo>
                <a:lnTo>
                  <a:pt x="1010145" y="548633"/>
                </a:lnTo>
                <a:lnTo>
                  <a:pt x="998473" y="510351"/>
                </a:lnTo>
                <a:lnTo>
                  <a:pt x="979662" y="475024"/>
                </a:lnTo>
                <a:lnTo>
                  <a:pt x="971703" y="465321"/>
                </a:lnTo>
                <a:close/>
              </a:path>
              <a:path w="1410335" h="1355725" extrusionOk="0">
                <a:moveTo>
                  <a:pt x="810132" y="384164"/>
                </a:moveTo>
                <a:lnTo>
                  <a:pt x="664277" y="384164"/>
                </a:lnTo>
                <a:lnTo>
                  <a:pt x="664277" y="711760"/>
                </a:lnTo>
                <a:lnTo>
                  <a:pt x="745434" y="711760"/>
                </a:lnTo>
                <a:lnTo>
                  <a:pt x="745434" y="465321"/>
                </a:lnTo>
                <a:lnTo>
                  <a:pt x="971703" y="465321"/>
                </a:lnTo>
                <a:lnTo>
                  <a:pt x="954316" y="444124"/>
                </a:lnTo>
                <a:lnTo>
                  <a:pt x="923460" y="418722"/>
                </a:lnTo>
                <a:lnTo>
                  <a:pt x="888175" y="399848"/>
                </a:lnTo>
                <a:lnTo>
                  <a:pt x="849915" y="388122"/>
                </a:lnTo>
                <a:lnTo>
                  <a:pt x="810132" y="384164"/>
                </a:lnTo>
                <a:close/>
              </a:path>
              <a:path w="1410335" h="1355725" extrusionOk="0">
                <a:moveTo>
                  <a:pt x="528726" y="82125"/>
                </a:moveTo>
                <a:lnTo>
                  <a:pt x="81157" y="82125"/>
                </a:lnTo>
                <a:lnTo>
                  <a:pt x="85970" y="82175"/>
                </a:lnTo>
                <a:lnTo>
                  <a:pt x="126781" y="83645"/>
                </a:lnTo>
                <a:lnTo>
                  <a:pt x="169573" y="86274"/>
                </a:lnTo>
                <a:lnTo>
                  <a:pt x="212186" y="89978"/>
                </a:lnTo>
                <a:lnTo>
                  <a:pt x="254523" y="95016"/>
                </a:lnTo>
                <a:lnTo>
                  <a:pt x="296583" y="101439"/>
                </a:lnTo>
                <a:lnTo>
                  <a:pt x="338297" y="109353"/>
                </a:lnTo>
                <a:lnTo>
                  <a:pt x="379452" y="118827"/>
                </a:lnTo>
                <a:lnTo>
                  <a:pt x="420192" y="130045"/>
                </a:lnTo>
                <a:lnTo>
                  <a:pt x="460155" y="143001"/>
                </a:lnTo>
                <a:lnTo>
                  <a:pt x="499369" y="157811"/>
                </a:lnTo>
                <a:lnTo>
                  <a:pt x="537721" y="174553"/>
                </a:lnTo>
                <a:lnTo>
                  <a:pt x="565742" y="188560"/>
                </a:lnTo>
                <a:lnTo>
                  <a:pt x="575084" y="193263"/>
                </a:lnTo>
                <a:lnTo>
                  <a:pt x="611227" y="213920"/>
                </a:lnTo>
                <a:lnTo>
                  <a:pt x="646196" y="236574"/>
                </a:lnTo>
                <a:lnTo>
                  <a:pt x="704849" y="279610"/>
                </a:lnTo>
                <a:lnTo>
                  <a:pt x="705188" y="279384"/>
                </a:lnTo>
                <a:lnTo>
                  <a:pt x="763541" y="236574"/>
                </a:lnTo>
                <a:lnTo>
                  <a:pt x="798459" y="213920"/>
                </a:lnTo>
                <a:lnTo>
                  <a:pt x="834696" y="193238"/>
                </a:lnTo>
                <a:lnTo>
                  <a:pt x="844017" y="188544"/>
                </a:lnTo>
                <a:lnTo>
                  <a:pt x="853332" y="183801"/>
                </a:lnTo>
                <a:lnTo>
                  <a:pt x="863003" y="178939"/>
                </a:lnTo>
                <a:lnTo>
                  <a:pt x="704849" y="178939"/>
                </a:lnTo>
                <a:lnTo>
                  <a:pt x="692284" y="169766"/>
                </a:lnTo>
                <a:lnTo>
                  <a:pt x="653521" y="144611"/>
                </a:lnTo>
                <a:lnTo>
                  <a:pt x="627973" y="130019"/>
                </a:lnTo>
                <a:lnTo>
                  <a:pt x="613413" y="121680"/>
                </a:lnTo>
                <a:lnTo>
                  <a:pt x="603111" y="116478"/>
                </a:lnTo>
                <a:lnTo>
                  <a:pt x="592821" y="111241"/>
                </a:lnTo>
                <a:lnTo>
                  <a:pt x="582514" y="106056"/>
                </a:lnTo>
                <a:lnTo>
                  <a:pt x="572162" y="101010"/>
                </a:lnTo>
                <a:lnTo>
                  <a:pt x="529959" y="82590"/>
                </a:lnTo>
                <a:lnTo>
                  <a:pt x="528726" y="82125"/>
                </a:lnTo>
                <a:close/>
              </a:path>
              <a:path w="1410335" h="1355725" extrusionOk="0">
                <a:moveTo>
                  <a:pt x="1409171" y="0"/>
                </a:moveTo>
                <a:lnTo>
                  <a:pt x="1326078" y="967"/>
                </a:lnTo>
                <a:lnTo>
                  <a:pt x="1279098" y="2563"/>
                </a:lnTo>
                <a:lnTo>
                  <a:pt x="1234149" y="5308"/>
                </a:lnTo>
                <a:lnTo>
                  <a:pt x="1189182" y="9222"/>
                </a:lnTo>
                <a:lnTo>
                  <a:pt x="1144270" y="14559"/>
                </a:lnTo>
                <a:lnTo>
                  <a:pt x="1099447" y="21401"/>
                </a:lnTo>
                <a:lnTo>
                  <a:pt x="1054782" y="29878"/>
                </a:lnTo>
                <a:lnTo>
                  <a:pt x="1010344" y="40120"/>
                </a:lnTo>
                <a:lnTo>
                  <a:pt x="966280" y="52255"/>
                </a:lnTo>
                <a:lnTo>
                  <a:pt x="922694" y="66390"/>
                </a:lnTo>
                <a:lnTo>
                  <a:pt x="879728" y="82622"/>
                </a:lnTo>
                <a:lnTo>
                  <a:pt x="837524" y="101048"/>
                </a:lnTo>
                <a:lnTo>
                  <a:pt x="796310" y="121692"/>
                </a:lnTo>
                <a:lnTo>
                  <a:pt x="756190" y="144636"/>
                </a:lnTo>
                <a:lnTo>
                  <a:pt x="717402" y="169779"/>
                </a:lnTo>
                <a:lnTo>
                  <a:pt x="709046" y="175910"/>
                </a:lnTo>
                <a:lnTo>
                  <a:pt x="704849" y="178939"/>
                </a:lnTo>
                <a:lnTo>
                  <a:pt x="863003" y="178939"/>
                </a:lnTo>
                <a:lnTo>
                  <a:pt x="872015" y="174553"/>
                </a:lnTo>
                <a:lnTo>
                  <a:pt x="910350" y="157806"/>
                </a:lnTo>
                <a:lnTo>
                  <a:pt x="949604" y="142987"/>
                </a:lnTo>
                <a:lnTo>
                  <a:pt x="989660" y="130019"/>
                </a:lnTo>
                <a:lnTo>
                  <a:pt x="1030234" y="118865"/>
                </a:lnTo>
                <a:lnTo>
                  <a:pt x="1071520" y="109337"/>
                </a:lnTo>
                <a:lnTo>
                  <a:pt x="1113143" y="101434"/>
                </a:lnTo>
                <a:lnTo>
                  <a:pt x="1155176" y="95016"/>
                </a:lnTo>
                <a:lnTo>
                  <a:pt x="1197525" y="89978"/>
                </a:lnTo>
                <a:lnTo>
                  <a:pt x="1240115" y="86274"/>
                </a:lnTo>
                <a:lnTo>
                  <a:pt x="1282892" y="83645"/>
                </a:lnTo>
                <a:lnTo>
                  <a:pt x="1323766" y="82175"/>
                </a:lnTo>
                <a:lnTo>
                  <a:pt x="1409749" y="82125"/>
                </a:lnTo>
                <a:lnTo>
                  <a:pt x="1409749" y="188"/>
                </a:lnTo>
                <a:lnTo>
                  <a:pt x="1409410" y="37"/>
                </a:lnTo>
                <a:lnTo>
                  <a:pt x="1409171" y="0"/>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19" name="bk object 19"/>
          <p:cNvSpPr/>
          <p:nvPr/>
        </p:nvSpPr>
        <p:spPr bwMode="auto">
          <a:xfrm>
            <a:off x="490797" y="465389"/>
            <a:ext cx="855288" cy="822113"/>
          </a:xfrm>
          <a:custGeom>
            <a:avLst/>
            <a:gdLst/>
            <a:ahLst/>
            <a:cxnLst/>
            <a:rect l="l" t="t" r="r" b="b"/>
            <a:pathLst>
              <a:path w="1410335" h="1355725" extrusionOk="0">
                <a:moveTo>
                  <a:pt x="477" y="0"/>
                </a:moveTo>
                <a:lnTo>
                  <a:pt x="339" y="0"/>
                </a:lnTo>
                <a:lnTo>
                  <a:pt x="113" y="201"/>
                </a:lnTo>
                <a:lnTo>
                  <a:pt x="0" y="1175298"/>
                </a:lnTo>
                <a:lnTo>
                  <a:pt x="238" y="1175574"/>
                </a:lnTo>
                <a:lnTo>
                  <a:pt x="81823" y="1176517"/>
                </a:lnTo>
                <a:lnTo>
                  <a:pt x="129708" y="1178143"/>
                </a:lnTo>
                <a:lnTo>
                  <a:pt x="172287" y="1180837"/>
                </a:lnTo>
                <a:lnTo>
                  <a:pt x="212249" y="1184370"/>
                </a:lnTo>
                <a:lnTo>
                  <a:pt x="257264" y="1189694"/>
                </a:lnTo>
                <a:lnTo>
                  <a:pt x="307148" y="1197609"/>
                </a:lnTo>
                <a:lnTo>
                  <a:pt x="361576" y="1208918"/>
                </a:lnTo>
                <a:lnTo>
                  <a:pt x="420225" y="1224427"/>
                </a:lnTo>
                <a:lnTo>
                  <a:pt x="461253" y="1237895"/>
                </a:lnTo>
                <a:lnTo>
                  <a:pt x="503731" y="1254123"/>
                </a:lnTo>
                <a:lnTo>
                  <a:pt x="547247" y="1273564"/>
                </a:lnTo>
                <a:lnTo>
                  <a:pt x="591389" y="1296672"/>
                </a:lnTo>
                <a:lnTo>
                  <a:pt x="635742" y="1323897"/>
                </a:lnTo>
                <a:lnTo>
                  <a:pt x="679895" y="1355694"/>
                </a:lnTo>
                <a:lnTo>
                  <a:pt x="692410" y="1339686"/>
                </a:lnTo>
                <a:lnTo>
                  <a:pt x="696556" y="1334309"/>
                </a:lnTo>
                <a:lnTo>
                  <a:pt x="700703" y="1329031"/>
                </a:lnTo>
                <a:lnTo>
                  <a:pt x="704849" y="1323641"/>
                </a:lnTo>
                <a:lnTo>
                  <a:pt x="713167" y="1312973"/>
                </a:lnTo>
                <a:lnTo>
                  <a:pt x="717289" y="1307645"/>
                </a:lnTo>
                <a:lnTo>
                  <a:pt x="721485" y="1302305"/>
                </a:lnTo>
                <a:lnTo>
                  <a:pt x="680702" y="1256276"/>
                </a:lnTo>
                <a:lnTo>
                  <a:pt x="631519" y="1226077"/>
                </a:lnTo>
                <a:lnTo>
                  <a:pt x="582717" y="1200516"/>
                </a:lnTo>
                <a:lnTo>
                  <a:pt x="534786" y="1179093"/>
                </a:lnTo>
                <a:lnTo>
                  <a:pt x="488216" y="1161308"/>
                </a:lnTo>
                <a:lnTo>
                  <a:pt x="443496" y="1146662"/>
                </a:lnTo>
                <a:lnTo>
                  <a:pt x="380006" y="1129871"/>
                </a:lnTo>
                <a:lnTo>
                  <a:pt x="321511" y="1117718"/>
                </a:lnTo>
                <a:lnTo>
                  <a:pt x="268270" y="1109269"/>
                </a:lnTo>
                <a:lnTo>
                  <a:pt x="220541" y="1103589"/>
                </a:lnTo>
                <a:lnTo>
                  <a:pt x="178397" y="1099882"/>
                </a:lnTo>
                <a:lnTo>
                  <a:pt x="87766" y="1095409"/>
                </a:lnTo>
                <a:lnTo>
                  <a:pt x="83369" y="1095334"/>
                </a:lnTo>
                <a:lnTo>
                  <a:pt x="81157" y="1095334"/>
                </a:lnTo>
                <a:lnTo>
                  <a:pt x="81157" y="82125"/>
                </a:lnTo>
                <a:lnTo>
                  <a:pt x="528726" y="82125"/>
                </a:lnTo>
                <a:lnTo>
                  <a:pt x="486982" y="66362"/>
                </a:lnTo>
                <a:lnTo>
                  <a:pt x="443381" y="52235"/>
                </a:lnTo>
                <a:lnTo>
                  <a:pt x="399305" y="40120"/>
                </a:lnTo>
                <a:lnTo>
                  <a:pt x="354895" y="29878"/>
                </a:lnTo>
                <a:lnTo>
                  <a:pt x="310232" y="21398"/>
                </a:lnTo>
                <a:lnTo>
                  <a:pt x="265402" y="14548"/>
                </a:lnTo>
                <a:lnTo>
                  <a:pt x="220491" y="9197"/>
                </a:lnTo>
                <a:lnTo>
                  <a:pt x="175527" y="5304"/>
                </a:lnTo>
                <a:lnTo>
                  <a:pt x="130601" y="2550"/>
                </a:lnTo>
                <a:lnTo>
                  <a:pt x="83570" y="967"/>
                </a:lnTo>
                <a:lnTo>
                  <a:pt x="477" y="0"/>
                </a:lnTo>
                <a:close/>
              </a:path>
              <a:path w="1410335" h="1355725" extrusionOk="0">
                <a:moveTo>
                  <a:pt x="745434" y="934061"/>
                </a:moveTo>
                <a:lnTo>
                  <a:pt x="664277" y="934061"/>
                </a:lnTo>
                <a:lnTo>
                  <a:pt x="664277" y="1094215"/>
                </a:lnTo>
                <a:lnTo>
                  <a:pt x="664465" y="1094869"/>
                </a:lnTo>
                <a:lnTo>
                  <a:pt x="1409749" y="1094869"/>
                </a:lnTo>
                <a:lnTo>
                  <a:pt x="1409749" y="1013661"/>
                </a:lnTo>
                <a:lnTo>
                  <a:pt x="745434" y="1013661"/>
                </a:lnTo>
                <a:lnTo>
                  <a:pt x="745434" y="934061"/>
                </a:lnTo>
                <a:close/>
              </a:path>
              <a:path w="1410335" h="1355725" extrusionOk="0">
                <a:moveTo>
                  <a:pt x="1409749" y="82125"/>
                </a:moveTo>
                <a:lnTo>
                  <a:pt x="1328579" y="82125"/>
                </a:lnTo>
                <a:lnTo>
                  <a:pt x="1328579" y="1013661"/>
                </a:lnTo>
                <a:lnTo>
                  <a:pt x="1409749" y="1013661"/>
                </a:lnTo>
                <a:lnTo>
                  <a:pt x="1409749" y="82125"/>
                </a:lnTo>
                <a:close/>
              </a:path>
              <a:path w="1410335" h="1355725" extrusionOk="0">
                <a:moveTo>
                  <a:pt x="898640" y="852853"/>
                </a:moveTo>
                <a:lnTo>
                  <a:pt x="549042" y="852853"/>
                </a:lnTo>
                <a:lnTo>
                  <a:pt x="549042" y="934061"/>
                </a:lnTo>
                <a:lnTo>
                  <a:pt x="898640" y="934061"/>
                </a:lnTo>
                <a:lnTo>
                  <a:pt x="898640" y="852853"/>
                </a:lnTo>
                <a:close/>
              </a:path>
              <a:path w="1410335" h="1355725" extrusionOk="0">
                <a:moveTo>
                  <a:pt x="745434" y="792981"/>
                </a:moveTo>
                <a:lnTo>
                  <a:pt x="664277" y="792981"/>
                </a:lnTo>
                <a:lnTo>
                  <a:pt x="664277" y="852853"/>
                </a:lnTo>
                <a:lnTo>
                  <a:pt x="745434" y="852853"/>
                </a:lnTo>
                <a:lnTo>
                  <a:pt x="745434" y="792981"/>
                </a:lnTo>
                <a:close/>
              </a:path>
              <a:path w="1410335" h="1355725" extrusionOk="0">
                <a:moveTo>
                  <a:pt x="971703" y="465321"/>
                </a:moveTo>
                <a:lnTo>
                  <a:pt x="809931" y="465321"/>
                </a:lnTo>
                <a:lnTo>
                  <a:pt x="833968" y="467722"/>
                </a:lnTo>
                <a:lnTo>
                  <a:pt x="856981" y="474775"/>
                </a:lnTo>
                <a:lnTo>
                  <a:pt x="896868" y="501484"/>
                </a:lnTo>
                <a:lnTo>
                  <a:pt x="923472" y="541412"/>
                </a:lnTo>
                <a:lnTo>
                  <a:pt x="932825" y="588396"/>
                </a:lnTo>
                <a:lnTo>
                  <a:pt x="932830" y="588761"/>
                </a:lnTo>
                <a:lnTo>
                  <a:pt x="930455" y="612786"/>
                </a:lnTo>
                <a:lnTo>
                  <a:pt x="912093" y="657029"/>
                </a:lnTo>
                <a:lnTo>
                  <a:pt x="878083" y="691023"/>
                </a:lnTo>
                <a:lnTo>
                  <a:pt x="833873" y="709377"/>
                </a:lnTo>
                <a:lnTo>
                  <a:pt x="809453" y="711760"/>
                </a:lnTo>
                <a:lnTo>
                  <a:pt x="549093" y="711760"/>
                </a:lnTo>
                <a:lnTo>
                  <a:pt x="549093" y="792981"/>
                </a:lnTo>
                <a:lnTo>
                  <a:pt x="809453" y="792981"/>
                </a:lnTo>
                <a:lnTo>
                  <a:pt x="809918" y="792955"/>
                </a:lnTo>
                <a:lnTo>
                  <a:pt x="849696" y="789018"/>
                </a:lnTo>
                <a:lnTo>
                  <a:pt x="887980" y="777317"/>
                </a:lnTo>
                <a:lnTo>
                  <a:pt x="923299" y="758470"/>
                </a:lnTo>
                <a:lnTo>
                  <a:pt x="954178" y="733095"/>
                </a:lnTo>
                <a:lnTo>
                  <a:pt x="979545" y="702241"/>
                </a:lnTo>
                <a:lnTo>
                  <a:pt x="998388" y="666953"/>
                </a:lnTo>
                <a:lnTo>
                  <a:pt x="1010088" y="628696"/>
                </a:lnTo>
                <a:lnTo>
                  <a:pt x="1014075" y="588396"/>
                </a:lnTo>
                <a:lnTo>
                  <a:pt x="1010145" y="548633"/>
                </a:lnTo>
                <a:lnTo>
                  <a:pt x="998473" y="510351"/>
                </a:lnTo>
                <a:lnTo>
                  <a:pt x="979662" y="475024"/>
                </a:lnTo>
                <a:lnTo>
                  <a:pt x="971703" y="465321"/>
                </a:lnTo>
                <a:close/>
              </a:path>
              <a:path w="1410335" h="1355725" extrusionOk="0">
                <a:moveTo>
                  <a:pt x="809680" y="384139"/>
                </a:moveTo>
                <a:lnTo>
                  <a:pt x="665068" y="384139"/>
                </a:lnTo>
                <a:lnTo>
                  <a:pt x="664277" y="384164"/>
                </a:lnTo>
                <a:lnTo>
                  <a:pt x="664277" y="711760"/>
                </a:lnTo>
                <a:lnTo>
                  <a:pt x="745434" y="711760"/>
                </a:lnTo>
                <a:lnTo>
                  <a:pt x="745434" y="465321"/>
                </a:lnTo>
                <a:lnTo>
                  <a:pt x="971703" y="465321"/>
                </a:lnTo>
                <a:lnTo>
                  <a:pt x="923460" y="418722"/>
                </a:lnTo>
                <a:lnTo>
                  <a:pt x="888175" y="399848"/>
                </a:lnTo>
                <a:lnTo>
                  <a:pt x="849915" y="388122"/>
                </a:lnTo>
                <a:lnTo>
                  <a:pt x="810132" y="384164"/>
                </a:lnTo>
                <a:lnTo>
                  <a:pt x="809680" y="384139"/>
                </a:lnTo>
                <a:close/>
              </a:path>
              <a:path w="1410335" h="1355725" extrusionOk="0">
                <a:moveTo>
                  <a:pt x="528726" y="82125"/>
                </a:moveTo>
                <a:lnTo>
                  <a:pt x="81157" y="82125"/>
                </a:lnTo>
                <a:lnTo>
                  <a:pt x="85970" y="82175"/>
                </a:lnTo>
                <a:lnTo>
                  <a:pt x="126781" y="83645"/>
                </a:lnTo>
                <a:lnTo>
                  <a:pt x="169573" y="86281"/>
                </a:lnTo>
                <a:lnTo>
                  <a:pt x="212186" y="89990"/>
                </a:lnTo>
                <a:lnTo>
                  <a:pt x="254521" y="95022"/>
                </a:lnTo>
                <a:lnTo>
                  <a:pt x="296575" y="101440"/>
                </a:lnTo>
                <a:lnTo>
                  <a:pt x="338274" y="109353"/>
                </a:lnTo>
                <a:lnTo>
                  <a:pt x="379543" y="118865"/>
                </a:lnTo>
                <a:lnTo>
                  <a:pt x="420176" y="130045"/>
                </a:lnTo>
                <a:lnTo>
                  <a:pt x="460151" y="143001"/>
                </a:lnTo>
                <a:lnTo>
                  <a:pt x="499369" y="157811"/>
                </a:lnTo>
                <a:lnTo>
                  <a:pt x="537721" y="174553"/>
                </a:lnTo>
                <a:lnTo>
                  <a:pt x="565742" y="188555"/>
                </a:lnTo>
                <a:lnTo>
                  <a:pt x="575084" y="193263"/>
                </a:lnTo>
                <a:lnTo>
                  <a:pt x="611227" y="213920"/>
                </a:lnTo>
                <a:lnTo>
                  <a:pt x="646196" y="236574"/>
                </a:lnTo>
                <a:lnTo>
                  <a:pt x="704849" y="279610"/>
                </a:lnTo>
                <a:lnTo>
                  <a:pt x="705201" y="279384"/>
                </a:lnTo>
                <a:lnTo>
                  <a:pt x="763541" y="236574"/>
                </a:lnTo>
                <a:lnTo>
                  <a:pt x="798459" y="213920"/>
                </a:lnTo>
                <a:lnTo>
                  <a:pt x="834696" y="193238"/>
                </a:lnTo>
                <a:lnTo>
                  <a:pt x="844018" y="188539"/>
                </a:lnTo>
                <a:lnTo>
                  <a:pt x="853337" y="183797"/>
                </a:lnTo>
                <a:lnTo>
                  <a:pt x="863004" y="178939"/>
                </a:lnTo>
                <a:lnTo>
                  <a:pt x="704849" y="178939"/>
                </a:lnTo>
                <a:lnTo>
                  <a:pt x="692284" y="169766"/>
                </a:lnTo>
                <a:lnTo>
                  <a:pt x="653521" y="144611"/>
                </a:lnTo>
                <a:lnTo>
                  <a:pt x="627982" y="130024"/>
                </a:lnTo>
                <a:lnTo>
                  <a:pt x="613413" y="121680"/>
                </a:lnTo>
                <a:lnTo>
                  <a:pt x="589046" y="109342"/>
                </a:lnTo>
                <a:lnTo>
                  <a:pt x="582514" y="106056"/>
                </a:lnTo>
                <a:lnTo>
                  <a:pt x="572162" y="101010"/>
                </a:lnTo>
                <a:lnTo>
                  <a:pt x="529959" y="82590"/>
                </a:lnTo>
                <a:lnTo>
                  <a:pt x="528726" y="82125"/>
                </a:lnTo>
                <a:close/>
              </a:path>
              <a:path w="1410335" h="1355725" extrusionOk="0">
                <a:moveTo>
                  <a:pt x="1409171" y="0"/>
                </a:moveTo>
                <a:lnTo>
                  <a:pt x="1326078" y="967"/>
                </a:lnTo>
                <a:lnTo>
                  <a:pt x="1279098" y="2563"/>
                </a:lnTo>
                <a:lnTo>
                  <a:pt x="1234149" y="5308"/>
                </a:lnTo>
                <a:lnTo>
                  <a:pt x="1189182" y="9222"/>
                </a:lnTo>
                <a:lnTo>
                  <a:pt x="1144270" y="14559"/>
                </a:lnTo>
                <a:lnTo>
                  <a:pt x="1099447" y="21401"/>
                </a:lnTo>
                <a:lnTo>
                  <a:pt x="1054782" y="29878"/>
                </a:lnTo>
                <a:lnTo>
                  <a:pt x="1010344" y="40120"/>
                </a:lnTo>
                <a:lnTo>
                  <a:pt x="966280" y="52255"/>
                </a:lnTo>
                <a:lnTo>
                  <a:pt x="922694" y="66390"/>
                </a:lnTo>
                <a:lnTo>
                  <a:pt x="879728" y="82622"/>
                </a:lnTo>
                <a:lnTo>
                  <a:pt x="837524" y="101048"/>
                </a:lnTo>
                <a:lnTo>
                  <a:pt x="796310" y="121692"/>
                </a:lnTo>
                <a:lnTo>
                  <a:pt x="756190" y="144636"/>
                </a:lnTo>
                <a:lnTo>
                  <a:pt x="717402" y="169779"/>
                </a:lnTo>
                <a:lnTo>
                  <a:pt x="709046" y="175910"/>
                </a:lnTo>
                <a:lnTo>
                  <a:pt x="704849" y="178939"/>
                </a:lnTo>
                <a:lnTo>
                  <a:pt x="863004" y="178939"/>
                </a:lnTo>
                <a:lnTo>
                  <a:pt x="872015" y="174553"/>
                </a:lnTo>
                <a:lnTo>
                  <a:pt x="910349" y="157807"/>
                </a:lnTo>
                <a:lnTo>
                  <a:pt x="949599" y="142988"/>
                </a:lnTo>
                <a:lnTo>
                  <a:pt x="989641" y="130024"/>
                </a:lnTo>
                <a:lnTo>
                  <a:pt x="1030343" y="118840"/>
                </a:lnTo>
                <a:lnTo>
                  <a:pt x="1071493" y="109342"/>
                </a:lnTo>
                <a:lnTo>
                  <a:pt x="1113132" y="101437"/>
                </a:lnTo>
                <a:lnTo>
                  <a:pt x="1155174" y="95021"/>
                </a:lnTo>
                <a:lnTo>
                  <a:pt x="1197525" y="89990"/>
                </a:lnTo>
                <a:lnTo>
                  <a:pt x="1240115" y="86281"/>
                </a:lnTo>
                <a:lnTo>
                  <a:pt x="1282892" y="83645"/>
                </a:lnTo>
                <a:lnTo>
                  <a:pt x="1323766" y="82175"/>
                </a:lnTo>
                <a:lnTo>
                  <a:pt x="1328529" y="82125"/>
                </a:lnTo>
                <a:lnTo>
                  <a:pt x="1409749" y="82125"/>
                </a:lnTo>
                <a:lnTo>
                  <a:pt x="1409749" y="201"/>
                </a:lnTo>
                <a:lnTo>
                  <a:pt x="1409410" y="37"/>
                </a:lnTo>
                <a:lnTo>
                  <a:pt x="1409171" y="0"/>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20" name="bk object 20"/>
          <p:cNvSpPr/>
          <p:nvPr/>
        </p:nvSpPr>
        <p:spPr bwMode="auto">
          <a:xfrm>
            <a:off x="1547347" y="463269"/>
            <a:ext cx="87645" cy="105186"/>
          </a:xfrm>
          <a:prstGeom prst="rect">
            <a:avLst/>
          </a:prstGeom>
          <a:blipFill>
            <a:blip r:embed="rId3"/>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21" name="bk object 21"/>
          <p:cNvSpPr/>
          <p:nvPr/>
        </p:nvSpPr>
        <p:spPr bwMode="auto">
          <a:xfrm>
            <a:off x="1649341" y="462194"/>
            <a:ext cx="67787" cy="107328"/>
          </a:xfrm>
          <a:prstGeom prst="rect">
            <a:avLst/>
          </a:prstGeom>
          <a:blipFill>
            <a:blip r:embed="rId4"/>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22" name="bk object 22"/>
          <p:cNvSpPr/>
          <p:nvPr/>
        </p:nvSpPr>
        <p:spPr bwMode="auto">
          <a:xfrm>
            <a:off x="1734382" y="462194"/>
            <a:ext cx="67787" cy="107328"/>
          </a:xfrm>
          <a:prstGeom prst="rect">
            <a:avLst/>
          </a:prstGeom>
          <a:blipFill>
            <a:blip r:embed="rId5"/>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23" name="bk object 23"/>
          <p:cNvSpPr/>
          <p:nvPr/>
        </p:nvSpPr>
        <p:spPr bwMode="auto">
          <a:xfrm>
            <a:off x="1819119" y="462195"/>
            <a:ext cx="77861" cy="107328"/>
          </a:xfrm>
          <a:prstGeom prst="rect">
            <a:avLst/>
          </a:prstGeom>
          <a:blipFill>
            <a:blip r:embed="rId6"/>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24" name="bk object 24"/>
          <p:cNvSpPr/>
          <p:nvPr/>
        </p:nvSpPr>
        <p:spPr bwMode="auto">
          <a:xfrm>
            <a:off x="1990119" y="568453"/>
            <a:ext cx="14248" cy="23104"/>
          </a:xfrm>
          <a:custGeom>
            <a:avLst/>
            <a:gdLst/>
            <a:ahLst/>
            <a:cxnLst/>
            <a:rect l="l" t="t" r="r" b="b"/>
            <a:pathLst>
              <a:path w="23495" h="38100" extrusionOk="0">
                <a:moveTo>
                  <a:pt x="0" y="38100"/>
                </a:moveTo>
                <a:lnTo>
                  <a:pt x="22906" y="38100"/>
                </a:lnTo>
                <a:lnTo>
                  <a:pt x="22906" y="0"/>
                </a:lnTo>
                <a:lnTo>
                  <a:pt x="0" y="0"/>
                </a:lnTo>
                <a:lnTo>
                  <a:pt x="0" y="38100"/>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25" name="bk object 25"/>
          <p:cNvSpPr/>
          <p:nvPr/>
        </p:nvSpPr>
        <p:spPr bwMode="auto">
          <a:xfrm>
            <a:off x="1917591" y="562293"/>
            <a:ext cx="86646" cy="0"/>
          </a:xfrm>
          <a:custGeom>
            <a:avLst/>
            <a:gdLst/>
            <a:ahLst/>
            <a:cxnLst/>
            <a:rect l="l" t="t" r="r" b="b"/>
            <a:pathLst>
              <a:path w="142875" extrusionOk="0">
                <a:moveTo>
                  <a:pt x="0" y="0"/>
                </a:moveTo>
                <a:lnTo>
                  <a:pt x="142500" y="0"/>
                </a:lnTo>
              </a:path>
            </a:pathLst>
          </a:custGeom>
          <a:ln w="20320">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26" name="bk object 26"/>
          <p:cNvSpPr/>
          <p:nvPr/>
        </p:nvSpPr>
        <p:spPr bwMode="auto">
          <a:xfrm>
            <a:off x="1924617" y="462946"/>
            <a:ext cx="0" cy="93186"/>
          </a:xfrm>
          <a:custGeom>
            <a:avLst/>
            <a:gdLst/>
            <a:ahLst/>
            <a:cxnLst/>
            <a:rect l="l" t="t" r="r" b="b"/>
            <a:pathLst>
              <a:path h="153669" extrusionOk="0">
                <a:moveTo>
                  <a:pt x="0" y="0"/>
                </a:moveTo>
                <a:lnTo>
                  <a:pt x="0" y="153670"/>
                </a:lnTo>
              </a:path>
            </a:pathLst>
          </a:custGeom>
          <a:ln w="23169">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27" name="bk object 27"/>
          <p:cNvSpPr/>
          <p:nvPr/>
        </p:nvSpPr>
        <p:spPr bwMode="auto">
          <a:xfrm>
            <a:off x="1980959" y="555361"/>
            <a:ext cx="23105" cy="770"/>
          </a:xfrm>
          <a:custGeom>
            <a:avLst/>
            <a:gdLst/>
            <a:ahLst/>
            <a:cxnLst/>
            <a:rect l="l" t="t" r="r" b="b"/>
            <a:pathLst>
              <a:path w="38100" h="1269" extrusionOk="0">
                <a:moveTo>
                  <a:pt x="0" y="1270"/>
                </a:moveTo>
                <a:lnTo>
                  <a:pt x="38009" y="1270"/>
                </a:lnTo>
                <a:lnTo>
                  <a:pt x="38009" y="0"/>
                </a:lnTo>
                <a:lnTo>
                  <a:pt x="0" y="0"/>
                </a:lnTo>
                <a:lnTo>
                  <a:pt x="0" y="1270"/>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28" name="bk object 28"/>
          <p:cNvSpPr/>
          <p:nvPr/>
        </p:nvSpPr>
        <p:spPr bwMode="auto">
          <a:xfrm>
            <a:off x="1988133" y="462946"/>
            <a:ext cx="0" cy="92415"/>
          </a:xfrm>
          <a:custGeom>
            <a:avLst/>
            <a:gdLst/>
            <a:ahLst/>
            <a:cxnLst/>
            <a:rect l="l" t="t" r="r" b="b"/>
            <a:pathLst>
              <a:path h="152400" extrusionOk="0">
                <a:moveTo>
                  <a:pt x="0" y="0"/>
                </a:moveTo>
                <a:lnTo>
                  <a:pt x="0" y="152400"/>
                </a:lnTo>
              </a:path>
            </a:pathLst>
          </a:custGeom>
          <a:ln w="23660">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29" name="bk object 29"/>
          <p:cNvSpPr/>
          <p:nvPr/>
        </p:nvSpPr>
        <p:spPr bwMode="auto">
          <a:xfrm>
            <a:off x="2020039" y="463269"/>
            <a:ext cx="80467" cy="105186"/>
          </a:xfrm>
          <a:prstGeom prst="rect">
            <a:avLst/>
          </a:prstGeom>
          <a:blipFill>
            <a:blip r:embed="rId7"/>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30" name="bk object 30"/>
          <p:cNvSpPr/>
          <p:nvPr/>
        </p:nvSpPr>
        <p:spPr bwMode="auto">
          <a:xfrm>
            <a:off x="2116071" y="463269"/>
            <a:ext cx="87645" cy="105186"/>
          </a:xfrm>
          <a:prstGeom prst="rect">
            <a:avLst/>
          </a:prstGeom>
          <a:blipFill>
            <a:blip r:embed="rId3"/>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31" name="bk object 31"/>
          <p:cNvSpPr/>
          <p:nvPr/>
        </p:nvSpPr>
        <p:spPr bwMode="auto">
          <a:xfrm>
            <a:off x="2290588" y="568453"/>
            <a:ext cx="14248" cy="23104"/>
          </a:xfrm>
          <a:custGeom>
            <a:avLst/>
            <a:gdLst/>
            <a:ahLst/>
            <a:cxnLst/>
            <a:rect l="l" t="t" r="r" b="b"/>
            <a:pathLst>
              <a:path w="23495" h="38100" extrusionOk="0">
                <a:moveTo>
                  <a:pt x="0" y="38100"/>
                </a:moveTo>
                <a:lnTo>
                  <a:pt x="22906" y="38100"/>
                </a:lnTo>
                <a:lnTo>
                  <a:pt x="22906" y="0"/>
                </a:lnTo>
                <a:lnTo>
                  <a:pt x="0" y="0"/>
                </a:lnTo>
                <a:lnTo>
                  <a:pt x="0" y="38100"/>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32" name="bk object 32"/>
          <p:cNvSpPr/>
          <p:nvPr/>
        </p:nvSpPr>
        <p:spPr bwMode="auto">
          <a:xfrm>
            <a:off x="2218060" y="562293"/>
            <a:ext cx="86646" cy="0"/>
          </a:xfrm>
          <a:custGeom>
            <a:avLst/>
            <a:gdLst/>
            <a:ahLst/>
            <a:cxnLst/>
            <a:rect l="l" t="t" r="r" b="b"/>
            <a:pathLst>
              <a:path w="142875" extrusionOk="0">
                <a:moveTo>
                  <a:pt x="0" y="0"/>
                </a:moveTo>
                <a:lnTo>
                  <a:pt x="142500" y="0"/>
                </a:lnTo>
              </a:path>
            </a:pathLst>
          </a:custGeom>
          <a:ln w="20320">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33" name="bk object 33"/>
          <p:cNvSpPr/>
          <p:nvPr/>
        </p:nvSpPr>
        <p:spPr bwMode="auto">
          <a:xfrm>
            <a:off x="2225086" y="462946"/>
            <a:ext cx="0" cy="93186"/>
          </a:xfrm>
          <a:custGeom>
            <a:avLst/>
            <a:gdLst/>
            <a:ahLst/>
            <a:cxnLst/>
            <a:rect l="l" t="t" r="r" b="b"/>
            <a:pathLst>
              <a:path h="153669" extrusionOk="0">
                <a:moveTo>
                  <a:pt x="0" y="0"/>
                </a:moveTo>
                <a:lnTo>
                  <a:pt x="0" y="153670"/>
                </a:lnTo>
              </a:path>
            </a:pathLst>
          </a:custGeom>
          <a:ln w="23169">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34" name="bk object 34"/>
          <p:cNvSpPr/>
          <p:nvPr/>
        </p:nvSpPr>
        <p:spPr bwMode="auto">
          <a:xfrm>
            <a:off x="2281428" y="555361"/>
            <a:ext cx="23105" cy="770"/>
          </a:xfrm>
          <a:custGeom>
            <a:avLst/>
            <a:gdLst/>
            <a:ahLst/>
            <a:cxnLst/>
            <a:rect l="l" t="t" r="r" b="b"/>
            <a:pathLst>
              <a:path w="38100" h="1269" extrusionOk="0">
                <a:moveTo>
                  <a:pt x="0" y="1270"/>
                </a:moveTo>
                <a:lnTo>
                  <a:pt x="38009" y="1270"/>
                </a:lnTo>
                <a:lnTo>
                  <a:pt x="38009" y="0"/>
                </a:lnTo>
                <a:lnTo>
                  <a:pt x="0" y="0"/>
                </a:lnTo>
                <a:lnTo>
                  <a:pt x="0" y="1270"/>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35" name="bk object 35"/>
          <p:cNvSpPr/>
          <p:nvPr/>
        </p:nvSpPr>
        <p:spPr bwMode="auto">
          <a:xfrm>
            <a:off x="2288603" y="462946"/>
            <a:ext cx="0" cy="92415"/>
          </a:xfrm>
          <a:custGeom>
            <a:avLst/>
            <a:gdLst/>
            <a:ahLst/>
            <a:cxnLst/>
            <a:rect l="l" t="t" r="r" b="b"/>
            <a:pathLst>
              <a:path h="152400" extrusionOk="0">
                <a:moveTo>
                  <a:pt x="0" y="0"/>
                </a:moveTo>
                <a:lnTo>
                  <a:pt x="0" y="152400"/>
                </a:lnTo>
              </a:path>
            </a:pathLst>
          </a:custGeom>
          <a:ln w="23660">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36" name="bk object 36"/>
          <p:cNvSpPr/>
          <p:nvPr/>
        </p:nvSpPr>
        <p:spPr bwMode="auto">
          <a:xfrm>
            <a:off x="2320507" y="463269"/>
            <a:ext cx="80467" cy="105186"/>
          </a:xfrm>
          <a:prstGeom prst="rect">
            <a:avLst/>
          </a:prstGeom>
          <a:blipFill>
            <a:blip r:embed="rId7"/>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37" name="bk object 37"/>
          <p:cNvSpPr/>
          <p:nvPr/>
        </p:nvSpPr>
        <p:spPr bwMode="auto">
          <a:xfrm>
            <a:off x="2421121" y="463269"/>
            <a:ext cx="76344" cy="105186"/>
          </a:xfrm>
          <a:prstGeom prst="rect">
            <a:avLst/>
          </a:prstGeom>
          <a:blipFill>
            <a:blip r:embed="rId8"/>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38" name="bk object 38"/>
          <p:cNvSpPr/>
          <p:nvPr/>
        </p:nvSpPr>
        <p:spPr bwMode="auto">
          <a:xfrm>
            <a:off x="1553612" y="647993"/>
            <a:ext cx="240163" cy="107175"/>
          </a:xfrm>
          <a:prstGeom prst="rect">
            <a:avLst/>
          </a:prstGeom>
          <a:blipFill>
            <a:blip r:embed="rId9"/>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39" name="bk object 39"/>
          <p:cNvSpPr/>
          <p:nvPr/>
        </p:nvSpPr>
        <p:spPr bwMode="auto">
          <a:xfrm>
            <a:off x="1813469" y="648911"/>
            <a:ext cx="75270" cy="105186"/>
          </a:xfrm>
          <a:prstGeom prst="rect">
            <a:avLst/>
          </a:prstGeom>
          <a:blipFill>
            <a:blip r:embed="rId10"/>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40" name="bk object 40"/>
          <p:cNvSpPr/>
          <p:nvPr/>
        </p:nvSpPr>
        <p:spPr bwMode="auto">
          <a:xfrm>
            <a:off x="1908889" y="648915"/>
            <a:ext cx="80467" cy="105186"/>
          </a:xfrm>
          <a:prstGeom prst="rect">
            <a:avLst/>
          </a:prstGeom>
          <a:blipFill>
            <a:blip r:embed="rId11"/>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41" name="bk object 41"/>
          <p:cNvSpPr/>
          <p:nvPr/>
        </p:nvSpPr>
        <p:spPr bwMode="auto">
          <a:xfrm>
            <a:off x="2042947" y="661889"/>
            <a:ext cx="0" cy="92415"/>
          </a:xfrm>
          <a:custGeom>
            <a:avLst/>
            <a:gdLst/>
            <a:ahLst/>
            <a:cxnLst/>
            <a:rect l="l" t="t" r="r" b="b"/>
            <a:pathLst>
              <a:path h="152400" extrusionOk="0">
                <a:moveTo>
                  <a:pt x="0" y="0"/>
                </a:moveTo>
                <a:lnTo>
                  <a:pt x="0" y="152062"/>
                </a:lnTo>
              </a:path>
            </a:pathLst>
          </a:custGeom>
          <a:ln w="23660">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42" name="bk object 42"/>
          <p:cNvSpPr/>
          <p:nvPr/>
        </p:nvSpPr>
        <p:spPr bwMode="auto">
          <a:xfrm>
            <a:off x="2005385" y="655401"/>
            <a:ext cx="75093" cy="0"/>
          </a:xfrm>
          <a:custGeom>
            <a:avLst/>
            <a:gdLst/>
            <a:ahLst/>
            <a:cxnLst/>
            <a:rect l="l" t="t" r="r" b="b"/>
            <a:pathLst>
              <a:path w="123825" extrusionOk="0">
                <a:moveTo>
                  <a:pt x="0" y="0"/>
                </a:moveTo>
                <a:lnTo>
                  <a:pt x="123615" y="0"/>
                </a:lnTo>
              </a:path>
            </a:pathLst>
          </a:custGeom>
          <a:ln w="21398">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43" name="bk object 43"/>
          <p:cNvSpPr/>
          <p:nvPr/>
        </p:nvSpPr>
        <p:spPr bwMode="auto">
          <a:xfrm>
            <a:off x="2096227" y="648915"/>
            <a:ext cx="80467" cy="105186"/>
          </a:xfrm>
          <a:prstGeom prst="rect">
            <a:avLst/>
          </a:prstGeom>
          <a:blipFill>
            <a:blip r:embed="rId11"/>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44" name="bk object 44"/>
          <p:cNvSpPr/>
          <p:nvPr/>
        </p:nvSpPr>
        <p:spPr bwMode="auto">
          <a:xfrm>
            <a:off x="2196840" y="648915"/>
            <a:ext cx="76344" cy="105186"/>
          </a:xfrm>
          <a:prstGeom prst="rect">
            <a:avLst/>
          </a:prstGeom>
          <a:blipFill>
            <a:blip r:embed="rId12"/>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45" name="bk object 45"/>
          <p:cNvSpPr/>
          <p:nvPr/>
        </p:nvSpPr>
        <p:spPr bwMode="auto">
          <a:xfrm>
            <a:off x="1554675" y="833488"/>
            <a:ext cx="99547" cy="106261"/>
          </a:xfrm>
          <a:prstGeom prst="rect">
            <a:avLst/>
          </a:prstGeom>
          <a:blipFill>
            <a:blip r:embed="rId13"/>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46" name="bk object 46"/>
          <p:cNvSpPr/>
          <p:nvPr/>
        </p:nvSpPr>
        <p:spPr bwMode="auto">
          <a:xfrm>
            <a:off x="1676818" y="834562"/>
            <a:ext cx="80467" cy="105186"/>
          </a:xfrm>
          <a:prstGeom prst="rect">
            <a:avLst/>
          </a:prstGeom>
          <a:blipFill>
            <a:blip r:embed="rId14"/>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47" name="bk object 47"/>
          <p:cNvSpPr/>
          <p:nvPr/>
        </p:nvSpPr>
        <p:spPr bwMode="auto">
          <a:xfrm>
            <a:off x="1779116" y="886222"/>
            <a:ext cx="77789" cy="0"/>
          </a:xfrm>
          <a:custGeom>
            <a:avLst/>
            <a:gdLst/>
            <a:ahLst/>
            <a:cxnLst/>
            <a:rect l="l" t="t" r="r" b="b"/>
            <a:pathLst>
              <a:path w="128269" extrusionOk="0">
                <a:moveTo>
                  <a:pt x="0" y="0"/>
                </a:moveTo>
                <a:lnTo>
                  <a:pt x="128138" y="0"/>
                </a:lnTo>
              </a:path>
            </a:pathLst>
          </a:custGeom>
          <a:ln w="21589">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48" name="bk object 48"/>
          <p:cNvSpPr/>
          <p:nvPr/>
        </p:nvSpPr>
        <p:spPr bwMode="auto">
          <a:xfrm>
            <a:off x="1786139" y="834239"/>
            <a:ext cx="0" cy="105508"/>
          </a:xfrm>
          <a:custGeom>
            <a:avLst/>
            <a:gdLst/>
            <a:ahLst/>
            <a:cxnLst/>
            <a:rect l="l" t="t" r="r" b="b"/>
            <a:pathLst>
              <a:path h="173990" extrusionOk="0">
                <a:moveTo>
                  <a:pt x="0" y="173989"/>
                </a:moveTo>
                <a:lnTo>
                  <a:pt x="0" y="0"/>
                </a:lnTo>
                <a:lnTo>
                  <a:pt x="0" y="173989"/>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49" name="bk object 49"/>
          <p:cNvSpPr/>
          <p:nvPr/>
        </p:nvSpPr>
        <p:spPr bwMode="auto">
          <a:xfrm>
            <a:off x="1849651" y="834560"/>
            <a:ext cx="0" cy="105508"/>
          </a:xfrm>
          <a:custGeom>
            <a:avLst/>
            <a:gdLst/>
            <a:ahLst/>
            <a:cxnLst/>
            <a:rect l="l" t="t" r="r" b="b"/>
            <a:pathLst>
              <a:path h="173990" extrusionOk="0">
                <a:moveTo>
                  <a:pt x="0" y="173460"/>
                </a:moveTo>
                <a:lnTo>
                  <a:pt x="0" y="0"/>
                </a:lnTo>
                <a:lnTo>
                  <a:pt x="0" y="173460"/>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50" name="bk object 50"/>
          <p:cNvSpPr/>
          <p:nvPr/>
        </p:nvSpPr>
        <p:spPr bwMode="auto">
          <a:xfrm>
            <a:off x="1871636" y="834561"/>
            <a:ext cx="87645" cy="105186"/>
          </a:xfrm>
          <a:prstGeom prst="rect">
            <a:avLst/>
          </a:prstGeom>
          <a:blipFill>
            <a:blip r:embed="rId15"/>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51" name="bk object 51"/>
          <p:cNvSpPr/>
          <p:nvPr/>
        </p:nvSpPr>
        <p:spPr bwMode="auto">
          <a:xfrm>
            <a:off x="1973628" y="886222"/>
            <a:ext cx="77789" cy="0"/>
          </a:xfrm>
          <a:custGeom>
            <a:avLst/>
            <a:gdLst/>
            <a:ahLst/>
            <a:cxnLst/>
            <a:rect l="l" t="t" r="r" b="b"/>
            <a:pathLst>
              <a:path w="128270" extrusionOk="0">
                <a:moveTo>
                  <a:pt x="0" y="0"/>
                </a:moveTo>
                <a:lnTo>
                  <a:pt x="128138" y="0"/>
                </a:lnTo>
              </a:path>
            </a:pathLst>
          </a:custGeom>
          <a:ln w="21589">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52" name="bk object 52"/>
          <p:cNvSpPr/>
          <p:nvPr/>
        </p:nvSpPr>
        <p:spPr bwMode="auto">
          <a:xfrm>
            <a:off x="1980650" y="834239"/>
            <a:ext cx="0" cy="105508"/>
          </a:xfrm>
          <a:custGeom>
            <a:avLst/>
            <a:gdLst/>
            <a:ahLst/>
            <a:cxnLst/>
            <a:rect l="l" t="t" r="r" b="b"/>
            <a:pathLst>
              <a:path h="173990" extrusionOk="0">
                <a:moveTo>
                  <a:pt x="0" y="173989"/>
                </a:moveTo>
                <a:lnTo>
                  <a:pt x="0" y="0"/>
                </a:lnTo>
                <a:lnTo>
                  <a:pt x="0" y="173989"/>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53" name="bk object 53"/>
          <p:cNvSpPr/>
          <p:nvPr/>
        </p:nvSpPr>
        <p:spPr bwMode="auto">
          <a:xfrm>
            <a:off x="2044162" y="834560"/>
            <a:ext cx="0" cy="105508"/>
          </a:xfrm>
          <a:custGeom>
            <a:avLst/>
            <a:gdLst/>
            <a:ahLst/>
            <a:cxnLst/>
            <a:rect l="l" t="t" r="r" b="b"/>
            <a:pathLst>
              <a:path h="173990" extrusionOk="0">
                <a:moveTo>
                  <a:pt x="0" y="173460"/>
                </a:moveTo>
                <a:lnTo>
                  <a:pt x="0" y="0"/>
                </a:lnTo>
                <a:lnTo>
                  <a:pt x="0" y="173460"/>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54" name="bk object 54"/>
          <p:cNvSpPr/>
          <p:nvPr/>
        </p:nvSpPr>
        <p:spPr bwMode="auto">
          <a:xfrm>
            <a:off x="2072411" y="833487"/>
            <a:ext cx="67787" cy="107328"/>
          </a:xfrm>
          <a:prstGeom prst="rect">
            <a:avLst/>
          </a:prstGeom>
          <a:blipFill>
            <a:blip r:embed="rId5"/>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55" name="bk object 55"/>
          <p:cNvSpPr/>
          <p:nvPr/>
        </p:nvSpPr>
        <p:spPr bwMode="auto">
          <a:xfrm>
            <a:off x="2157148" y="833488"/>
            <a:ext cx="77861" cy="107328"/>
          </a:xfrm>
          <a:prstGeom prst="rect">
            <a:avLst/>
          </a:prstGeom>
          <a:blipFill>
            <a:blip r:embed="rId6"/>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56" name="bk object 56"/>
          <p:cNvSpPr/>
          <p:nvPr/>
        </p:nvSpPr>
        <p:spPr bwMode="auto">
          <a:xfrm>
            <a:off x="2256075" y="834557"/>
            <a:ext cx="75270" cy="105186"/>
          </a:xfrm>
          <a:prstGeom prst="rect">
            <a:avLst/>
          </a:prstGeom>
          <a:blipFill>
            <a:blip r:embed="rId10"/>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57" name="bk object 57"/>
          <p:cNvSpPr/>
          <p:nvPr/>
        </p:nvSpPr>
        <p:spPr bwMode="auto">
          <a:xfrm>
            <a:off x="2350439" y="833488"/>
            <a:ext cx="77861" cy="107328"/>
          </a:xfrm>
          <a:prstGeom prst="rect">
            <a:avLst/>
          </a:prstGeom>
          <a:blipFill>
            <a:blip r:embed="rId6"/>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58" name="bk object 58"/>
          <p:cNvSpPr/>
          <p:nvPr/>
        </p:nvSpPr>
        <p:spPr bwMode="auto">
          <a:xfrm>
            <a:off x="2449674" y="810282"/>
            <a:ext cx="80467" cy="129462"/>
          </a:xfrm>
          <a:prstGeom prst="rect">
            <a:avLst/>
          </a:prstGeom>
          <a:blipFill>
            <a:blip r:embed="rId16"/>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59" name="bk object 59"/>
          <p:cNvSpPr/>
          <p:nvPr/>
        </p:nvSpPr>
        <p:spPr bwMode="auto">
          <a:xfrm>
            <a:off x="1561700" y="1033028"/>
            <a:ext cx="0" cy="92415"/>
          </a:xfrm>
          <a:custGeom>
            <a:avLst/>
            <a:gdLst/>
            <a:ahLst/>
            <a:cxnLst/>
            <a:rect l="l" t="t" r="r" b="b"/>
            <a:pathLst>
              <a:path h="152400" extrusionOk="0">
                <a:moveTo>
                  <a:pt x="0" y="0"/>
                </a:moveTo>
                <a:lnTo>
                  <a:pt x="0" y="152400"/>
                </a:lnTo>
              </a:path>
            </a:pathLst>
          </a:custGeom>
          <a:ln w="23157">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60" name="bk object 60"/>
          <p:cNvSpPr/>
          <p:nvPr/>
        </p:nvSpPr>
        <p:spPr bwMode="auto">
          <a:xfrm>
            <a:off x="1554679" y="1026483"/>
            <a:ext cx="70472" cy="0"/>
          </a:xfrm>
          <a:custGeom>
            <a:avLst/>
            <a:gdLst/>
            <a:ahLst/>
            <a:cxnLst/>
            <a:rect l="l" t="t" r="r" b="b"/>
            <a:pathLst>
              <a:path w="116205" extrusionOk="0">
                <a:moveTo>
                  <a:pt x="0" y="0"/>
                </a:moveTo>
                <a:lnTo>
                  <a:pt x="115812" y="0"/>
                </a:lnTo>
              </a:path>
            </a:pathLst>
          </a:custGeom>
          <a:ln w="21590">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61" name="bk object 61"/>
          <p:cNvSpPr/>
          <p:nvPr/>
        </p:nvSpPr>
        <p:spPr bwMode="auto">
          <a:xfrm>
            <a:off x="1636517" y="1020207"/>
            <a:ext cx="162911" cy="105187"/>
          </a:xfrm>
          <a:prstGeom prst="rect">
            <a:avLst/>
          </a:prstGeom>
          <a:blipFill>
            <a:blip r:embed="rId17"/>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62" name="bk object 62"/>
          <p:cNvSpPr/>
          <p:nvPr/>
        </p:nvSpPr>
        <p:spPr bwMode="auto">
          <a:xfrm>
            <a:off x="1814383" y="1020204"/>
            <a:ext cx="95729" cy="105186"/>
          </a:xfrm>
          <a:prstGeom prst="rect">
            <a:avLst/>
          </a:prstGeom>
          <a:blipFill>
            <a:blip r:embed="rId18"/>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63" name="bk object 63"/>
          <p:cNvSpPr/>
          <p:nvPr/>
        </p:nvSpPr>
        <p:spPr bwMode="auto">
          <a:xfrm>
            <a:off x="1931342" y="1019134"/>
            <a:ext cx="77861" cy="107328"/>
          </a:xfrm>
          <a:prstGeom prst="rect">
            <a:avLst/>
          </a:prstGeom>
          <a:blipFill>
            <a:blip r:embed="rId19"/>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64" name="bk object 64"/>
          <p:cNvSpPr/>
          <p:nvPr/>
        </p:nvSpPr>
        <p:spPr bwMode="auto">
          <a:xfrm>
            <a:off x="2061574" y="1033182"/>
            <a:ext cx="0" cy="92415"/>
          </a:xfrm>
          <a:custGeom>
            <a:avLst/>
            <a:gdLst/>
            <a:ahLst/>
            <a:cxnLst/>
            <a:rect l="l" t="t" r="r" b="b"/>
            <a:pathLst>
              <a:path h="152400" extrusionOk="0">
                <a:moveTo>
                  <a:pt x="0" y="0"/>
                </a:moveTo>
                <a:lnTo>
                  <a:pt x="0" y="152062"/>
                </a:lnTo>
              </a:path>
            </a:pathLst>
          </a:custGeom>
          <a:ln w="23660">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65" name="bk object 65"/>
          <p:cNvSpPr/>
          <p:nvPr/>
        </p:nvSpPr>
        <p:spPr bwMode="auto">
          <a:xfrm>
            <a:off x="2024011" y="1026694"/>
            <a:ext cx="75093" cy="0"/>
          </a:xfrm>
          <a:custGeom>
            <a:avLst/>
            <a:gdLst/>
            <a:ahLst/>
            <a:cxnLst/>
            <a:rect l="l" t="t" r="r" b="b"/>
            <a:pathLst>
              <a:path w="123825" extrusionOk="0">
                <a:moveTo>
                  <a:pt x="0" y="0"/>
                </a:moveTo>
                <a:lnTo>
                  <a:pt x="123615" y="0"/>
                </a:lnTo>
              </a:path>
            </a:pathLst>
          </a:custGeom>
          <a:ln w="21398">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66" name="bk object 66"/>
          <p:cNvSpPr/>
          <p:nvPr/>
        </p:nvSpPr>
        <p:spPr bwMode="auto">
          <a:xfrm>
            <a:off x="2114095" y="1071868"/>
            <a:ext cx="77789" cy="0"/>
          </a:xfrm>
          <a:custGeom>
            <a:avLst/>
            <a:gdLst/>
            <a:ahLst/>
            <a:cxnLst/>
            <a:rect l="l" t="t" r="r" b="b"/>
            <a:pathLst>
              <a:path w="128270" extrusionOk="0">
                <a:moveTo>
                  <a:pt x="0" y="0"/>
                </a:moveTo>
                <a:lnTo>
                  <a:pt x="128138" y="0"/>
                </a:lnTo>
              </a:path>
            </a:pathLst>
          </a:custGeom>
          <a:ln w="21589">
            <a:solidFill>
              <a:srgbClr val="FFFFFF"/>
            </a:solidFill>
          </a:ln>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67" name="bk object 67"/>
          <p:cNvSpPr/>
          <p:nvPr/>
        </p:nvSpPr>
        <p:spPr bwMode="auto">
          <a:xfrm>
            <a:off x="2121117" y="1019885"/>
            <a:ext cx="0" cy="105508"/>
          </a:xfrm>
          <a:custGeom>
            <a:avLst/>
            <a:gdLst/>
            <a:ahLst/>
            <a:cxnLst/>
            <a:rect l="l" t="t" r="r" b="b"/>
            <a:pathLst>
              <a:path h="173989" extrusionOk="0">
                <a:moveTo>
                  <a:pt x="0" y="173989"/>
                </a:moveTo>
                <a:lnTo>
                  <a:pt x="0" y="0"/>
                </a:lnTo>
                <a:lnTo>
                  <a:pt x="0" y="173989"/>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68" name="bk object 68"/>
          <p:cNvSpPr/>
          <p:nvPr/>
        </p:nvSpPr>
        <p:spPr bwMode="auto">
          <a:xfrm>
            <a:off x="2184630" y="1020206"/>
            <a:ext cx="0" cy="105508"/>
          </a:xfrm>
          <a:custGeom>
            <a:avLst/>
            <a:gdLst/>
            <a:ahLst/>
            <a:cxnLst/>
            <a:rect l="l" t="t" r="r" b="b"/>
            <a:pathLst>
              <a:path h="173989" extrusionOk="0">
                <a:moveTo>
                  <a:pt x="0" y="173460"/>
                </a:moveTo>
                <a:lnTo>
                  <a:pt x="0" y="0"/>
                </a:lnTo>
                <a:lnTo>
                  <a:pt x="0" y="173460"/>
                </a:lnTo>
                <a:close/>
              </a:path>
            </a:pathLst>
          </a:custGeom>
          <a:solidFill>
            <a:srgbClr val="FFFFFF"/>
          </a:solid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69" name="bk object 69"/>
          <p:cNvSpPr/>
          <p:nvPr/>
        </p:nvSpPr>
        <p:spPr bwMode="auto">
          <a:xfrm>
            <a:off x="2212575" y="1019134"/>
            <a:ext cx="77861" cy="107328"/>
          </a:xfrm>
          <a:prstGeom prst="rect">
            <a:avLst/>
          </a:prstGeom>
          <a:blipFill>
            <a:blip r:embed="rId19"/>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70" name="bk object 70"/>
          <p:cNvSpPr/>
          <p:nvPr/>
        </p:nvSpPr>
        <p:spPr bwMode="auto">
          <a:xfrm>
            <a:off x="2311050" y="1019133"/>
            <a:ext cx="154200" cy="107328"/>
          </a:xfrm>
          <a:prstGeom prst="rect">
            <a:avLst/>
          </a:prstGeom>
          <a:blipFill>
            <a:blip r:embed="rId20"/>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71" name="bk object 71"/>
          <p:cNvSpPr/>
          <p:nvPr/>
        </p:nvSpPr>
        <p:spPr bwMode="auto">
          <a:xfrm>
            <a:off x="2481126" y="1020208"/>
            <a:ext cx="80467" cy="105186"/>
          </a:xfrm>
          <a:prstGeom prst="rect">
            <a:avLst/>
          </a:prstGeom>
          <a:blipFill>
            <a:blip r:embed="rId7"/>
            <a:stretch>
              <a:fillRect/>
            </a:stretch>
          </a:blipFill>
        </p:spPr>
        <p:txBody>
          <a:bodyPr wrap="square" lIns="0" tIns="0" rIns="0" bIns="0" rtlCol="0"/>
          <a:lstStyle/>
          <a:p>
            <a:pPr marL="0" marR="0" lvl="0" indent="0" algn="l" defTabSz="554355" eaLnBrk="1" fontAlgn="auto" latinLnBrk="0" hangingPunct="1">
              <a:lnSpc>
                <a:spcPct val="100000"/>
              </a:lnSpc>
              <a:spcBef>
                <a:spcPts val="0"/>
              </a:spcBef>
              <a:spcAft>
                <a:spcPts val="0"/>
              </a:spcAft>
              <a:buClrTx/>
              <a:buSzTx/>
              <a:buFontTx/>
              <a:buNone/>
              <a:defRPr/>
            </a:pPr>
            <a:endParaRPr kumimoji="0" sz="1090" b="0" i="0" u="none" strike="noStrike" kern="0" cap="none" spc="0" normalizeH="0" baseline="0" noProof="0">
              <a:ln>
                <a:noFill/>
              </a:ln>
              <a:solidFill>
                <a:prstClr val="black"/>
              </a:solidFill>
              <a:effectLst/>
              <a:uLnTx/>
              <a:uFillTx/>
              <a:latin typeface="Calibri" panose="020F0502020204030204"/>
              <a:cs typeface="Arial" panose="020B0604020202020204"/>
            </a:endParaRPr>
          </a:p>
        </p:txBody>
      </p:sp>
      <p:sp>
        <p:nvSpPr>
          <p:cNvPr id="2" name="Holder 2"/>
          <p:cNvSpPr>
            <a:spLocks noGrp="1"/>
          </p:cNvSpPr>
          <p:nvPr>
            <p:ph type="ftr" sz="quarter" idx="5"/>
          </p:nvPr>
        </p:nvSpPr>
        <p:spPr bwMode="auto"/>
        <p:txBody>
          <a:bodyPr lIns="0" tIns="0" rIns="0" bIns="0"/>
          <a:lstStyle>
            <a:lvl1pPr algn="ctr">
              <a:defRPr>
                <a:solidFill>
                  <a:schemeClr val="tx1">
                    <a:tint val="75000"/>
                  </a:schemeClr>
                </a:solidFill>
              </a:defRPr>
            </a:lvl1pPr>
          </a:lstStyle>
          <a:p>
            <a:pPr defTabSz="554355">
              <a:defRPr/>
            </a:pPr>
            <a:endParaRPr lang="ru-RU" sz="1090" kern="0">
              <a:solidFill>
                <a:prstClr val="black">
                  <a:tint val="75000"/>
                </a:prstClr>
              </a:solidFill>
            </a:endParaRPr>
          </a:p>
        </p:txBody>
      </p:sp>
      <p:sp>
        <p:nvSpPr>
          <p:cNvPr id="3" name="Holder 3"/>
          <p:cNvSpPr>
            <a:spLocks noGrp="1"/>
          </p:cNvSpPr>
          <p:nvPr>
            <p:ph type="dt" sz="half" idx="6"/>
          </p:nvPr>
        </p:nvSpPr>
        <p:spPr bwMode="auto"/>
        <p:txBody>
          <a:bodyPr lIns="0" tIns="0" rIns="0" bIns="0"/>
          <a:lstStyle>
            <a:lvl1pPr algn="l">
              <a:defRPr>
                <a:solidFill>
                  <a:schemeClr val="tx1">
                    <a:tint val="75000"/>
                  </a:schemeClr>
                </a:solidFill>
              </a:defRPr>
            </a:lvl1pPr>
          </a:lstStyle>
          <a:p>
            <a:pPr defTabSz="554355">
              <a:defRPr/>
            </a:pPr>
            <a:fld id="{1D8BD707-D9CF-40AE-B4C6-C98DA3205C09}" type="datetimeFigureOut">
              <a:rPr lang="en-US" sz="1090" kern="0" smtClean="0">
                <a:solidFill>
                  <a:prstClr val="black">
                    <a:tint val="75000"/>
                  </a:prstClr>
                </a:solidFill>
              </a:rPr>
              <a:t>1/18/2025</a:t>
            </a:fld>
            <a:endParaRPr lang="en-US" sz="1090" kern="0">
              <a:solidFill>
                <a:prstClr val="black">
                  <a:tint val="75000"/>
                </a:prstClr>
              </a:solidFill>
            </a:endParaRPr>
          </a:p>
        </p:txBody>
      </p:sp>
      <p:sp>
        <p:nvSpPr>
          <p:cNvPr id="4" name="Holder 4"/>
          <p:cNvSpPr>
            <a:spLocks noGrp="1"/>
          </p:cNvSpPr>
          <p:nvPr>
            <p:ph type="sldNum" sz="quarter" idx="7"/>
          </p:nvPr>
        </p:nvSpPr>
        <p:spPr bwMode="auto"/>
        <p:txBody>
          <a:bodyPr lIns="0" tIns="0" rIns="0" bIns="0"/>
          <a:lstStyle>
            <a:lvl1pPr>
              <a:defRPr sz="2940" b="0" i="0">
                <a:solidFill>
                  <a:schemeClr val="bg1"/>
                </a:solidFill>
                <a:latin typeface="PF DinDisplay Pro"/>
                <a:cs typeface="PF DinDisplay Pro"/>
              </a:defRPr>
            </a:lvl1pPr>
          </a:lstStyle>
          <a:p>
            <a:pPr marL="15240" defTabSz="554355">
              <a:lnSpc>
                <a:spcPts val="2865"/>
              </a:lnSpc>
              <a:defRPr/>
            </a:pPr>
            <a:fld id="{81D60167-4931-47E6-BA6A-407CBD079E47}" type="slidenum">
              <a:rPr lang="ru-RU" kern="0" spc="6" smtClean="0">
                <a:solidFill>
                  <a:prstClr val="white"/>
                </a:solidFill>
              </a:rPr>
              <a:t>‹#›</a:t>
            </a:fld>
            <a:endParaRPr lang="ru-RU" kern="0" spc="6">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1" y="2586659"/>
            <a:ext cx="9144000" cy="923304"/>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1" y="3602039"/>
            <a:ext cx="9144000" cy="3693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1"/>
            <a:ext cx="2804160" cy="168059"/>
          </a:xfrm>
        </p:spPr>
        <p:txBody>
          <a:bodyPr/>
          <a:lstStyle/>
          <a:p>
            <a:pPr defTabSz="554355"/>
            <a:fld id="{0A3547CD-D779-4C8E-A63E-42EFCC8B891C}" type="datetimeFigureOut">
              <a:rPr lang="ru-RU" sz="1090" kern="0" smtClean="0">
                <a:solidFill>
                  <a:prstClr val="black">
                    <a:tint val="75000"/>
                  </a:prstClr>
                </a:solidFill>
              </a:rPr>
              <a:t>18.01.2025</a:t>
            </a:fld>
            <a:endParaRPr lang="ru-RU" sz="1090" kern="0">
              <a:solidFill>
                <a:prstClr val="black">
                  <a:tint val="75000"/>
                </a:prstClr>
              </a:solidFill>
            </a:endParaRPr>
          </a:p>
        </p:txBody>
      </p:sp>
      <p:sp>
        <p:nvSpPr>
          <p:cNvPr id="5" name="Нижний колонтитул 4"/>
          <p:cNvSpPr>
            <a:spLocks noGrp="1"/>
          </p:cNvSpPr>
          <p:nvPr>
            <p:ph type="ftr" sz="quarter" idx="11"/>
          </p:nvPr>
        </p:nvSpPr>
        <p:spPr>
          <a:xfrm>
            <a:off x="4145280" y="6377941"/>
            <a:ext cx="3901440" cy="168059"/>
          </a:xfrm>
        </p:spPr>
        <p:txBody>
          <a:bodyPr/>
          <a:lstStyle/>
          <a:p>
            <a:pPr defTabSz="554355"/>
            <a:endParaRPr lang="ru-RU" sz="1090" kern="0">
              <a:solidFill>
                <a:prstClr val="black">
                  <a:tint val="75000"/>
                </a:prstClr>
              </a:solidFill>
            </a:endParaRPr>
          </a:p>
        </p:txBody>
      </p:sp>
      <p:sp>
        <p:nvSpPr>
          <p:cNvPr id="6" name="Номер слайда 5"/>
          <p:cNvSpPr>
            <a:spLocks noGrp="1"/>
          </p:cNvSpPr>
          <p:nvPr>
            <p:ph type="sldNum" sz="quarter" idx="12"/>
          </p:nvPr>
        </p:nvSpPr>
        <p:spPr>
          <a:xfrm>
            <a:off x="11546420" y="6391143"/>
            <a:ext cx="218732" cy="1357679"/>
          </a:xfrm>
        </p:spPr>
        <p:txBody>
          <a:bodyPr/>
          <a:lstStyle/>
          <a:p>
            <a:pPr defTabSz="554355"/>
            <a:fld id="{9B9E4D55-7E02-4B05-820C-8279968F3EB6}" type="slidenum">
              <a:rPr lang="ru-RU" kern="0" smtClean="0">
                <a:solidFill>
                  <a:prstClr val="white"/>
                </a:solidFill>
              </a:rPr>
              <a:t>‹#›</a:t>
            </a:fld>
            <a:endParaRPr lang="ru-RU" kern="0">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1"/>
            <a:ext cx="2804160" cy="168059"/>
          </a:xfrm>
        </p:spPr>
        <p:txBody>
          <a:bodyPr/>
          <a:lstStyle/>
          <a:p>
            <a:pPr defTabSz="554355"/>
            <a:fld id="{0A3547CD-D779-4C8E-A63E-42EFCC8B891C}" type="datetimeFigureOut">
              <a:rPr lang="ru-RU" sz="1090" kern="0" smtClean="0">
                <a:solidFill>
                  <a:prstClr val="black">
                    <a:tint val="75000"/>
                  </a:prstClr>
                </a:solidFill>
              </a:rPr>
              <a:t>18.01.2025</a:t>
            </a:fld>
            <a:endParaRPr lang="ru-RU" sz="1090" kern="0">
              <a:solidFill>
                <a:prstClr val="black">
                  <a:tint val="75000"/>
                </a:prstClr>
              </a:solidFill>
            </a:endParaRPr>
          </a:p>
        </p:txBody>
      </p:sp>
      <p:sp>
        <p:nvSpPr>
          <p:cNvPr id="3" name="Нижний колонтитул 2"/>
          <p:cNvSpPr>
            <a:spLocks noGrp="1"/>
          </p:cNvSpPr>
          <p:nvPr>
            <p:ph type="ftr" sz="quarter" idx="11"/>
          </p:nvPr>
        </p:nvSpPr>
        <p:spPr>
          <a:xfrm>
            <a:off x="4145280" y="6377941"/>
            <a:ext cx="3901440" cy="168059"/>
          </a:xfrm>
        </p:spPr>
        <p:txBody>
          <a:bodyPr/>
          <a:lstStyle/>
          <a:p>
            <a:pPr defTabSz="554355"/>
            <a:endParaRPr lang="ru-RU" sz="1090" kern="0">
              <a:solidFill>
                <a:prstClr val="black">
                  <a:tint val="75000"/>
                </a:prstClr>
              </a:solidFill>
            </a:endParaRPr>
          </a:p>
        </p:txBody>
      </p:sp>
      <p:sp>
        <p:nvSpPr>
          <p:cNvPr id="4" name="Номер слайда 3"/>
          <p:cNvSpPr>
            <a:spLocks noGrp="1"/>
          </p:cNvSpPr>
          <p:nvPr>
            <p:ph type="sldNum" sz="quarter" idx="12"/>
          </p:nvPr>
        </p:nvSpPr>
        <p:spPr>
          <a:xfrm>
            <a:off x="11546420" y="6391143"/>
            <a:ext cx="218732" cy="1357679"/>
          </a:xfrm>
        </p:spPr>
        <p:txBody>
          <a:bodyPr/>
          <a:lstStyle/>
          <a:p>
            <a:pPr defTabSz="554355"/>
            <a:fld id="{9B9E4D55-7E02-4B05-820C-8279968F3EB6}" type="slidenum">
              <a:rPr lang="ru-RU" kern="0" smtClean="0">
                <a:solidFill>
                  <a:prstClr val="white"/>
                </a:solidFill>
              </a:rPr>
              <a:t>‹#›</a:t>
            </a:fld>
            <a:endParaRPr lang="ru-RU" kern="0">
              <a:solidFill>
                <a:prstClr val="whit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3547CD-D779-4C8E-A63E-42EFCC8B891C}" type="datetimeFigureOut">
              <a:rPr lang="ru-RU" smtClean="0"/>
              <a:t>18.01.2025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A3547CD-D779-4C8E-A63E-42EFCC8B891C}" type="datetimeFigureOut">
              <a:rPr lang="ru-RU" smtClean="0"/>
              <a:t>18.01.2025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A3547CD-D779-4C8E-A63E-42EFCC8B891C}" type="datetimeFigureOut">
              <a:rPr lang="ru-RU" smtClean="0"/>
              <a:t>18.01.2025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A3547CD-D779-4C8E-A63E-42EFCC8B891C}" type="datetimeFigureOut">
              <a:rPr lang="ru-RU" smtClean="0"/>
              <a:t>18.01.2025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A3547CD-D779-4C8E-A63E-42EFCC8B891C}" type="datetimeFigureOut">
              <a:rPr lang="ru-RU" smtClean="0"/>
              <a:t>18.01.2025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A3547CD-D779-4C8E-A63E-42EFCC8B891C}" type="datetimeFigureOut">
              <a:rPr lang="ru-RU" smtClean="0"/>
              <a:t>18.01.2025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A3547CD-D779-4C8E-A63E-42EFCC8B891C}" type="datetimeFigureOut">
              <a:rPr lang="ru-RU" smtClean="0"/>
              <a:t>18.01.2025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A3547CD-D779-4C8E-A63E-42EFCC8B891C}" type="datetimeFigureOut">
              <a:rPr lang="ru-RU" smtClean="0"/>
              <a:t>18.01.2025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B9E4D55-7E02-4B05-820C-8279968F3EB6}"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547CD-D779-4C8E-A63E-42EFCC8B891C}" type="datetimeFigureOut">
              <a:rPr lang="ru-RU" smtClean="0"/>
              <a:t>18.01.2025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4D55-7E02-4B05-820C-8279968F3EB6}"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2" name="Holder 2"/>
          <p:cNvSpPr>
            <a:spLocks noGrp="1"/>
          </p:cNvSpPr>
          <p:nvPr>
            <p:ph type="title"/>
          </p:nvPr>
        </p:nvSpPr>
        <p:spPr bwMode="auto">
          <a:xfrm>
            <a:off x="582557" y="572950"/>
            <a:ext cx="4806328" cy="807913"/>
          </a:xfrm>
          <a:prstGeom prst="rect">
            <a:avLst/>
          </a:prstGeom>
        </p:spPr>
        <p:txBody>
          <a:bodyPr wrap="square" lIns="0" tIns="0" rIns="0" bIns="0">
            <a:spAutoFit/>
          </a:bodyPr>
          <a:lstStyle>
            <a:lvl1pPr>
              <a:defRPr sz="5250" b="1" i="0">
                <a:solidFill>
                  <a:srgbClr val="1C4B8F"/>
                </a:solidFill>
                <a:latin typeface="PFDinDisplayPro-Black"/>
                <a:cs typeface="PFDinDisplayPro-Black"/>
              </a:defRPr>
            </a:lvl1pPr>
          </a:lstStyle>
          <a:p>
            <a:pPr>
              <a:defRPr/>
            </a:pPr>
            <a:endParaRPr/>
          </a:p>
        </p:txBody>
      </p:sp>
      <p:sp>
        <p:nvSpPr>
          <p:cNvPr id="3" name="Holder 3"/>
          <p:cNvSpPr>
            <a:spLocks noGrp="1"/>
          </p:cNvSpPr>
          <p:nvPr>
            <p:ph type="body" idx="1"/>
          </p:nvPr>
        </p:nvSpPr>
        <p:spPr bwMode="auto">
          <a:xfrm>
            <a:off x="1099707" y="2229319"/>
            <a:ext cx="9992584" cy="738664"/>
          </a:xfrm>
          <a:prstGeom prst="rect">
            <a:avLst/>
          </a:prstGeom>
        </p:spPr>
        <p:txBody>
          <a:bodyPr wrap="square" lIns="0" tIns="0" rIns="0" bIns="0">
            <a:spAutoFit/>
          </a:bodyPr>
          <a:lstStyle>
            <a:lvl1pPr>
              <a:defRPr sz="4800" b="1" i="0">
                <a:solidFill>
                  <a:srgbClr val="1C4B8F"/>
                </a:solidFill>
                <a:latin typeface="PFDinDisplayPro-Black"/>
                <a:cs typeface="PFDinDisplayPro-Black"/>
              </a:defRPr>
            </a:lvl1pPr>
          </a:lstStyle>
          <a:p>
            <a:pPr>
              <a:defRPr/>
            </a:pPr>
            <a:endParaRPr/>
          </a:p>
        </p:txBody>
      </p:sp>
      <p:sp>
        <p:nvSpPr>
          <p:cNvPr id="4" name="Holder 4"/>
          <p:cNvSpPr>
            <a:spLocks noGrp="1"/>
          </p:cNvSpPr>
          <p:nvPr>
            <p:ph type="ftr" sz="quarter" idx="5"/>
          </p:nvPr>
        </p:nvSpPr>
        <p:spPr bwMode="auto">
          <a:xfrm>
            <a:off x="4145280" y="6377941"/>
            <a:ext cx="3901440" cy="168059"/>
          </a:xfrm>
          <a:prstGeom prst="rect">
            <a:avLst/>
          </a:prstGeom>
        </p:spPr>
        <p:txBody>
          <a:bodyPr wrap="square" lIns="0" tIns="0" rIns="0" bIns="0">
            <a:spAutoFit/>
          </a:bodyPr>
          <a:lstStyle>
            <a:lvl1pPr algn="ctr">
              <a:defRPr>
                <a:solidFill>
                  <a:schemeClr val="tx1">
                    <a:tint val="75000"/>
                  </a:schemeClr>
                </a:solidFill>
              </a:defRPr>
            </a:lvl1pPr>
          </a:lstStyle>
          <a:p>
            <a:pPr defTabSz="554355">
              <a:defRPr/>
            </a:pPr>
            <a:endParaRPr lang="ru-RU" sz="1090" kern="0">
              <a:solidFill>
                <a:prstClr val="black">
                  <a:tint val="75000"/>
                </a:prstClr>
              </a:solidFill>
            </a:endParaRPr>
          </a:p>
        </p:txBody>
      </p:sp>
      <p:sp>
        <p:nvSpPr>
          <p:cNvPr id="5" name="Holder 5"/>
          <p:cNvSpPr>
            <a:spLocks noGrp="1"/>
          </p:cNvSpPr>
          <p:nvPr>
            <p:ph type="dt" sz="half" idx="6"/>
          </p:nvPr>
        </p:nvSpPr>
        <p:spPr bwMode="auto">
          <a:xfrm>
            <a:off x="609600" y="6377941"/>
            <a:ext cx="2804160" cy="168059"/>
          </a:xfrm>
          <a:prstGeom prst="rect">
            <a:avLst/>
          </a:prstGeom>
        </p:spPr>
        <p:txBody>
          <a:bodyPr wrap="square" lIns="0" tIns="0" rIns="0" bIns="0">
            <a:spAutoFit/>
          </a:bodyPr>
          <a:lstStyle>
            <a:lvl1pPr algn="l">
              <a:defRPr>
                <a:solidFill>
                  <a:schemeClr val="tx1">
                    <a:tint val="75000"/>
                  </a:schemeClr>
                </a:solidFill>
              </a:defRPr>
            </a:lvl1pPr>
          </a:lstStyle>
          <a:p>
            <a:pPr defTabSz="554355">
              <a:defRPr/>
            </a:pPr>
            <a:fld id="{1D8BD707-D9CF-40AE-B4C6-C98DA3205C09}" type="datetimeFigureOut">
              <a:rPr lang="en-US" sz="1090" kern="0" smtClean="0">
                <a:solidFill>
                  <a:prstClr val="black">
                    <a:tint val="75000"/>
                  </a:prstClr>
                </a:solidFill>
              </a:rPr>
              <a:t>1/18/2025</a:t>
            </a:fld>
            <a:endParaRPr lang="en-US" sz="1090" kern="0">
              <a:solidFill>
                <a:prstClr val="black">
                  <a:tint val="75000"/>
                </a:prstClr>
              </a:solidFill>
            </a:endParaRPr>
          </a:p>
        </p:txBody>
      </p:sp>
      <p:sp>
        <p:nvSpPr>
          <p:cNvPr id="6" name="Holder 6"/>
          <p:cNvSpPr>
            <a:spLocks noGrp="1"/>
          </p:cNvSpPr>
          <p:nvPr>
            <p:ph type="sldNum" sz="quarter" idx="7"/>
          </p:nvPr>
        </p:nvSpPr>
        <p:spPr bwMode="auto">
          <a:xfrm>
            <a:off x="11546420" y="6391143"/>
            <a:ext cx="218732" cy="1115690"/>
          </a:xfrm>
          <a:prstGeom prst="rect">
            <a:avLst/>
          </a:prstGeom>
        </p:spPr>
        <p:txBody>
          <a:bodyPr wrap="square" lIns="0" tIns="0" rIns="0" bIns="0">
            <a:spAutoFit/>
          </a:bodyPr>
          <a:lstStyle>
            <a:lvl1pPr>
              <a:defRPr sz="2940" b="0" i="0">
                <a:solidFill>
                  <a:schemeClr val="bg1"/>
                </a:solidFill>
                <a:latin typeface="PF DinDisplay Pro"/>
                <a:cs typeface="PF DinDisplay Pro"/>
              </a:defRPr>
            </a:lvl1pPr>
          </a:lstStyle>
          <a:p>
            <a:pPr marL="15240" defTabSz="554355">
              <a:lnSpc>
                <a:spcPts val="2865"/>
              </a:lnSpc>
              <a:defRPr/>
            </a:pPr>
            <a:fld id="{81D60167-4931-47E6-BA6A-407CBD079E47}" type="slidenum">
              <a:rPr lang="ru-RU" kern="0" spc="6" smtClean="0">
                <a:solidFill>
                  <a:prstClr val="white"/>
                </a:solidFill>
              </a:rPr>
              <a:t>‹#›</a:t>
            </a:fld>
            <a:endParaRPr lang="ru-RU" kern="0" spc="6">
              <a:solidFill>
                <a:prstClr val="white"/>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277495">
        <a:defRPr>
          <a:latin typeface="+mn-lt"/>
          <a:ea typeface="+mn-ea"/>
          <a:cs typeface="+mn-cs"/>
        </a:defRPr>
      </a:lvl2pPr>
      <a:lvl3pPr marL="554355">
        <a:defRPr>
          <a:latin typeface="+mn-lt"/>
          <a:ea typeface="+mn-ea"/>
          <a:cs typeface="+mn-cs"/>
        </a:defRPr>
      </a:lvl3pPr>
      <a:lvl4pPr marL="831850">
        <a:defRPr>
          <a:latin typeface="+mn-lt"/>
          <a:ea typeface="+mn-ea"/>
          <a:cs typeface="+mn-cs"/>
        </a:defRPr>
      </a:lvl4pPr>
      <a:lvl5pPr marL="1108710">
        <a:defRPr>
          <a:latin typeface="+mn-lt"/>
          <a:ea typeface="+mn-ea"/>
          <a:cs typeface="+mn-cs"/>
        </a:defRPr>
      </a:lvl5pPr>
      <a:lvl6pPr marL="1386205">
        <a:defRPr>
          <a:latin typeface="+mn-lt"/>
          <a:ea typeface="+mn-ea"/>
          <a:cs typeface="+mn-cs"/>
        </a:defRPr>
      </a:lvl6pPr>
      <a:lvl7pPr marL="1663700">
        <a:defRPr>
          <a:latin typeface="+mn-lt"/>
          <a:ea typeface="+mn-ea"/>
          <a:cs typeface="+mn-cs"/>
        </a:defRPr>
      </a:lvl7pPr>
      <a:lvl8pPr marL="1940560">
        <a:defRPr>
          <a:latin typeface="+mn-lt"/>
          <a:ea typeface="+mn-ea"/>
          <a:cs typeface="+mn-cs"/>
        </a:defRPr>
      </a:lvl8pPr>
      <a:lvl9pPr marL="2218055">
        <a:defRPr>
          <a:latin typeface="+mn-lt"/>
          <a:ea typeface="+mn-ea"/>
          <a:cs typeface="+mn-cs"/>
        </a:defRPr>
      </a:lvl9pPr>
    </p:bodyStyle>
    <p:otherStyle>
      <a:lvl1pPr marL="0">
        <a:defRPr>
          <a:latin typeface="+mn-lt"/>
          <a:ea typeface="+mn-ea"/>
          <a:cs typeface="+mn-cs"/>
        </a:defRPr>
      </a:lvl1pPr>
      <a:lvl2pPr marL="277495">
        <a:defRPr>
          <a:latin typeface="+mn-lt"/>
          <a:ea typeface="+mn-ea"/>
          <a:cs typeface="+mn-cs"/>
        </a:defRPr>
      </a:lvl2pPr>
      <a:lvl3pPr marL="554355">
        <a:defRPr>
          <a:latin typeface="+mn-lt"/>
          <a:ea typeface="+mn-ea"/>
          <a:cs typeface="+mn-cs"/>
        </a:defRPr>
      </a:lvl3pPr>
      <a:lvl4pPr marL="831850">
        <a:defRPr>
          <a:latin typeface="+mn-lt"/>
          <a:ea typeface="+mn-ea"/>
          <a:cs typeface="+mn-cs"/>
        </a:defRPr>
      </a:lvl4pPr>
      <a:lvl5pPr marL="1108710">
        <a:defRPr>
          <a:latin typeface="+mn-lt"/>
          <a:ea typeface="+mn-ea"/>
          <a:cs typeface="+mn-cs"/>
        </a:defRPr>
      </a:lvl5pPr>
      <a:lvl6pPr marL="1386205">
        <a:defRPr>
          <a:latin typeface="+mn-lt"/>
          <a:ea typeface="+mn-ea"/>
          <a:cs typeface="+mn-cs"/>
        </a:defRPr>
      </a:lvl6pPr>
      <a:lvl7pPr marL="1663700">
        <a:defRPr>
          <a:latin typeface="+mn-lt"/>
          <a:ea typeface="+mn-ea"/>
          <a:cs typeface="+mn-cs"/>
        </a:defRPr>
      </a:lvl7pPr>
      <a:lvl8pPr marL="1940560">
        <a:defRPr>
          <a:latin typeface="+mn-lt"/>
          <a:ea typeface="+mn-ea"/>
          <a:cs typeface="+mn-cs"/>
        </a:defRPr>
      </a:lvl8pPr>
      <a:lvl9pPr marL="221805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hyperlink" Target="https://vk.com/away.php?to=http://InternetOpros.ru&amp;post=178765889_795&amp;cc_key="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3.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4.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 y="10173"/>
            <a:ext cx="12192000" cy="6855070"/>
          </a:xfrm>
          <a:prstGeom prst="rect">
            <a:avLst/>
          </a:prstGeom>
        </p:spPr>
      </p:pic>
      <p:sp>
        <p:nvSpPr>
          <p:cNvPr id="2" name="Заголовок 1"/>
          <p:cNvSpPr>
            <a:spLocks noGrp="1"/>
          </p:cNvSpPr>
          <p:nvPr>
            <p:ph type="ctrTitle"/>
          </p:nvPr>
        </p:nvSpPr>
        <p:spPr>
          <a:xfrm>
            <a:off x="452755" y="1346835"/>
            <a:ext cx="6600825" cy="2197735"/>
          </a:xfrm>
        </p:spPr>
        <p:txBody>
          <a:bodyPr>
            <a:normAutofit/>
          </a:bodyPr>
          <a:lstStyle/>
          <a:p>
            <a:pPr algn="l"/>
            <a:r>
              <a:rPr lang="ru-RU" sz="4500" b="1" dirty="0">
                <a:solidFill>
                  <a:srgbClr val="E61E41"/>
                </a:solidFill>
                <a:cs typeface="Century" panose="02040604050505020304" charset="0"/>
              </a:rPr>
              <a:t>Подростки </a:t>
            </a:r>
            <a:r>
              <a:rPr lang="ru-RU" sz="4500" b="1">
                <a:solidFill>
                  <a:srgbClr val="E61E41"/>
                </a:solidFill>
                <a:cs typeface="Century" panose="02040604050505020304" charset="0"/>
              </a:rPr>
              <a:t>и </a:t>
            </a:r>
            <a:r>
              <a:rPr lang="ru-RU" sz="4500" b="1" smtClean="0">
                <a:solidFill>
                  <a:srgbClr val="E61E41"/>
                </a:solidFill>
                <a:cs typeface="Century" panose="02040604050505020304" charset="0"/>
              </a:rPr>
              <a:t>деньги </a:t>
            </a:r>
            <a:r>
              <a:rPr lang="ru-RU" sz="4500" b="1" dirty="0">
                <a:solidFill>
                  <a:srgbClr val="E61E41"/>
                </a:solidFill>
                <a:cs typeface="Century" panose="02040604050505020304" charset="0"/>
              </a:rPr>
              <a:t/>
            </a:r>
            <a:br>
              <a:rPr lang="ru-RU" sz="4500" b="1" dirty="0">
                <a:solidFill>
                  <a:srgbClr val="E61E41"/>
                </a:solidFill>
                <a:cs typeface="Century" panose="02040604050505020304" charset="0"/>
              </a:rPr>
            </a:br>
            <a:r>
              <a:rPr lang="ru-RU" sz="4500" b="1" dirty="0">
                <a:solidFill>
                  <a:srgbClr val="E61E41"/>
                </a:solidFill>
                <a:cs typeface="Century" panose="02040604050505020304" charset="0"/>
              </a:rPr>
              <a:t>Как говорить о </a:t>
            </a:r>
            <a:r>
              <a:rPr lang="ru-RU" sz="4500" b="1" dirty="0" smtClean="0">
                <a:solidFill>
                  <a:srgbClr val="E61E41"/>
                </a:solidFill>
                <a:cs typeface="Century" panose="02040604050505020304" charset="0"/>
              </a:rPr>
              <a:t>финансах</a:t>
            </a:r>
            <a:endParaRPr lang="ru-RU" sz="4500" b="1" dirty="0">
              <a:solidFill>
                <a:srgbClr val="E61E41"/>
              </a:solidFill>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519" y="1437886"/>
            <a:ext cx="4897995" cy="5123303"/>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4550" y="404283"/>
            <a:ext cx="1628500" cy="6987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35" y="454847"/>
            <a:ext cx="1633503" cy="64844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226"/>
            <a:ext cx="12195339" cy="685516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550" y="184784"/>
            <a:ext cx="1628386" cy="69872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4" name="Прямоугольник 3"/>
          <p:cNvSpPr/>
          <p:nvPr/>
        </p:nvSpPr>
        <p:spPr>
          <a:xfrm>
            <a:off x="4885267" y="774065"/>
            <a:ext cx="6561243" cy="3815080"/>
          </a:xfrm>
          <a:prstGeom prst="rect">
            <a:avLst/>
          </a:prstGeom>
        </p:spPr>
        <p:txBody>
          <a:bodyPr wrap="square">
            <a:noAutofit/>
          </a:bodyPr>
          <a:lstStyle/>
          <a:p>
            <a:pPr marL="471170" indent="-471170">
              <a:buClr>
                <a:srgbClr val="314184"/>
              </a:buClr>
              <a:buFont typeface="Wingdings" panose="05000000000000000000" charset="0"/>
              <a:buChar char="Ø"/>
            </a:pPr>
            <a:r>
              <a:rPr lang="ru-RU" sz="2200" dirty="0">
                <a:cs typeface="Century" panose="02040604050505020304" charset="0"/>
              </a:rPr>
              <a:t>способен понять </a:t>
            </a:r>
            <a:r>
              <a:rPr lang="ru-RU" sz="2200" b="1" dirty="0">
                <a:cs typeface="Century" panose="02040604050505020304" charset="0"/>
              </a:rPr>
              <a:t>ценность</a:t>
            </a:r>
            <a:r>
              <a:rPr lang="ru-RU" sz="2200" dirty="0">
                <a:cs typeface="Century" panose="02040604050505020304" charset="0"/>
              </a:rPr>
              <a:t> образования, провести анализ и оценить влияние образования на будущую личную стоимость как профессионала,</a:t>
            </a:r>
          </a:p>
          <a:p>
            <a:pPr marL="471170" indent="-471170">
              <a:buClr>
                <a:srgbClr val="314184"/>
              </a:buClr>
              <a:buFont typeface="Wingdings" panose="05000000000000000000" charset="0"/>
              <a:buChar char="Ø"/>
            </a:pPr>
            <a:r>
              <a:rPr lang="ru-RU" sz="2200" dirty="0">
                <a:cs typeface="Century" panose="02040604050505020304" charset="0"/>
              </a:rPr>
              <a:t>способен соотнести </a:t>
            </a:r>
            <a:r>
              <a:rPr lang="ru-RU" sz="2200" b="1" dirty="0">
                <a:cs typeface="Century" panose="02040604050505020304" charset="0"/>
              </a:rPr>
              <a:t>выгоды</a:t>
            </a:r>
            <a:r>
              <a:rPr lang="ru-RU" sz="2200" dirty="0">
                <a:cs typeface="Century" panose="02040604050505020304" charset="0"/>
              </a:rPr>
              <a:t> от сиюминутного приобретения и переплаты по кредиту,</a:t>
            </a:r>
          </a:p>
          <a:p>
            <a:pPr marL="471170" indent="-471170">
              <a:buClr>
                <a:srgbClr val="314184"/>
              </a:buClr>
              <a:buFont typeface="Wingdings" panose="05000000000000000000" charset="0"/>
              <a:buChar char="Ø"/>
            </a:pPr>
            <a:r>
              <a:rPr lang="ru-RU" sz="2200" dirty="0">
                <a:cs typeface="Century" panose="02040604050505020304" charset="0"/>
              </a:rPr>
              <a:t>проявляет интерес к возможностям самостоятельного </a:t>
            </a:r>
            <a:r>
              <a:rPr lang="ru-RU" sz="2200" b="1" dirty="0">
                <a:cs typeface="Century" panose="02040604050505020304" charset="0"/>
              </a:rPr>
              <a:t>заработка</a:t>
            </a:r>
            <a:r>
              <a:rPr lang="ru-RU" sz="2200" dirty="0">
                <a:cs typeface="Century" panose="02040604050505020304" charset="0"/>
              </a:rPr>
              <a:t>, </a:t>
            </a:r>
          </a:p>
          <a:p>
            <a:pPr marL="471170" indent="-471170">
              <a:buClr>
                <a:srgbClr val="314184"/>
              </a:buClr>
              <a:buFont typeface="Wingdings" panose="05000000000000000000" charset="0"/>
              <a:buChar char="Ø"/>
            </a:pPr>
            <a:r>
              <a:rPr lang="ru-RU" sz="2200" dirty="0">
                <a:cs typeface="Century" panose="02040604050505020304" charset="0"/>
              </a:rPr>
              <a:t>понимает суть </a:t>
            </a:r>
            <a:r>
              <a:rPr lang="ru-RU" sz="2200" b="1" dirty="0">
                <a:cs typeface="Century" panose="02040604050505020304" charset="0"/>
              </a:rPr>
              <a:t>налогообложения</a:t>
            </a:r>
            <a:r>
              <a:rPr lang="ru-RU" sz="2200" dirty="0">
                <a:cs typeface="Century" panose="02040604050505020304" charset="0"/>
              </a:rPr>
              <a:t>,</a:t>
            </a:r>
          </a:p>
          <a:p>
            <a:pPr marL="471170" indent="-471170">
              <a:lnSpc>
                <a:spcPct val="120000"/>
              </a:lnSpc>
              <a:buClr>
                <a:srgbClr val="314184"/>
              </a:buClr>
              <a:buFont typeface="Wingdings" panose="05000000000000000000" charset="0"/>
              <a:buChar char="Ø"/>
            </a:pPr>
            <a:r>
              <a:rPr lang="ru-RU" sz="2200" dirty="0">
                <a:cs typeface="Century" panose="02040604050505020304" charset="0"/>
              </a:rPr>
              <a:t>способен </a:t>
            </a:r>
            <a:r>
              <a:rPr lang="ru-RU" sz="2200" b="1" dirty="0">
                <a:cs typeface="Century" panose="02040604050505020304" charset="0"/>
              </a:rPr>
              <a:t>планировать</a:t>
            </a:r>
            <a:r>
              <a:rPr lang="ru-RU" sz="2200" dirty="0">
                <a:cs typeface="Century" panose="02040604050505020304" charset="0"/>
              </a:rPr>
              <a:t> в среднесрочной перспективе от 6 до 18 месяцев, </a:t>
            </a:r>
          </a:p>
          <a:p>
            <a:pPr marL="471170" indent="-471170">
              <a:buClr>
                <a:srgbClr val="314184"/>
              </a:buClr>
              <a:buFont typeface="Wingdings" panose="05000000000000000000" charset="0"/>
              <a:buChar char="Ø"/>
            </a:pPr>
            <a:r>
              <a:rPr lang="ru-RU" sz="2200" dirty="0">
                <a:cs typeface="Century" panose="02040604050505020304" charset="0"/>
              </a:rPr>
              <a:t>может осуществлять </a:t>
            </a:r>
            <a:r>
              <a:rPr lang="ru-RU" sz="2200" b="1" dirty="0">
                <a:cs typeface="Century" panose="02040604050505020304" charset="0"/>
              </a:rPr>
              <a:t>накопления</a:t>
            </a:r>
            <a:r>
              <a:rPr lang="ru-RU" sz="2200" dirty="0">
                <a:cs typeface="Century" panose="02040604050505020304" charset="0"/>
              </a:rPr>
              <a:t> и </a:t>
            </a:r>
            <a:r>
              <a:rPr lang="ru-RU" sz="2200" b="1" dirty="0">
                <a:cs typeface="Century" panose="02040604050505020304" charset="0"/>
              </a:rPr>
              <a:t>инвестиции</a:t>
            </a:r>
            <a:r>
              <a:rPr lang="ru-RU" sz="2200" dirty="0">
                <a:cs typeface="Century" panose="02040604050505020304" charset="0"/>
              </a:rPr>
              <a:t> для движения к поставленным финансовым целям </a:t>
            </a:r>
            <a:r>
              <a:rPr lang="ru-RU" sz="2200" dirty="0" smtClean="0">
                <a:cs typeface="Century" panose="02040604050505020304" charset="0"/>
              </a:rPr>
              <a:t>с </a:t>
            </a:r>
            <a:r>
              <a:rPr lang="ru-RU" sz="2200" dirty="0">
                <a:cs typeface="Century" panose="02040604050505020304" charset="0"/>
              </a:rPr>
              <a:t>помощью родителей.</a:t>
            </a:r>
          </a:p>
        </p:txBody>
      </p:sp>
      <p:pic>
        <p:nvPicPr>
          <p:cNvPr id="7" name="Рисунок 6"/>
          <p:cNvPicPr>
            <a:picLocks noChangeAspect="1"/>
          </p:cNvPicPr>
          <p:nvPr/>
        </p:nvPicPr>
        <p:blipFill>
          <a:blip r:embed="rId5"/>
          <a:stretch>
            <a:fillRect/>
          </a:stretch>
        </p:blipFill>
        <p:spPr>
          <a:xfrm>
            <a:off x="-92535" y="2449810"/>
            <a:ext cx="4977802" cy="2559393"/>
          </a:xfrm>
          <a:prstGeom prst="rect">
            <a:avLst/>
          </a:prstGeom>
        </p:spPr>
      </p:pic>
      <p:sp>
        <p:nvSpPr>
          <p:cNvPr id="8" name="Прямоугольник 7"/>
          <p:cNvSpPr/>
          <p:nvPr/>
        </p:nvSpPr>
        <p:spPr>
          <a:xfrm>
            <a:off x="2994025" y="184785"/>
            <a:ext cx="6951345" cy="855980"/>
          </a:xfrm>
          <a:prstGeom prst="rect">
            <a:avLst/>
          </a:prstGeom>
        </p:spPr>
        <p:txBody>
          <a:bodyPr wrap="none">
            <a:noAutofit/>
          </a:bodyPr>
          <a:lstStyle/>
          <a:p>
            <a:pPr algn="ctr"/>
            <a:r>
              <a:rPr lang="ru-RU" sz="3275" b="1" dirty="0">
                <a:solidFill>
                  <a:srgbClr val="314184"/>
                </a:solidFill>
                <a:latin typeface="+mj-lt"/>
                <a:cs typeface="Century" panose="02040604050505020304" charset="0"/>
              </a:rPr>
              <a:t>14-15 лет</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356"/>
            <a:ext cx="12196195" cy="685564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185" y="429683"/>
            <a:ext cx="1628500" cy="69877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44" y="454847"/>
            <a:ext cx="1633503" cy="648447"/>
          </a:xfrm>
          <a:prstGeom prst="rect">
            <a:avLst/>
          </a:prstGeom>
        </p:spPr>
      </p:pic>
      <p:pic>
        <p:nvPicPr>
          <p:cNvPr id="3" name="Рисунок 4"/>
          <p:cNvPicPr>
            <a:picLocks noChangeAspect="1"/>
          </p:cNvPicPr>
          <p:nvPr/>
        </p:nvPicPr>
        <p:blipFill>
          <a:blip r:embed="rId5"/>
          <a:stretch>
            <a:fillRect/>
          </a:stretch>
        </p:blipFill>
        <p:spPr>
          <a:xfrm>
            <a:off x="7032625" y="4272280"/>
            <a:ext cx="4667250" cy="2307590"/>
          </a:xfrm>
          <a:prstGeom prst="rect">
            <a:avLst/>
          </a:prstGeom>
        </p:spPr>
      </p:pic>
      <p:sp>
        <p:nvSpPr>
          <p:cNvPr id="4" name="Текстовое поле 3"/>
          <p:cNvSpPr txBox="1"/>
          <p:nvPr/>
        </p:nvSpPr>
        <p:spPr>
          <a:xfrm>
            <a:off x="3120390" y="247015"/>
            <a:ext cx="6825615" cy="470535"/>
          </a:xfrm>
          <a:prstGeom prst="rect">
            <a:avLst/>
          </a:prstGeom>
          <a:noFill/>
        </p:spPr>
        <p:txBody>
          <a:bodyPr wrap="square" rtlCol="0">
            <a:noAutofit/>
          </a:bodyPr>
          <a:lstStyle/>
          <a:p>
            <a:pPr algn="ctr"/>
            <a:r>
              <a:rPr lang="ru-RU" altLang="en-US" sz="3600" b="1" dirty="0">
                <a:solidFill>
                  <a:srgbClr val="314184"/>
                </a:solidFill>
                <a:latin typeface="+mj-lt"/>
                <a:cs typeface="Century" panose="02040604050505020304" charset="0"/>
              </a:rPr>
              <a:t>16 - 18 лет</a:t>
            </a:r>
          </a:p>
        </p:txBody>
      </p:sp>
      <p:sp>
        <p:nvSpPr>
          <p:cNvPr id="7" name="Текстовое поле 6"/>
          <p:cNvSpPr txBox="1"/>
          <p:nvPr/>
        </p:nvSpPr>
        <p:spPr>
          <a:xfrm>
            <a:off x="2727325" y="841375"/>
            <a:ext cx="7218680" cy="5431790"/>
          </a:xfrm>
          <a:prstGeom prst="rect">
            <a:avLst/>
          </a:prstGeom>
          <a:noFill/>
        </p:spPr>
        <p:txBody>
          <a:bodyPr wrap="square" rtlCol="0">
            <a:noAutofit/>
          </a:bodyPr>
          <a:lstStyle/>
          <a:p>
            <a:pPr marL="565150" indent="-565150">
              <a:lnSpc>
                <a:spcPct val="11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sym typeface="+mn-ea"/>
              </a:rPr>
              <a:t>умению самостоятельно принимать осознанные финансовые </a:t>
            </a:r>
            <a:r>
              <a:rPr lang="ru-RU" sz="2000" b="1" dirty="0">
                <a:solidFill>
                  <a:schemeClr val="tx1">
                    <a:lumMod val="85000"/>
                    <a:lumOff val="15000"/>
                  </a:schemeClr>
                </a:solidFill>
                <a:cs typeface="Century" panose="02040604050505020304" charset="0"/>
                <a:sym typeface="+mn-ea"/>
              </a:rPr>
              <a:t>решения</a:t>
            </a:r>
            <a:r>
              <a:rPr lang="ru-RU" sz="2000" dirty="0">
                <a:solidFill>
                  <a:schemeClr val="tx1">
                    <a:lumMod val="85000"/>
                    <a:lumOff val="15000"/>
                  </a:schemeClr>
                </a:solidFill>
                <a:cs typeface="Century" panose="02040604050505020304" charset="0"/>
                <a:sym typeface="+mn-ea"/>
              </a:rPr>
              <a:t>;</a:t>
            </a:r>
            <a:endParaRPr lang="ru-RU" sz="2000" dirty="0">
              <a:solidFill>
                <a:schemeClr val="tx1">
                  <a:lumMod val="85000"/>
                  <a:lumOff val="15000"/>
                </a:schemeClr>
              </a:solidFill>
              <a:cs typeface="Century" panose="02040604050505020304" charset="0"/>
            </a:endParaRPr>
          </a:p>
          <a:p>
            <a:pPr marL="565150" indent="-565150">
              <a:lnSpc>
                <a:spcPct val="11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sym typeface="+mn-ea"/>
              </a:rPr>
              <a:t>пониманию цены и </a:t>
            </a:r>
            <a:r>
              <a:rPr lang="ru-RU" sz="2000" b="1" dirty="0">
                <a:solidFill>
                  <a:schemeClr val="tx1">
                    <a:lumMod val="85000"/>
                    <a:lumOff val="15000"/>
                  </a:schemeClr>
                </a:solidFill>
                <a:cs typeface="Century" panose="02040604050505020304" charset="0"/>
                <a:sym typeface="+mn-ea"/>
              </a:rPr>
              <a:t>ценности</a:t>
            </a:r>
            <a:r>
              <a:rPr lang="ru-RU" sz="2000" dirty="0">
                <a:solidFill>
                  <a:schemeClr val="tx1">
                    <a:lumMod val="85000"/>
                    <a:lumOff val="15000"/>
                  </a:schemeClr>
                </a:solidFill>
                <a:cs typeface="Century" panose="02040604050505020304" charset="0"/>
                <a:sym typeface="+mn-ea"/>
              </a:rPr>
              <a:t> денег;</a:t>
            </a:r>
            <a:endParaRPr lang="ru-RU" sz="2000" dirty="0">
              <a:solidFill>
                <a:schemeClr val="tx1">
                  <a:lumMod val="85000"/>
                  <a:lumOff val="15000"/>
                </a:schemeClr>
              </a:solidFill>
              <a:cs typeface="Century" panose="02040604050505020304" charset="0"/>
            </a:endParaRPr>
          </a:p>
          <a:p>
            <a:pPr marL="565150" indent="-565150">
              <a:lnSpc>
                <a:spcPct val="11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sym typeface="+mn-ea"/>
              </a:rPr>
              <a:t>умению </a:t>
            </a:r>
            <a:r>
              <a:rPr lang="ru-RU" sz="2000" b="1" dirty="0">
                <a:solidFill>
                  <a:schemeClr val="tx1">
                    <a:lumMod val="85000"/>
                    <a:lumOff val="15000"/>
                  </a:schemeClr>
                </a:solidFill>
                <a:cs typeface="Century" panose="02040604050505020304" charset="0"/>
                <a:sym typeface="+mn-ea"/>
              </a:rPr>
              <a:t>распределять</a:t>
            </a:r>
            <a:r>
              <a:rPr lang="ru-RU" sz="2000" dirty="0">
                <a:solidFill>
                  <a:schemeClr val="tx1">
                    <a:lumMod val="85000"/>
                    <a:lumOff val="15000"/>
                  </a:schemeClr>
                </a:solidFill>
                <a:cs typeface="Century" panose="02040604050505020304" charset="0"/>
                <a:sym typeface="+mn-ea"/>
              </a:rPr>
              <a:t> финансы,</a:t>
            </a:r>
            <a:endParaRPr lang="ru-RU" sz="2000" dirty="0">
              <a:solidFill>
                <a:schemeClr val="tx1">
                  <a:lumMod val="85000"/>
                  <a:lumOff val="15000"/>
                </a:schemeClr>
              </a:solidFill>
              <a:cs typeface="Century" panose="02040604050505020304" charset="0"/>
            </a:endParaRPr>
          </a:p>
          <a:p>
            <a:pPr marL="565150" indent="-565150">
              <a:lnSpc>
                <a:spcPct val="11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sym typeface="+mn-ea"/>
              </a:rPr>
              <a:t>навыкам краткосрочного и среднесрочного финансового </a:t>
            </a:r>
            <a:r>
              <a:rPr lang="ru-RU" sz="2000" b="1" dirty="0">
                <a:solidFill>
                  <a:schemeClr val="tx1">
                    <a:lumMod val="85000"/>
                    <a:lumOff val="15000"/>
                  </a:schemeClr>
                </a:solidFill>
                <a:cs typeface="Century" panose="02040604050505020304" charset="0"/>
                <a:sym typeface="+mn-ea"/>
              </a:rPr>
              <a:t>планирования</a:t>
            </a:r>
            <a:r>
              <a:rPr lang="ru-RU" sz="2000" dirty="0">
                <a:solidFill>
                  <a:schemeClr val="tx1">
                    <a:lumMod val="85000"/>
                    <a:lumOff val="15000"/>
                  </a:schemeClr>
                </a:solidFill>
                <a:cs typeface="Century" panose="02040604050505020304" charset="0"/>
                <a:sym typeface="+mn-ea"/>
              </a:rPr>
              <a:t>,</a:t>
            </a:r>
            <a:endParaRPr lang="ru-RU" sz="2000" dirty="0">
              <a:solidFill>
                <a:schemeClr val="tx1">
                  <a:lumMod val="85000"/>
                  <a:lumOff val="15000"/>
                </a:schemeClr>
              </a:solidFill>
              <a:cs typeface="Century" panose="02040604050505020304" charset="0"/>
            </a:endParaRPr>
          </a:p>
          <a:p>
            <a:pPr marL="565150" indent="-565150">
              <a:lnSpc>
                <a:spcPct val="11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sym typeface="+mn-ea"/>
              </a:rPr>
              <a:t>умению </a:t>
            </a:r>
            <a:r>
              <a:rPr lang="ru-RU" sz="2000" b="1" dirty="0">
                <a:solidFill>
                  <a:schemeClr val="tx1">
                    <a:lumMod val="85000"/>
                    <a:lumOff val="15000"/>
                  </a:schemeClr>
                </a:solidFill>
                <a:cs typeface="Century" panose="02040604050505020304" charset="0"/>
                <a:sym typeface="+mn-ea"/>
              </a:rPr>
              <a:t>сберегать и накапливать </a:t>
            </a:r>
            <a:r>
              <a:rPr lang="ru-RU" sz="2000" dirty="0">
                <a:solidFill>
                  <a:schemeClr val="tx1">
                    <a:lumMod val="85000"/>
                    <a:lumOff val="15000"/>
                  </a:schemeClr>
                </a:solidFill>
                <a:cs typeface="Century" panose="02040604050505020304" charset="0"/>
                <a:sym typeface="+mn-ea"/>
              </a:rPr>
              <a:t>средства,</a:t>
            </a:r>
            <a:endParaRPr lang="ru-RU" sz="2000" dirty="0">
              <a:solidFill>
                <a:schemeClr val="tx1">
                  <a:lumMod val="85000"/>
                  <a:lumOff val="15000"/>
                </a:schemeClr>
              </a:solidFill>
              <a:cs typeface="Century" panose="02040604050505020304" charset="0"/>
            </a:endParaRPr>
          </a:p>
          <a:p>
            <a:pPr marL="565150" indent="-565150">
              <a:lnSpc>
                <a:spcPct val="11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sym typeface="+mn-ea"/>
              </a:rPr>
              <a:t>сформировать способность избегать больших финансовых </a:t>
            </a:r>
            <a:r>
              <a:rPr lang="ru-RU" sz="2000" b="1" dirty="0">
                <a:solidFill>
                  <a:schemeClr val="tx1">
                    <a:lumMod val="85000"/>
                    <a:lumOff val="15000"/>
                  </a:schemeClr>
                </a:solidFill>
                <a:cs typeface="Century" panose="02040604050505020304" charset="0"/>
                <a:sym typeface="+mn-ea"/>
              </a:rPr>
              <a:t>проблем</a:t>
            </a:r>
            <a:r>
              <a:rPr lang="ru-RU" sz="2000" dirty="0">
                <a:solidFill>
                  <a:schemeClr val="tx1">
                    <a:lumMod val="85000"/>
                    <a:lumOff val="15000"/>
                  </a:schemeClr>
                </a:solidFill>
                <a:cs typeface="Century" panose="02040604050505020304" charset="0"/>
                <a:sym typeface="+mn-ea"/>
              </a:rPr>
              <a:t>;</a:t>
            </a:r>
            <a:endParaRPr lang="ru-RU" sz="2000" dirty="0">
              <a:solidFill>
                <a:schemeClr val="tx1">
                  <a:lumMod val="85000"/>
                  <a:lumOff val="15000"/>
                </a:schemeClr>
              </a:solidFill>
              <a:cs typeface="Century" panose="02040604050505020304" charset="0"/>
            </a:endParaRPr>
          </a:p>
          <a:p>
            <a:pPr marL="565150" indent="-565150">
              <a:lnSpc>
                <a:spcPct val="11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sym typeface="+mn-ea"/>
              </a:rPr>
              <a:t>пониманию </a:t>
            </a:r>
            <a:r>
              <a:rPr lang="ru-RU" sz="2000" b="1" dirty="0">
                <a:solidFill>
                  <a:schemeClr val="tx1">
                    <a:lumMod val="85000"/>
                    <a:lumOff val="15000"/>
                  </a:schemeClr>
                </a:solidFill>
                <a:cs typeface="Century" panose="02040604050505020304" charset="0"/>
                <a:sym typeface="+mn-ea"/>
              </a:rPr>
              <a:t>реальной</a:t>
            </a:r>
            <a:r>
              <a:rPr lang="ru-RU" sz="2000" dirty="0">
                <a:solidFill>
                  <a:schemeClr val="tx1">
                    <a:lumMod val="85000"/>
                    <a:lumOff val="15000"/>
                  </a:schemeClr>
                </a:solidFill>
                <a:cs typeface="Century" panose="02040604050505020304" charset="0"/>
                <a:sym typeface="+mn-ea"/>
              </a:rPr>
              <a:t> опасности жизни в кредит;</a:t>
            </a:r>
            <a:endParaRPr lang="ru-RU" sz="2000" dirty="0">
              <a:solidFill>
                <a:schemeClr val="tx1">
                  <a:lumMod val="85000"/>
                  <a:lumOff val="15000"/>
                </a:schemeClr>
              </a:solidFill>
              <a:cs typeface="Century" panose="02040604050505020304" charset="0"/>
            </a:endParaRPr>
          </a:p>
          <a:p>
            <a:pPr marL="565150" indent="-565150">
              <a:lnSpc>
                <a:spcPct val="11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sym typeface="+mn-ea"/>
              </a:rPr>
              <a:t>способности </a:t>
            </a:r>
            <a:r>
              <a:rPr lang="ru-RU" sz="2000" b="1" dirty="0">
                <a:solidFill>
                  <a:schemeClr val="tx1">
                    <a:lumMod val="85000"/>
                    <a:lumOff val="15000"/>
                  </a:schemeClr>
                </a:solidFill>
                <a:cs typeface="Century" panose="02040604050505020304" charset="0"/>
                <a:sym typeface="+mn-ea"/>
              </a:rPr>
              <a:t>зарабатывать</a:t>
            </a:r>
            <a:r>
              <a:rPr lang="ru-RU" sz="2000" dirty="0">
                <a:solidFill>
                  <a:schemeClr val="tx1">
                    <a:lumMod val="85000"/>
                    <a:lumOff val="15000"/>
                  </a:schemeClr>
                </a:solidFill>
                <a:cs typeface="Century" panose="02040604050505020304" charset="0"/>
                <a:sym typeface="+mn-ea"/>
              </a:rPr>
              <a:t> </a:t>
            </a:r>
          </a:p>
          <a:p>
            <a:pPr indent="0">
              <a:lnSpc>
                <a:spcPct val="110000"/>
              </a:lnSpc>
              <a:buClr>
                <a:srgbClr val="314184"/>
              </a:buClr>
              <a:buFont typeface="Wingdings" panose="05000000000000000000" charset="0"/>
              <a:buNone/>
            </a:pPr>
            <a:r>
              <a:rPr lang="ru-RU" sz="2000" dirty="0">
                <a:solidFill>
                  <a:schemeClr val="tx1">
                    <a:lumMod val="85000"/>
                    <a:lumOff val="15000"/>
                  </a:schemeClr>
                </a:solidFill>
                <a:cs typeface="Century" panose="02040604050505020304" charset="0"/>
                <a:sym typeface="+mn-ea"/>
              </a:rPr>
              <a:t>деньги и не бояться работы.</a:t>
            </a:r>
            <a:endParaRPr lang="ru-RU" alt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185" y="429683"/>
            <a:ext cx="1628500" cy="69877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44" y="454847"/>
            <a:ext cx="1633503" cy="648447"/>
          </a:xfrm>
          <a:prstGeom prst="rect">
            <a:avLst/>
          </a:prstGeom>
        </p:spPr>
      </p:pic>
      <p:sp>
        <p:nvSpPr>
          <p:cNvPr id="5" name="Текстовое поле 4"/>
          <p:cNvSpPr txBox="1"/>
          <p:nvPr/>
        </p:nvSpPr>
        <p:spPr>
          <a:xfrm>
            <a:off x="2215515" y="284480"/>
            <a:ext cx="7637780" cy="506095"/>
          </a:xfrm>
          <a:prstGeom prst="rect">
            <a:avLst/>
          </a:prstGeom>
          <a:noFill/>
        </p:spPr>
        <p:txBody>
          <a:bodyPr wrap="square" rtlCol="0">
            <a:noAutofit/>
          </a:bodyPr>
          <a:lstStyle/>
          <a:p>
            <a:pPr algn="ctr"/>
            <a:r>
              <a:rPr lang="ru-RU" altLang="en-US" sz="2800" b="1" dirty="0">
                <a:solidFill>
                  <a:srgbClr val="314184"/>
                </a:solidFill>
                <a:latin typeface="+mj-lt"/>
                <a:cs typeface="Century" panose="02040604050505020304" charset="0"/>
              </a:rPr>
              <a:t>Как объяснить, зачем копить деньги</a:t>
            </a:r>
          </a:p>
        </p:txBody>
      </p:sp>
      <p:sp>
        <p:nvSpPr>
          <p:cNvPr id="6" name="Текстовое поле 5"/>
          <p:cNvSpPr txBox="1"/>
          <p:nvPr/>
        </p:nvSpPr>
        <p:spPr>
          <a:xfrm>
            <a:off x="462280" y="1412875"/>
            <a:ext cx="9055100" cy="4587875"/>
          </a:xfrm>
          <a:prstGeom prst="rect">
            <a:avLst/>
          </a:prstGeom>
          <a:noFill/>
        </p:spPr>
        <p:txBody>
          <a:bodyPr wrap="square" rtlCol="0">
            <a:noAutofit/>
          </a:bodyPr>
          <a:lstStyle/>
          <a:p>
            <a:r>
              <a:rPr lang="ru-RU" altLang="en-US" sz="2000" dirty="0">
                <a:cs typeface="Century" panose="02040604050505020304" charset="0"/>
              </a:rPr>
              <a:t>Что бы вы ни говорили детям о пользе сбережений, если у них нет конкретных, измеримых, понятных целей для формирования накоплений, то и сам процесс запустить не удастся. </a:t>
            </a:r>
          </a:p>
          <a:p>
            <a:endParaRPr lang="ru-RU" altLang="en-US" sz="2000" dirty="0">
              <a:cs typeface="Century" panose="02040604050505020304" charset="0"/>
            </a:endParaRPr>
          </a:p>
          <a:p>
            <a:r>
              <a:rPr lang="ru-RU" altLang="en-US" sz="2000" dirty="0">
                <a:cs typeface="Century" panose="02040604050505020304" charset="0"/>
              </a:rPr>
              <a:t>Это происходит потому, что психологические основы для формирования сбережений заключаются в понимании, с какой целью это делается.</a:t>
            </a:r>
          </a:p>
          <a:p>
            <a:endParaRPr lang="ru-RU" altLang="en-US" sz="2000" dirty="0">
              <a:cs typeface="Century" panose="02040604050505020304" charset="0"/>
            </a:endParaRPr>
          </a:p>
          <a:p>
            <a:r>
              <a:rPr lang="ru-RU" altLang="en-US" sz="2000" dirty="0">
                <a:cs typeface="Century" panose="02040604050505020304" charset="0"/>
              </a:rPr>
              <a:t>Чтобы снизить нагрузку на семейный бюджет, предлагаем определить краткосрочные и долгосрочные цели не только в семье, но и для конкретного человека. Достижение поставленных целей приносит любому человеку моральное удовлетворение, а подростку оно наиболее важно, успехи его буквально окрыляют.</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185" y="429683"/>
            <a:ext cx="1628500" cy="69877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44" y="454847"/>
            <a:ext cx="1633503" cy="648447"/>
          </a:xfrm>
          <a:prstGeom prst="rect">
            <a:avLst/>
          </a:prstGeom>
        </p:spPr>
      </p:pic>
      <p:sp>
        <p:nvSpPr>
          <p:cNvPr id="5" name="Текстовое поле 4"/>
          <p:cNvSpPr txBox="1"/>
          <p:nvPr/>
        </p:nvSpPr>
        <p:spPr>
          <a:xfrm>
            <a:off x="726440" y="1327150"/>
            <a:ext cx="8731885" cy="5321935"/>
          </a:xfrm>
          <a:prstGeom prst="rect">
            <a:avLst/>
          </a:prstGeom>
          <a:noFill/>
        </p:spPr>
        <p:txBody>
          <a:bodyPr wrap="square" rtlCol="0">
            <a:noAutofit/>
          </a:bodyPr>
          <a:lstStyle/>
          <a:p>
            <a:r>
              <a:rPr lang="ru-RU" altLang="en-US" sz="2000" dirty="0">
                <a:cs typeface="Century" panose="02040604050505020304" charset="0"/>
              </a:rPr>
              <a:t>Я мечтаю о…</a:t>
            </a:r>
          </a:p>
          <a:p>
            <a:r>
              <a:rPr lang="ru-RU" altLang="en-US" sz="2000" dirty="0">
                <a:cs typeface="Century" panose="02040604050505020304" charset="0"/>
              </a:rPr>
              <a:t>Я хочу накопить на…</a:t>
            </a:r>
          </a:p>
          <a:p>
            <a:r>
              <a:rPr lang="ru-RU" altLang="en-US" sz="2000" dirty="0">
                <a:cs typeface="Century" panose="02040604050505020304" charset="0"/>
              </a:rPr>
              <a:t>В следующем месяце я хочу…</a:t>
            </a:r>
          </a:p>
          <a:p>
            <a:r>
              <a:rPr lang="ru-RU" altLang="en-US" sz="2000" dirty="0">
                <a:cs typeface="Century" panose="02040604050505020304" charset="0"/>
              </a:rPr>
              <a:t>Через шесть месяцев я хочу…</a:t>
            </a:r>
          </a:p>
          <a:p>
            <a:r>
              <a:rPr lang="ru-RU" altLang="en-US" sz="2000" dirty="0">
                <a:cs typeface="Century" panose="02040604050505020304" charset="0"/>
              </a:rPr>
              <a:t>В следующем году я мечтаю о…</a:t>
            </a:r>
          </a:p>
          <a:p>
            <a:r>
              <a:rPr lang="ru-RU" altLang="en-US" sz="2000" dirty="0">
                <a:cs typeface="Century" panose="02040604050505020304" charset="0"/>
              </a:rPr>
              <a:t>Я хочу через пять лет…</a:t>
            </a:r>
          </a:p>
          <a:p>
            <a:endParaRPr lang="ru-RU" altLang="en-US" sz="2000" dirty="0">
              <a:latin typeface="Century" panose="02040604050505020304" charset="0"/>
              <a:cs typeface="Century" panose="02040604050505020304" charset="0"/>
            </a:endParaRPr>
          </a:p>
          <a:p>
            <a:endParaRPr lang="ru-RU" altLang="en-US" sz="2000" dirty="0">
              <a:latin typeface="Century" panose="02040604050505020304" charset="0"/>
              <a:cs typeface="Century" panose="02040604050505020304" charset="0"/>
            </a:endParaRPr>
          </a:p>
          <a:p>
            <a:r>
              <a:rPr lang="ru-RU" altLang="en-US" sz="2000" dirty="0">
                <a:solidFill>
                  <a:schemeClr val="accent5">
                    <a:lumMod val="50000"/>
                  </a:schemeClr>
                </a:solidFill>
                <a:cs typeface="Century" panose="02040604050505020304" charset="0"/>
              </a:rPr>
              <a:t>Мечты делают жизнь ярче, дают возможность представить себе то, что мы желаем. </a:t>
            </a:r>
          </a:p>
          <a:p>
            <a:r>
              <a:rPr lang="ru-RU" altLang="en-US" sz="2000" dirty="0">
                <a:solidFill>
                  <a:schemeClr val="accent5">
                    <a:lumMod val="50000"/>
                  </a:schemeClr>
                </a:solidFill>
                <a:cs typeface="Century" panose="02040604050505020304" charset="0"/>
              </a:rPr>
              <a:t>Однако необходимо помнить, что мечты реализуются лишь тогда, когда преобразованы в чёткую цель. </a:t>
            </a:r>
          </a:p>
          <a:p>
            <a:endParaRPr lang="ru-RU" altLang="en-US" sz="2000" dirty="0">
              <a:solidFill>
                <a:schemeClr val="accent5">
                  <a:lumMod val="50000"/>
                </a:schemeClr>
              </a:solidFill>
              <a:cs typeface="Century" panose="02040604050505020304" charset="0"/>
            </a:endParaRPr>
          </a:p>
          <a:p>
            <a:r>
              <a:rPr lang="ru-RU" altLang="en-US" sz="2000" dirty="0">
                <a:solidFill>
                  <a:schemeClr val="accent5">
                    <a:lumMod val="50000"/>
                  </a:schemeClr>
                </a:solidFill>
                <a:cs typeface="Century" panose="02040604050505020304" charset="0"/>
              </a:rPr>
              <a:t>Важно учесть, что, когда подростки ставят перед собой цель, она должна быть достаточно яркой, «зажигать», и одновременно — реальной и выполнимой.</a:t>
            </a:r>
          </a:p>
          <a:p>
            <a:endParaRPr lang="ru-RU" altLang="en-US" dirty="0"/>
          </a:p>
          <a:p>
            <a:endParaRPr lang="ru-RU" altLang="en-US" dirty="0"/>
          </a:p>
        </p:txBody>
      </p:sp>
      <p:sp>
        <p:nvSpPr>
          <p:cNvPr id="6" name="Текстовое поле 5"/>
          <p:cNvSpPr txBox="1"/>
          <p:nvPr/>
        </p:nvSpPr>
        <p:spPr>
          <a:xfrm>
            <a:off x="2094230" y="248285"/>
            <a:ext cx="7851140" cy="1742440"/>
          </a:xfrm>
          <a:prstGeom prst="rect">
            <a:avLst/>
          </a:prstGeom>
          <a:noFill/>
        </p:spPr>
        <p:txBody>
          <a:bodyPr wrap="square" rtlCol="0">
            <a:noAutofit/>
          </a:bodyPr>
          <a:lstStyle/>
          <a:p>
            <a:pPr algn="ctr"/>
            <a:r>
              <a:rPr lang="ru-RU" altLang="en-US" sz="2800" b="1" dirty="0">
                <a:solidFill>
                  <a:srgbClr val="314184"/>
                </a:solidFill>
                <a:latin typeface="+mj-lt"/>
                <a:cs typeface="Century" panose="02040604050505020304" charset="0"/>
              </a:rPr>
              <a:t>Правильно поставленная цель - главное условие её </a:t>
            </a:r>
            <a:r>
              <a:rPr lang="ru-RU" altLang="en-US" sz="2800" b="1" dirty="0" smtClean="0">
                <a:solidFill>
                  <a:srgbClr val="314184"/>
                </a:solidFill>
                <a:latin typeface="+mj-lt"/>
                <a:cs typeface="Century" panose="02040604050505020304" charset="0"/>
              </a:rPr>
              <a:t>осуществления</a:t>
            </a:r>
            <a:endParaRPr lang="ru-RU" altLang="en-US" sz="2800" b="1" dirty="0">
              <a:solidFill>
                <a:srgbClr val="314184"/>
              </a:solidFill>
              <a:latin typeface="Century" panose="02040604050505020304" charset="0"/>
              <a:cs typeface="Century" panose="0204060405050502030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185" y="429683"/>
            <a:ext cx="1628500" cy="69877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44" y="454847"/>
            <a:ext cx="1633503" cy="648447"/>
          </a:xfrm>
          <a:prstGeom prst="rect">
            <a:avLst/>
          </a:prstGeom>
        </p:spPr>
      </p:pic>
      <p:sp>
        <p:nvSpPr>
          <p:cNvPr id="5" name="Текстовое поле 4"/>
          <p:cNvSpPr txBox="1"/>
          <p:nvPr/>
        </p:nvSpPr>
        <p:spPr>
          <a:xfrm>
            <a:off x="726440" y="1312545"/>
            <a:ext cx="9218930" cy="5336540"/>
          </a:xfrm>
          <a:prstGeom prst="rect">
            <a:avLst/>
          </a:prstGeom>
          <a:noFill/>
        </p:spPr>
        <p:txBody>
          <a:bodyPr wrap="square" rtlCol="0">
            <a:noAutofit/>
          </a:bodyPr>
          <a:lstStyle/>
          <a:p>
            <a:pPr algn="ctr"/>
            <a:r>
              <a:rPr lang="ru-RU" altLang="en-US" sz="2000" dirty="0">
                <a:latin typeface="Century" panose="02040604050505020304" charset="0"/>
                <a:cs typeface="Century" panose="02040604050505020304" charset="0"/>
              </a:rPr>
              <a:t> </a:t>
            </a:r>
            <a:r>
              <a:rPr lang="ru-RU" altLang="en-US" sz="2000" b="1" dirty="0">
                <a:cs typeface="Century" panose="02040604050505020304" charset="0"/>
              </a:rPr>
              <a:t>Когда подросток формулирует свои цели, родители:</a:t>
            </a:r>
          </a:p>
          <a:p>
            <a:pPr algn="ctr"/>
            <a:endParaRPr lang="ru-RU" altLang="en-US" sz="2000" dirty="0">
              <a:cs typeface="Century" panose="02040604050505020304" charset="0"/>
            </a:endParaRPr>
          </a:p>
          <a:p>
            <a:pPr marL="342900" indent="-342900">
              <a:buClr>
                <a:srgbClr val="314184"/>
              </a:buClr>
              <a:buFont typeface="Wingdings" panose="05000000000000000000" charset="0"/>
              <a:buChar char="Ø"/>
            </a:pPr>
            <a:r>
              <a:rPr lang="ru-RU" altLang="en-US" sz="2000" dirty="0">
                <a:cs typeface="Century" panose="02040604050505020304" charset="0"/>
              </a:rPr>
              <a:t>дают ему возможность проявить самостоятельность и смелость;</a:t>
            </a:r>
          </a:p>
          <a:p>
            <a:pPr marL="342900" indent="-342900">
              <a:buClr>
                <a:srgbClr val="314184"/>
              </a:buClr>
              <a:buFont typeface="Wingdings" panose="05000000000000000000" charset="0"/>
              <a:buChar char="Ø"/>
            </a:pPr>
            <a:r>
              <a:rPr lang="ru-RU" altLang="en-US" sz="2000" dirty="0">
                <a:cs typeface="Century" panose="02040604050505020304" charset="0"/>
              </a:rPr>
              <a:t>говорят ему, чего он должен хотеть и к чему стремиться;</a:t>
            </a:r>
          </a:p>
          <a:p>
            <a:pPr marL="342900" indent="-342900">
              <a:buClr>
                <a:srgbClr val="314184"/>
              </a:buClr>
              <a:buFont typeface="Wingdings" panose="05000000000000000000" charset="0"/>
              <a:buChar char="Ø"/>
            </a:pPr>
            <a:r>
              <a:rPr lang="ru-RU" altLang="en-US" sz="2000" dirty="0">
                <a:cs typeface="Century" panose="02040604050505020304" charset="0"/>
              </a:rPr>
              <a:t>поправляют его цели так, чтобы они были «правильными».</a:t>
            </a:r>
          </a:p>
          <a:p>
            <a:endParaRPr lang="ru-RU" altLang="en-US" sz="2000" dirty="0">
              <a:cs typeface="Century" panose="02040604050505020304" charset="0"/>
            </a:endParaRPr>
          </a:p>
          <a:p>
            <a:endParaRPr lang="ru-RU" altLang="en-US" sz="2000" dirty="0">
              <a:cs typeface="Century" panose="02040604050505020304" charset="0"/>
            </a:endParaRPr>
          </a:p>
          <a:p>
            <a:pPr algn="ctr"/>
            <a:r>
              <a:rPr lang="ru-RU" altLang="en-US" sz="2000" dirty="0">
                <a:cs typeface="Century" panose="02040604050505020304" charset="0"/>
              </a:rPr>
              <a:t> </a:t>
            </a:r>
            <a:r>
              <a:rPr lang="ru-RU" altLang="en-US" sz="2000" b="1" dirty="0">
                <a:cs typeface="Century" panose="02040604050505020304" charset="0"/>
              </a:rPr>
              <a:t>По каким критериям проверяется каждая поставленная цель:</a:t>
            </a:r>
          </a:p>
          <a:p>
            <a:pPr algn="ctr"/>
            <a:endParaRPr lang="ru-RU" altLang="en-US" sz="2000" dirty="0">
              <a:cs typeface="Century" panose="02040604050505020304" charset="0"/>
            </a:endParaRPr>
          </a:p>
          <a:p>
            <a:pPr marL="342900" indent="-342900">
              <a:buClr>
                <a:srgbClr val="314184"/>
              </a:buClr>
              <a:buFont typeface="Wingdings" panose="05000000000000000000" charset="0"/>
              <a:buChar char="Ø"/>
            </a:pPr>
            <a:r>
              <a:rPr lang="ru-RU" altLang="en-US" sz="2000" dirty="0">
                <a:cs typeface="Century" panose="02040604050505020304" charset="0"/>
              </a:rPr>
              <a:t>качество, серьезность, цельность, связь с будущей профессией;</a:t>
            </a:r>
          </a:p>
          <a:p>
            <a:pPr marL="342900" indent="-342900">
              <a:buClr>
                <a:srgbClr val="314184"/>
              </a:buClr>
              <a:buFont typeface="Wingdings" panose="05000000000000000000" charset="0"/>
              <a:buChar char="Ø"/>
            </a:pPr>
            <a:r>
              <a:rPr lang="ru-RU" altLang="en-US" sz="2000" dirty="0">
                <a:cs typeface="Century" panose="02040604050505020304" charset="0"/>
              </a:rPr>
              <a:t>конкретность, измеримость, достижимость, уместность/</a:t>
            </a:r>
            <a:r>
              <a:rPr lang="ru-RU" altLang="en-US" sz="2000" dirty="0" err="1">
                <a:cs typeface="Century" panose="02040604050505020304" charset="0"/>
              </a:rPr>
              <a:t>экологичность</a:t>
            </a:r>
            <a:r>
              <a:rPr lang="ru-RU" altLang="en-US" sz="2000" dirty="0">
                <a:cs typeface="Century" panose="02040604050505020304" charset="0"/>
              </a:rPr>
              <a:t>, определённость по времени достижения;</a:t>
            </a:r>
          </a:p>
          <a:p>
            <a:pPr marL="342900" indent="-342900">
              <a:buClr>
                <a:srgbClr val="314184"/>
              </a:buClr>
              <a:buFont typeface="Wingdings" panose="05000000000000000000" charset="0"/>
              <a:buChar char="Ø"/>
            </a:pPr>
            <a:r>
              <a:rPr lang="ru-RU" altLang="en-US" sz="2000" dirty="0">
                <a:cs typeface="Century" panose="02040604050505020304" charset="0"/>
              </a:rPr>
              <a:t>насколько она устраивает родителей, соотносится с их воззрениями на цели подростка.</a:t>
            </a:r>
          </a:p>
          <a:p>
            <a:pPr marL="342900" indent="-342900">
              <a:buClr>
                <a:srgbClr val="314184"/>
              </a:buClr>
              <a:buFont typeface="Wingdings" panose="05000000000000000000" charset="0"/>
              <a:buChar char="Ø"/>
            </a:pPr>
            <a:endParaRPr lang="ru-RU" altLang="en-US" sz="2000" dirty="0">
              <a:latin typeface="Century" panose="02040604050505020304" charset="0"/>
              <a:cs typeface="Century" panose="02040604050505020304" charset="0"/>
            </a:endParaRPr>
          </a:p>
        </p:txBody>
      </p:sp>
      <p:sp>
        <p:nvSpPr>
          <p:cNvPr id="6" name="Текстовое поле 5"/>
          <p:cNvSpPr txBox="1"/>
          <p:nvPr/>
        </p:nvSpPr>
        <p:spPr>
          <a:xfrm>
            <a:off x="2094230" y="248285"/>
            <a:ext cx="7719695" cy="880110"/>
          </a:xfrm>
          <a:prstGeom prst="rect">
            <a:avLst/>
          </a:prstGeom>
          <a:noFill/>
        </p:spPr>
        <p:txBody>
          <a:bodyPr wrap="square" rtlCol="0">
            <a:noAutofit/>
          </a:bodyPr>
          <a:lstStyle/>
          <a:p>
            <a:pPr algn="ctr"/>
            <a:r>
              <a:rPr lang="ru-RU" altLang="en-US" sz="2800" b="1" dirty="0">
                <a:solidFill>
                  <a:srgbClr val="314184"/>
                </a:solidFill>
                <a:latin typeface="+mj-lt"/>
                <a:cs typeface="Century" panose="02040604050505020304" charset="0"/>
              </a:rPr>
              <a:t>Поддержка родителей очень важна</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 y="241"/>
            <a:ext cx="12195339" cy="6855162"/>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4" name="Прямоугольник 3"/>
          <p:cNvSpPr/>
          <p:nvPr/>
        </p:nvSpPr>
        <p:spPr>
          <a:xfrm>
            <a:off x="2731770" y="1104265"/>
            <a:ext cx="6790055" cy="3625215"/>
          </a:xfrm>
          <a:prstGeom prst="rect">
            <a:avLst/>
          </a:prstGeom>
        </p:spPr>
        <p:txBody>
          <a:bodyPr wrap="square">
            <a:noAutofit/>
          </a:bodyPr>
          <a:lstStyle/>
          <a:p>
            <a:pPr marL="565150" indent="-565150">
              <a:buClr>
                <a:srgbClr val="314184"/>
              </a:buClr>
              <a:buFont typeface="Wingdings" panose="05000000000000000000" charset="0"/>
              <a:buChar char="Ø"/>
            </a:pPr>
            <a:r>
              <a:rPr lang="ru-RU" sz="1940" dirty="0">
                <a:solidFill>
                  <a:schemeClr val="tx1">
                    <a:lumMod val="85000"/>
                    <a:lumOff val="15000"/>
                  </a:schemeClr>
                </a:solidFill>
                <a:cs typeface="Century" panose="02040604050505020304" charset="0"/>
              </a:rPr>
              <a:t>Работать в России </a:t>
            </a:r>
            <a:r>
              <a:rPr lang="ru-RU" sz="1940" b="1" dirty="0">
                <a:solidFill>
                  <a:schemeClr val="tx1">
                    <a:lumMod val="85000"/>
                    <a:lumOff val="15000"/>
                  </a:schemeClr>
                </a:solidFill>
                <a:cs typeface="Century" panose="02040604050505020304" charset="0"/>
              </a:rPr>
              <a:t>официально</a:t>
            </a:r>
            <a:r>
              <a:rPr lang="ru-RU" sz="1940" dirty="0">
                <a:solidFill>
                  <a:schemeClr val="tx1">
                    <a:lumMod val="85000"/>
                    <a:lumOff val="15000"/>
                  </a:schemeClr>
                </a:solidFill>
                <a:cs typeface="Century" panose="02040604050505020304" charset="0"/>
              </a:rPr>
              <a:t> можно с 14 лет с разрешения родителей и органа опеки. </a:t>
            </a:r>
            <a:r>
              <a:rPr lang="ru-RU" sz="1940" dirty="0">
                <a:solidFill>
                  <a:srgbClr val="E61E41"/>
                </a:solidFill>
                <a:cs typeface="Century" panose="02040604050505020304" charset="0"/>
              </a:rPr>
              <a:t>Но работа не должна мешать учебе и вредить здоровью.</a:t>
            </a:r>
            <a:endParaRPr lang="ru-RU" sz="1940" i="1" dirty="0">
              <a:solidFill>
                <a:schemeClr val="tx1">
                  <a:lumMod val="85000"/>
                  <a:lumOff val="15000"/>
                </a:schemeClr>
              </a:solidFill>
              <a:cs typeface="Century" panose="02040604050505020304" charset="0"/>
            </a:endParaRPr>
          </a:p>
          <a:p>
            <a:pPr marL="565150" indent="-565150">
              <a:buClr>
                <a:srgbClr val="314184"/>
              </a:buClr>
              <a:buFont typeface="Wingdings" panose="05000000000000000000" charset="0"/>
              <a:buChar char="Ø"/>
            </a:pPr>
            <a:r>
              <a:rPr lang="ru-RU" sz="1940" dirty="0">
                <a:solidFill>
                  <a:schemeClr val="tx1">
                    <a:lumMod val="85000"/>
                    <a:lumOff val="15000"/>
                  </a:schemeClr>
                </a:solidFill>
                <a:cs typeface="Century" panose="02040604050505020304" charset="0"/>
              </a:rPr>
              <a:t>Подросткам в возрасте 16 лет согласие родителей и органа опеки для заключения трудового договора не требуется. </a:t>
            </a:r>
          </a:p>
          <a:p>
            <a:pPr marL="565150" indent="-565150">
              <a:buClr>
                <a:srgbClr val="314184"/>
              </a:buClr>
              <a:buFont typeface="Wingdings" panose="05000000000000000000" charset="0"/>
              <a:buChar char="Ø"/>
            </a:pPr>
            <a:r>
              <a:rPr lang="ru-RU" sz="1940" dirty="0">
                <a:solidFill>
                  <a:schemeClr val="tx1">
                    <a:lumMod val="85000"/>
                    <a:lumOff val="15000"/>
                  </a:schemeClr>
                </a:solidFill>
                <a:cs typeface="Century" panose="02040604050505020304" charset="0"/>
              </a:rPr>
              <a:t>Случаи, когда работодатели </a:t>
            </a:r>
            <a:r>
              <a:rPr lang="ru-RU" sz="1940" b="1" dirty="0">
                <a:solidFill>
                  <a:schemeClr val="tx1">
                    <a:lumMod val="85000"/>
                    <a:lumOff val="15000"/>
                  </a:schemeClr>
                </a:solidFill>
                <a:cs typeface="Century" panose="02040604050505020304" charset="0"/>
              </a:rPr>
              <a:t>ищут выгоду </a:t>
            </a:r>
            <a:r>
              <a:rPr lang="ru-RU" sz="1940" dirty="0">
                <a:solidFill>
                  <a:schemeClr val="tx1">
                    <a:lumMod val="85000"/>
                    <a:lumOff val="15000"/>
                  </a:schemeClr>
                </a:solidFill>
                <a:cs typeface="Century" panose="02040604050505020304" charset="0"/>
              </a:rPr>
              <a:t>лишь для себя и хотят использовать труд подростков бесплатно.</a:t>
            </a:r>
          </a:p>
          <a:p>
            <a:pPr marL="565150" indent="-565150">
              <a:buClr>
                <a:srgbClr val="314184"/>
              </a:buClr>
              <a:buFont typeface="Wingdings" panose="05000000000000000000" charset="0"/>
              <a:buChar char="Ø"/>
            </a:pPr>
            <a:r>
              <a:rPr lang="ru-RU" sz="1940" dirty="0">
                <a:solidFill>
                  <a:schemeClr val="tx1">
                    <a:lumMod val="85000"/>
                    <a:lumOff val="15000"/>
                  </a:schemeClr>
                </a:solidFill>
                <a:cs typeface="Century" panose="02040604050505020304" charset="0"/>
              </a:rPr>
              <a:t>Есть и еще более </a:t>
            </a:r>
            <a:r>
              <a:rPr lang="ru-RU" sz="1940" b="1" dirty="0">
                <a:solidFill>
                  <a:schemeClr val="tx1">
                    <a:lumMod val="85000"/>
                    <a:lumOff val="15000"/>
                  </a:schemeClr>
                </a:solidFill>
                <a:cs typeface="Century" panose="02040604050505020304" charset="0"/>
              </a:rPr>
              <a:t>недобросовестные</a:t>
            </a:r>
            <a:r>
              <a:rPr lang="ru-RU" sz="1940" dirty="0">
                <a:solidFill>
                  <a:schemeClr val="tx1">
                    <a:lumMod val="85000"/>
                    <a:lumOff val="15000"/>
                  </a:schemeClr>
                </a:solidFill>
                <a:cs typeface="Century" panose="02040604050505020304" charset="0"/>
              </a:rPr>
              <a:t> работодатели. При приеме на работу они не подписывают с подростками вообще никаких документов. </a:t>
            </a:r>
          </a:p>
        </p:txBody>
      </p:sp>
      <p:sp>
        <p:nvSpPr>
          <p:cNvPr id="5" name="Прямоугольник 4"/>
          <p:cNvSpPr/>
          <p:nvPr/>
        </p:nvSpPr>
        <p:spPr>
          <a:xfrm>
            <a:off x="110556" y="1879885"/>
            <a:ext cx="2621135" cy="2455172"/>
          </a:xfrm>
          <a:prstGeom prst="rect">
            <a:avLst/>
          </a:prstGeom>
        </p:spPr>
        <p:txBody>
          <a:bodyPr wrap="square">
            <a:noAutofit/>
          </a:bodyPr>
          <a:lstStyle/>
          <a:p>
            <a:pPr algn="l"/>
            <a:r>
              <a:rPr lang="ru-RU" sz="1940" b="1" dirty="0">
                <a:solidFill>
                  <a:srgbClr val="C00000"/>
                </a:solidFill>
                <a:cs typeface="Century" panose="02040604050505020304" charset="0"/>
              </a:rPr>
              <a:t>ВАЖНО: </a:t>
            </a:r>
          </a:p>
          <a:p>
            <a:pPr algn="l"/>
            <a:endParaRPr lang="ru-RU" sz="1940" b="1" dirty="0">
              <a:solidFill>
                <a:srgbClr val="C00000"/>
              </a:solidFill>
              <a:cs typeface="Century" panose="02040604050505020304" charset="0"/>
            </a:endParaRPr>
          </a:p>
          <a:p>
            <a:pPr marL="565150" indent="-565150" algn="l">
              <a:buFont typeface="Wingdings" panose="05000000000000000000" charset="0"/>
              <a:buChar char="Ø"/>
            </a:pPr>
            <a:r>
              <a:rPr lang="ru-RU" sz="1940" dirty="0">
                <a:solidFill>
                  <a:srgbClr val="C00000"/>
                </a:solidFill>
                <a:cs typeface="Century" panose="02040604050505020304" charset="0"/>
              </a:rPr>
              <a:t>предупредить подростка о рисках,</a:t>
            </a:r>
          </a:p>
          <a:p>
            <a:pPr marL="565150" indent="-565150" algn="l">
              <a:buFont typeface="Wingdings" panose="05000000000000000000" charset="0"/>
              <a:buChar char="Ø"/>
            </a:pPr>
            <a:r>
              <a:rPr lang="ru-RU" sz="1940" dirty="0">
                <a:solidFill>
                  <a:srgbClr val="C00000"/>
                </a:solidFill>
                <a:cs typeface="Century" panose="02040604050505020304" charset="0"/>
              </a:rPr>
              <a:t>поинтересоваться, как прошло собеседование </a:t>
            </a:r>
          </a:p>
        </p:txBody>
      </p:sp>
      <p:sp>
        <p:nvSpPr>
          <p:cNvPr id="6" name="Прямоугольник 5"/>
          <p:cNvSpPr/>
          <p:nvPr/>
        </p:nvSpPr>
        <p:spPr>
          <a:xfrm>
            <a:off x="2428875" y="138430"/>
            <a:ext cx="6883400" cy="1232535"/>
          </a:xfrm>
          <a:prstGeom prst="rect">
            <a:avLst/>
          </a:prstGeom>
        </p:spPr>
        <p:txBody>
          <a:bodyPr wrap="square">
            <a:noAutofit/>
          </a:bodyPr>
          <a:lstStyle/>
          <a:p>
            <a:pPr algn="ctr"/>
            <a:r>
              <a:rPr lang="ru-RU" sz="2910" b="1" dirty="0">
                <a:solidFill>
                  <a:srgbClr val="314184"/>
                </a:solidFill>
                <a:latin typeface="+mj-lt"/>
                <a:cs typeface="Century" panose="02040604050505020304" charset="0"/>
              </a:rPr>
              <a:t>О чем важно предупредить подростка</a:t>
            </a:r>
          </a:p>
        </p:txBody>
      </p:sp>
      <p:pic>
        <p:nvPicPr>
          <p:cNvPr id="3" name="Рисунок 6"/>
          <p:cNvPicPr>
            <a:picLocks noChangeAspect="1"/>
          </p:cNvPicPr>
          <p:nvPr/>
        </p:nvPicPr>
        <p:blipFill>
          <a:blip r:embed="rId5"/>
          <a:stretch>
            <a:fillRect/>
          </a:stretch>
        </p:blipFill>
        <p:spPr>
          <a:xfrm>
            <a:off x="3896360" y="4792345"/>
            <a:ext cx="3948430" cy="18980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356"/>
            <a:ext cx="12196195" cy="6855643"/>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185" y="429683"/>
            <a:ext cx="1628500" cy="698775"/>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44" y="454847"/>
            <a:ext cx="1633503" cy="648447"/>
          </a:xfrm>
          <a:prstGeom prst="rect">
            <a:avLst/>
          </a:prstGeom>
        </p:spPr>
      </p:pic>
      <p:sp>
        <p:nvSpPr>
          <p:cNvPr id="3" name="Текстовое поле 2"/>
          <p:cNvSpPr txBox="1"/>
          <p:nvPr/>
        </p:nvSpPr>
        <p:spPr>
          <a:xfrm>
            <a:off x="334010" y="1128395"/>
            <a:ext cx="8936355" cy="4182110"/>
          </a:xfrm>
          <a:prstGeom prst="rect">
            <a:avLst/>
          </a:prstGeom>
          <a:noFill/>
        </p:spPr>
        <p:txBody>
          <a:bodyPr wrap="square" rtlCol="0">
            <a:noAutofit/>
          </a:bodyPr>
          <a:lstStyle/>
          <a:p>
            <a:r>
              <a:rPr lang="ru-RU" sz="2000" dirty="0">
                <a:solidFill>
                  <a:srgbClr val="000000"/>
                </a:solidFill>
                <a:cs typeface="Century" panose="02040604050505020304" charset="0"/>
                <a:sym typeface="+mn-ea"/>
              </a:rPr>
              <a:t>Многие компании проводят платные опросы. Есть сайты на которых, зарегистрировавшись, </a:t>
            </a:r>
            <a:r>
              <a:rPr lang="ru-RU" sz="2000" dirty="0" smtClean="0">
                <a:solidFill>
                  <a:srgbClr val="000000"/>
                </a:solidFill>
                <a:cs typeface="Century" panose="02040604050505020304" charset="0"/>
                <a:sym typeface="+mn-ea"/>
              </a:rPr>
              <a:t>можно </a:t>
            </a:r>
            <a:r>
              <a:rPr lang="ru-RU" sz="2000" dirty="0">
                <a:solidFill>
                  <a:srgbClr val="000000"/>
                </a:solidFill>
                <a:cs typeface="Century" panose="02040604050505020304" charset="0"/>
                <a:sym typeface="+mn-ea"/>
              </a:rPr>
              <a:t>получить хоть и небольшие деньги, но законным путём.</a:t>
            </a:r>
            <a:r>
              <a:rPr lang="ru-RU" sz="2000" dirty="0">
                <a:cs typeface="Century" panose="02040604050505020304" charset="0"/>
                <a:sym typeface="+mn-ea"/>
              </a:rPr>
              <a:t/>
            </a:r>
            <a:br>
              <a:rPr lang="ru-RU" sz="2000" dirty="0">
                <a:cs typeface="Century" panose="02040604050505020304" charset="0"/>
                <a:sym typeface="+mn-ea"/>
              </a:rPr>
            </a:br>
            <a:r>
              <a:rPr lang="ru-RU" sz="2000" dirty="0">
                <a:solidFill>
                  <a:srgbClr val="000000"/>
                </a:solidFill>
                <a:cs typeface="Century" panose="02040604050505020304" charset="0"/>
                <a:sym typeface="+mn-ea"/>
              </a:rPr>
              <a:t>Регистрируйтесь и оставляйте отзывы о кафе, видеоиграх, лекарственных препаратах, </a:t>
            </a:r>
            <a:r>
              <a:rPr lang="ru-RU" sz="2000" dirty="0" smtClean="0">
                <a:solidFill>
                  <a:srgbClr val="000000"/>
                </a:solidFill>
                <a:cs typeface="Century" panose="02040604050505020304" charset="0"/>
                <a:sym typeface="+mn-ea"/>
              </a:rPr>
              <a:t>одежде</a:t>
            </a:r>
            <a:r>
              <a:rPr lang="ru-RU" sz="2000" dirty="0">
                <a:solidFill>
                  <a:srgbClr val="000000"/>
                </a:solidFill>
                <a:cs typeface="Century" panose="02040604050505020304" charset="0"/>
                <a:sym typeface="+mn-ea"/>
              </a:rPr>
              <a:t>. </a:t>
            </a:r>
            <a:endParaRPr lang="ru-RU" sz="2000" dirty="0" smtClean="0">
              <a:solidFill>
                <a:srgbClr val="000000"/>
              </a:solidFill>
              <a:cs typeface="Century" panose="02040604050505020304" charset="0"/>
            </a:endParaRPr>
          </a:p>
          <a:p>
            <a:r>
              <a:rPr lang="ru-RU" sz="2000" dirty="0" smtClean="0">
                <a:solidFill>
                  <a:srgbClr val="000000"/>
                </a:solidFill>
                <a:cs typeface="Century" panose="02040604050505020304" charset="0"/>
                <a:sym typeface="+mn-ea"/>
              </a:rPr>
              <a:t>Пишите </a:t>
            </a:r>
            <a:r>
              <a:rPr lang="ru-RU" sz="2000" dirty="0">
                <a:solidFill>
                  <a:srgbClr val="000000"/>
                </a:solidFill>
                <a:cs typeface="Century" panose="02040604050505020304" charset="0"/>
                <a:sym typeface="+mn-ea"/>
              </a:rPr>
              <a:t>своё мнение, помогайте компаниям стать лучше </a:t>
            </a:r>
            <a:endParaRPr lang="ru-RU" sz="2000" dirty="0" smtClean="0">
              <a:solidFill>
                <a:srgbClr val="000000"/>
              </a:solidFill>
              <a:cs typeface="Century" panose="02040604050505020304" charset="0"/>
            </a:endParaRPr>
          </a:p>
          <a:p>
            <a:r>
              <a:rPr lang="ru-RU" sz="2000" dirty="0" smtClean="0">
                <a:solidFill>
                  <a:srgbClr val="000000"/>
                </a:solidFill>
                <a:cs typeface="Century" panose="02040604050505020304" charset="0"/>
                <a:sym typeface="+mn-ea"/>
              </a:rPr>
              <a:t>(</a:t>
            </a:r>
            <a:r>
              <a:rPr lang="ru-RU" sz="2000" dirty="0">
                <a:solidFill>
                  <a:srgbClr val="000000"/>
                </a:solidFill>
                <a:cs typeface="Century" panose="02040604050505020304" charset="0"/>
                <a:sym typeface="+mn-ea"/>
              </a:rPr>
              <a:t>некоторые просят дать мнение, чтобы понять, как улучшить товар) </a:t>
            </a:r>
            <a:endParaRPr lang="ru-RU" sz="2000" dirty="0" smtClean="0">
              <a:solidFill>
                <a:srgbClr val="000000"/>
              </a:solidFill>
              <a:cs typeface="Century" panose="02040604050505020304" charset="0"/>
            </a:endParaRPr>
          </a:p>
          <a:p>
            <a:r>
              <a:rPr lang="ru-RU" sz="2000" dirty="0" smtClean="0">
                <a:solidFill>
                  <a:srgbClr val="000000"/>
                </a:solidFill>
                <a:cs typeface="Century" panose="02040604050505020304" charset="0"/>
                <a:sym typeface="+mn-ea"/>
              </a:rPr>
              <a:t>и </a:t>
            </a:r>
            <a:r>
              <a:rPr lang="ru-RU" sz="2000" dirty="0">
                <a:solidFill>
                  <a:srgbClr val="000000"/>
                </a:solidFill>
                <a:cs typeface="Century" panose="02040604050505020304" charset="0"/>
                <a:sym typeface="+mn-ea"/>
              </a:rPr>
              <a:t>получайте вознаграждение.</a:t>
            </a:r>
            <a:r>
              <a:rPr lang="ru-RU" sz="2000" dirty="0">
                <a:cs typeface="Century" panose="02040604050505020304" charset="0"/>
                <a:sym typeface="+mn-ea"/>
              </a:rPr>
              <a:t/>
            </a:r>
            <a:br>
              <a:rPr lang="ru-RU" sz="2000" dirty="0">
                <a:cs typeface="Century" panose="02040604050505020304" charset="0"/>
                <a:sym typeface="+mn-ea"/>
              </a:rPr>
            </a:br>
            <a:r>
              <a:rPr lang="ru-RU" sz="2000" dirty="0" smtClean="0">
                <a:cs typeface="Century" panose="02040604050505020304" charset="0"/>
                <a:sym typeface="+mn-ea"/>
                <a:hlinkClick r:id="rId5"/>
              </a:rPr>
              <a:t>InternetOpros.ru</a:t>
            </a:r>
            <a:r>
              <a:rPr lang="ru-RU" sz="2000" dirty="0">
                <a:solidFill>
                  <a:srgbClr val="000000"/>
                </a:solidFill>
                <a:cs typeface="Century" panose="02040604050505020304" charset="0"/>
                <a:sym typeface="+mn-ea"/>
              </a:rPr>
              <a:t> - самый популярный в русскоязычном интернете. </a:t>
            </a:r>
            <a:endParaRPr lang="ru-RU" sz="2000" dirty="0" smtClean="0">
              <a:solidFill>
                <a:srgbClr val="000000"/>
              </a:solidFill>
              <a:cs typeface="Century" panose="02040604050505020304" charset="0"/>
            </a:endParaRPr>
          </a:p>
          <a:p>
            <a:r>
              <a:rPr lang="ru-RU" sz="2000" dirty="0" smtClean="0">
                <a:solidFill>
                  <a:srgbClr val="000000"/>
                </a:solidFill>
                <a:cs typeface="Century" panose="02040604050505020304" charset="0"/>
                <a:sym typeface="+mn-ea"/>
              </a:rPr>
              <a:t>Спрашивают </a:t>
            </a:r>
            <a:r>
              <a:rPr lang="ru-RU" sz="2000" dirty="0">
                <a:solidFill>
                  <a:srgbClr val="000000"/>
                </a:solidFill>
                <a:cs typeface="Century" panose="02040604050505020304" charset="0"/>
                <a:sym typeface="+mn-ea"/>
              </a:rPr>
              <a:t>например: какое радио вы слушаете по дороге на работу, </a:t>
            </a:r>
            <a:endParaRPr lang="ru-RU" sz="2000" dirty="0" smtClean="0">
              <a:solidFill>
                <a:srgbClr val="000000"/>
              </a:solidFill>
              <a:cs typeface="Century" panose="02040604050505020304" charset="0"/>
            </a:endParaRPr>
          </a:p>
          <a:p>
            <a:r>
              <a:rPr lang="ru-RU" sz="2000" dirty="0" smtClean="0">
                <a:solidFill>
                  <a:srgbClr val="000000"/>
                </a:solidFill>
                <a:cs typeface="Century" panose="02040604050505020304" charset="0"/>
                <a:sym typeface="+mn-ea"/>
              </a:rPr>
              <a:t>как </a:t>
            </a:r>
            <a:r>
              <a:rPr lang="ru-RU" sz="2000" dirty="0">
                <a:solidFill>
                  <a:srgbClr val="000000"/>
                </a:solidFill>
                <a:cs typeface="Century" panose="02040604050505020304" charset="0"/>
                <a:sym typeface="+mn-ea"/>
              </a:rPr>
              <a:t>часто простужаетесь... </a:t>
            </a:r>
            <a:endParaRPr lang="ru-RU" sz="2000" dirty="0" smtClean="0">
              <a:solidFill>
                <a:srgbClr val="000000"/>
              </a:solidFill>
              <a:cs typeface="Century" panose="02040604050505020304" charset="0"/>
            </a:endParaRPr>
          </a:p>
          <a:p>
            <a:r>
              <a:rPr lang="ru-RU" sz="2000" dirty="0" smtClean="0">
                <a:solidFill>
                  <a:srgbClr val="000000"/>
                </a:solidFill>
                <a:cs typeface="Century" panose="02040604050505020304" charset="0"/>
                <a:sym typeface="+mn-ea"/>
              </a:rPr>
              <a:t>Приглашения </a:t>
            </a:r>
            <a:r>
              <a:rPr lang="ru-RU" sz="2000" dirty="0">
                <a:solidFill>
                  <a:srgbClr val="000000"/>
                </a:solidFill>
                <a:cs typeface="Century" panose="02040604050505020304" charset="0"/>
                <a:sym typeface="+mn-ea"/>
              </a:rPr>
              <a:t>пройти опрос приходят на почту ежедневно.</a:t>
            </a:r>
            <a:r>
              <a:rPr lang="ru-RU" sz="2000" dirty="0">
                <a:cs typeface="Century" panose="02040604050505020304" charset="0"/>
                <a:sym typeface="+mn-ea"/>
              </a:rPr>
              <a:t/>
            </a:r>
            <a:br>
              <a:rPr lang="ru-RU" sz="2000" dirty="0">
                <a:cs typeface="Century" panose="02040604050505020304" charset="0"/>
                <a:sym typeface="+mn-ea"/>
              </a:rPr>
            </a:br>
            <a:r>
              <a:rPr lang="ru-RU" sz="2000" dirty="0" err="1" smtClean="0">
                <a:solidFill>
                  <a:srgbClr val="000000"/>
                </a:solidFill>
                <a:cs typeface="Century" panose="02040604050505020304" charset="0"/>
                <a:sym typeface="+mn-ea"/>
              </a:rPr>
              <a:t>YouThink</a:t>
            </a:r>
            <a:r>
              <a:rPr lang="ru-RU" sz="2000" dirty="0" smtClean="0">
                <a:solidFill>
                  <a:srgbClr val="000000"/>
                </a:solidFill>
                <a:cs typeface="Century" panose="02040604050505020304" charset="0"/>
                <a:sym typeface="+mn-ea"/>
              </a:rPr>
              <a:t> </a:t>
            </a:r>
            <a:r>
              <a:rPr lang="ru-RU" sz="2000" dirty="0">
                <a:solidFill>
                  <a:srgbClr val="000000"/>
                </a:solidFill>
                <a:cs typeface="Century" panose="02040604050505020304" charset="0"/>
                <a:sym typeface="+mn-ea"/>
              </a:rPr>
              <a:t>- заработок на тестировании.</a:t>
            </a:r>
            <a:r>
              <a:rPr lang="ru-RU" sz="2000" dirty="0">
                <a:cs typeface="Century" panose="02040604050505020304" charset="0"/>
                <a:sym typeface="+mn-ea"/>
              </a:rPr>
              <a:t/>
            </a:r>
            <a:br>
              <a:rPr lang="ru-RU" sz="2000" dirty="0">
                <a:cs typeface="Century" panose="02040604050505020304" charset="0"/>
                <a:sym typeface="+mn-ea"/>
              </a:rPr>
            </a:br>
            <a:r>
              <a:rPr lang="ru-RU" sz="2000" dirty="0">
                <a:cs typeface="Century" panose="02040604050505020304" charset="0"/>
                <a:sym typeface="+mn-ea"/>
              </a:rPr>
              <a:t/>
            </a:r>
            <a:br>
              <a:rPr lang="ru-RU" sz="2000" dirty="0">
                <a:cs typeface="Century" panose="02040604050505020304" charset="0"/>
                <a:sym typeface="+mn-ea"/>
              </a:rPr>
            </a:br>
            <a:r>
              <a:rPr lang="ru-RU" sz="2000" dirty="0" err="1">
                <a:solidFill>
                  <a:srgbClr val="000000"/>
                </a:solidFill>
                <a:cs typeface="Century" panose="02040604050505020304" charset="0"/>
                <a:sym typeface="+mn-ea"/>
              </a:rPr>
              <a:t>Анкетка</a:t>
            </a:r>
            <a:r>
              <a:rPr lang="ru-RU" sz="2000" dirty="0">
                <a:solidFill>
                  <a:srgbClr val="000000"/>
                </a:solidFill>
                <a:cs typeface="Century" panose="02040604050505020304" charset="0"/>
                <a:sym typeface="+mn-ea"/>
              </a:rPr>
              <a:t> - крупнейший российский сайт, работающий более 10 лет и доступный для </a:t>
            </a:r>
            <a:endParaRPr lang="ru-RU" sz="2000" dirty="0" smtClean="0">
              <a:solidFill>
                <a:srgbClr val="000000"/>
              </a:solidFill>
              <a:cs typeface="Century" panose="02040604050505020304" charset="0"/>
            </a:endParaRPr>
          </a:p>
          <a:p>
            <a:r>
              <a:rPr lang="ru-RU" sz="2000" dirty="0" smtClean="0">
                <a:solidFill>
                  <a:srgbClr val="000000"/>
                </a:solidFill>
                <a:cs typeface="Century" panose="02040604050505020304" charset="0"/>
                <a:sym typeface="+mn-ea"/>
              </a:rPr>
              <a:t>регистрации </a:t>
            </a:r>
            <a:r>
              <a:rPr lang="ru-RU" sz="2000" dirty="0">
                <a:solidFill>
                  <a:srgbClr val="000000"/>
                </a:solidFill>
                <a:cs typeface="Century" panose="02040604050505020304" charset="0"/>
                <a:sym typeface="+mn-ea"/>
              </a:rPr>
              <a:t>всем, кто достиг минимум 12 летнего возраста.</a:t>
            </a:r>
            <a:endParaRPr lang="ru-RU" altLang="en-US" sz="2000" dirty="0">
              <a:cs typeface="Century" panose="02040604050505020304" charset="0"/>
            </a:endParaRPr>
          </a:p>
        </p:txBody>
      </p:sp>
      <p:sp>
        <p:nvSpPr>
          <p:cNvPr id="4" name="Текстовое поле 3"/>
          <p:cNvSpPr txBox="1"/>
          <p:nvPr/>
        </p:nvSpPr>
        <p:spPr>
          <a:xfrm>
            <a:off x="2319020" y="160020"/>
            <a:ext cx="7169785" cy="624205"/>
          </a:xfrm>
          <a:prstGeom prst="rect">
            <a:avLst/>
          </a:prstGeom>
          <a:noFill/>
        </p:spPr>
        <p:txBody>
          <a:bodyPr wrap="square" rtlCol="0">
            <a:noAutofit/>
          </a:bodyPr>
          <a:lstStyle/>
          <a:p>
            <a:pPr algn="ctr"/>
            <a:r>
              <a:rPr lang="ru-RU" altLang="en-US" sz="2800" b="1" dirty="0">
                <a:solidFill>
                  <a:srgbClr val="314184"/>
                </a:solidFill>
                <a:latin typeface="+mj-lt"/>
                <a:cs typeface="Century" panose="02040604050505020304" charset="0"/>
              </a:rPr>
              <a:t>Где можно заработать</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 y="241"/>
            <a:ext cx="12195339" cy="6855162"/>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3" name="Текстовое поле 2"/>
          <p:cNvSpPr txBox="1"/>
          <p:nvPr/>
        </p:nvSpPr>
        <p:spPr>
          <a:xfrm>
            <a:off x="2233295" y="147955"/>
            <a:ext cx="6887845" cy="1154430"/>
          </a:xfrm>
          <a:prstGeom prst="rect">
            <a:avLst/>
          </a:prstGeom>
          <a:noFill/>
        </p:spPr>
        <p:txBody>
          <a:bodyPr wrap="square" rtlCol="0">
            <a:noAutofit/>
          </a:bodyPr>
          <a:lstStyle/>
          <a:p>
            <a:pPr algn="ctr">
              <a:lnSpc>
                <a:spcPct val="100000"/>
              </a:lnSpc>
              <a:spcBef>
                <a:spcPts val="135"/>
              </a:spcBef>
              <a:defRPr/>
            </a:pPr>
            <a:r>
              <a:rPr lang="ru-RU" sz="2800" b="1" spc="15" dirty="0">
                <a:solidFill>
                  <a:srgbClr val="314184"/>
                </a:solidFill>
                <a:latin typeface="+mj-lt"/>
                <a:ea typeface="Verdana" panose="020B0604030504040204"/>
                <a:cs typeface="Century" panose="02040604050505020304" charset="0"/>
                <a:sym typeface="+mn-ea"/>
              </a:rPr>
              <a:t>Формы мошенничества по отношению к несовершеннолетним</a:t>
            </a:r>
            <a:endParaRPr lang="ru-RU" altLang="en-US" sz="2800" b="1" spc="15" dirty="0">
              <a:solidFill>
                <a:srgbClr val="314184"/>
              </a:solidFill>
              <a:latin typeface="+mj-lt"/>
              <a:ea typeface="Verdana" panose="020B0604030504040204"/>
              <a:cs typeface="Century" panose="02040604050505020304" charset="0"/>
              <a:sym typeface="+mn-ea"/>
            </a:endParaRPr>
          </a:p>
        </p:txBody>
      </p:sp>
      <p:sp>
        <p:nvSpPr>
          <p:cNvPr id="4" name="Текстовое поле 3"/>
          <p:cNvSpPr txBox="1"/>
          <p:nvPr/>
        </p:nvSpPr>
        <p:spPr>
          <a:xfrm>
            <a:off x="1239566" y="1329243"/>
            <a:ext cx="8287745" cy="1505988"/>
          </a:xfrm>
          <a:prstGeom prst="rect">
            <a:avLst/>
          </a:prstGeom>
          <a:noFill/>
        </p:spPr>
        <p:txBody>
          <a:bodyPr wrap="square" rtlCol="0">
            <a:noAutofit/>
          </a:bodyPr>
          <a:lstStyle/>
          <a:p>
            <a:pPr lvl="0" algn="ctr">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spc="-2" dirty="0">
                <a:solidFill>
                  <a:schemeClr val="tx1"/>
                </a:solidFill>
                <a:cs typeface="Century" panose="02040604050505020304" charset="0"/>
                <a:sym typeface="+mn-ea"/>
              </a:rPr>
              <a:t>В последнее время участились случаи, когда мошенники предлагают подросткам:</a:t>
            </a:r>
            <a:endParaRPr lang="ru-RU" altLang="en-US" sz="1940" spc="-2" dirty="0">
              <a:solidFill>
                <a:schemeClr val="tx1"/>
              </a:solidFill>
              <a:cs typeface="Century" panose="02040604050505020304" charset="0"/>
              <a:sym typeface="+mn-ea"/>
            </a:endParaRPr>
          </a:p>
        </p:txBody>
      </p:sp>
      <p:sp>
        <p:nvSpPr>
          <p:cNvPr id="6" name="Текстовое поле 5"/>
          <p:cNvSpPr txBox="1"/>
          <p:nvPr/>
        </p:nvSpPr>
        <p:spPr>
          <a:xfrm>
            <a:off x="1353930" y="2482126"/>
            <a:ext cx="4063586" cy="790538"/>
          </a:xfrm>
          <a:prstGeom prst="rect">
            <a:avLst/>
          </a:prstGeom>
          <a:noFill/>
        </p:spPr>
        <p:txBody>
          <a:bodyPr wrap="square" rtlCol="0">
            <a:noAutofit/>
          </a:bodyPr>
          <a:lstStyle/>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spc="-2" dirty="0">
                <a:solidFill>
                  <a:srgbClr val="0A0A0A"/>
                </a:solidFill>
                <a:ea typeface="Times New Roman" panose="02020603050405020304"/>
                <a:sym typeface="+mn-ea"/>
              </a:rPr>
              <a:t>Легкий и быстрый заработок с помощью виртуальной валюты</a:t>
            </a:r>
            <a:endParaRPr lang="ru-RU" altLang="en-US" sz="1940" dirty="0"/>
          </a:p>
        </p:txBody>
      </p:sp>
      <p:sp>
        <p:nvSpPr>
          <p:cNvPr id="10" name="Текстовое поле 9"/>
          <p:cNvSpPr txBox="1"/>
          <p:nvPr/>
        </p:nvSpPr>
        <p:spPr>
          <a:xfrm>
            <a:off x="6399816" y="2481741"/>
            <a:ext cx="4113645" cy="701588"/>
          </a:xfrm>
          <a:prstGeom prst="rect">
            <a:avLst/>
          </a:prstGeom>
          <a:noFill/>
        </p:spPr>
        <p:txBody>
          <a:bodyPr wrap="square" rtlCol="0">
            <a:noAutofit/>
          </a:bodyPr>
          <a:lstStyle/>
          <a:p>
            <a:r>
              <a:rPr lang="ru-RU" sz="1940" spc="-2" dirty="0">
                <a:solidFill>
                  <a:srgbClr val="000000"/>
                </a:solidFill>
                <a:ea typeface="Calibri" panose="020F0502020204030204"/>
                <a:sym typeface="+mn-ea"/>
              </a:rPr>
              <a:t>Участвовать в розыгрышах </a:t>
            </a:r>
          </a:p>
          <a:p>
            <a:r>
              <a:rPr lang="ru-RU" sz="1940" spc="-2" dirty="0">
                <a:solidFill>
                  <a:srgbClr val="000000"/>
                </a:solidFill>
                <a:ea typeface="Calibri" panose="020F0502020204030204"/>
                <a:sym typeface="+mn-ea"/>
              </a:rPr>
              <a:t>призов с оплатой по карте 1 р</a:t>
            </a:r>
            <a:endParaRPr lang="ru-RU" altLang="en-US" sz="1940"/>
          </a:p>
        </p:txBody>
      </p:sp>
      <p:sp>
        <p:nvSpPr>
          <p:cNvPr id="13" name="Текстовое поле 12"/>
          <p:cNvSpPr txBox="1"/>
          <p:nvPr/>
        </p:nvSpPr>
        <p:spPr>
          <a:xfrm>
            <a:off x="1339682" y="4207215"/>
            <a:ext cx="3516025" cy="765893"/>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spc="-2" dirty="0">
                <a:solidFill>
                  <a:srgbClr val="000000"/>
                </a:solidFill>
                <a:ea typeface="Calibri" panose="020F0502020204030204"/>
                <a:sym typeface="+mn-ea"/>
              </a:rPr>
              <a:t>Установить вредоносные </a:t>
            </a:r>
            <a:r>
              <a:rPr lang="en-US" sz="1940" spc="-2" dirty="0">
                <a:solidFill>
                  <a:srgbClr val="000000"/>
                </a:solidFill>
                <a:ea typeface="Calibri" panose="020F0502020204030204"/>
                <a:sym typeface="+mn-ea"/>
              </a:rPr>
              <a:t>VPN</a:t>
            </a:r>
            <a:r>
              <a:rPr lang="ru-RU" sz="1940" spc="-2" dirty="0">
                <a:solidFill>
                  <a:srgbClr val="000000"/>
                </a:solidFill>
                <a:ea typeface="Calibri" panose="020F0502020204030204"/>
                <a:sym typeface="+mn-ea"/>
              </a:rPr>
              <a:t>-сервисы под видом безопасных</a:t>
            </a:r>
            <a:endParaRPr lang="ru-RU" altLang="en-US" sz="1940"/>
          </a:p>
        </p:txBody>
      </p:sp>
      <p:sp>
        <p:nvSpPr>
          <p:cNvPr id="15" name="Текстовое поле 14"/>
          <p:cNvSpPr txBox="1"/>
          <p:nvPr/>
        </p:nvSpPr>
        <p:spPr>
          <a:xfrm>
            <a:off x="6360154" y="4146760"/>
            <a:ext cx="3335044" cy="723536"/>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spc="-2" dirty="0">
                <a:solidFill>
                  <a:srgbClr val="000000"/>
                </a:solidFill>
                <a:ea typeface="Times New Roman" panose="02020603050405020304"/>
                <a:sym typeface="+mn-ea"/>
              </a:rPr>
              <a:t>Играть в онлайн-играх с </a:t>
            </a:r>
          </a:p>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spc="-2" dirty="0">
                <a:solidFill>
                  <a:srgbClr val="000000"/>
                </a:solidFill>
                <a:ea typeface="Times New Roman" panose="02020603050405020304"/>
                <a:sym typeface="+mn-ea"/>
              </a:rPr>
              <a:t>оплатой реальными деньгами</a:t>
            </a:r>
            <a:endParaRPr lang="ru-RU" altLang="en-US" sz="1940"/>
          </a:p>
        </p:txBody>
      </p:sp>
      <p:sp>
        <p:nvSpPr>
          <p:cNvPr id="17" name="Текстовое поле 16"/>
          <p:cNvSpPr txBox="1"/>
          <p:nvPr/>
        </p:nvSpPr>
        <p:spPr>
          <a:xfrm>
            <a:off x="3846453" y="5494486"/>
            <a:ext cx="4091696" cy="1051226"/>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spc="-2" dirty="0">
                <a:solidFill>
                  <a:srgbClr val="000000"/>
                </a:solidFill>
                <a:ea typeface="Calibri" panose="020F0502020204030204"/>
                <a:sym typeface="+mn-ea"/>
              </a:rPr>
              <a:t>Открыть электронный кошелек и участвовать в переводах денег другим людям</a:t>
            </a:r>
            <a:endParaRPr lang="ru-RU" altLang="en-US" sz="1940"/>
          </a:p>
        </p:txBody>
      </p:sp>
      <p:sp>
        <p:nvSpPr>
          <p:cNvPr id="21" name="Скругленный прямоугольник 20"/>
          <p:cNvSpPr/>
          <p:nvPr/>
        </p:nvSpPr>
        <p:spPr>
          <a:xfrm>
            <a:off x="244559" y="2337342"/>
            <a:ext cx="917224" cy="1004248"/>
          </a:xfrm>
          <a:prstGeom prst="round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ru-RU" altLang="en-US" sz="1090"/>
          </a:p>
        </p:txBody>
      </p:sp>
      <p:pic>
        <p:nvPicPr>
          <p:cNvPr id="24" name="Рисунок 17"/>
          <p:cNvPicPr>
            <a:picLocks noChangeAspect="1"/>
          </p:cNvPicPr>
          <p:nvPr/>
        </p:nvPicPr>
        <p:blipFill>
          <a:blip r:embed="rId5"/>
          <a:stretch>
            <a:fillRect/>
          </a:stretch>
        </p:blipFill>
        <p:spPr>
          <a:xfrm>
            <a:off x="340440" y="2481356"/>
            <a:ext cx="714680" cy="673093"/>
          </a:xfrm>
          <a:prstGeom prst="rect">
            <a:avLst/>
          </a:prstGeom>
        </p:spPr>
      </p:pic>
      <p:sp>
        <p:nvSpPr>
          <p:cNvPr id="25" name="Скругленный прямоугольник 24"/>
          <p:cNvSpPr/>
          <p:nvPr/>
        </p:nvSpPr>
        <p:spPr>
          <a:xfrm>
            <a:off x="5222674" y="2337342"/>
            <a:ext cx="967282" cy="973828"/>
          </a:xfrm>
          <a:prstGeom prst="round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ru-RU" altLang="en-US" sz="1090"/>
          </a:p>
        </p:txBody>
      </p:sp>
      <p:pic>
        <p:nvPicPr>
          <p:cNvPr id="26" name="Рисунок 21"/>
          <p:cNvPicPr>
            <a:picLocks noChangeAspect="1"/>
          </p:cNvPicPr>
          <p:nvPr/>
        </p:nvPicPr>
        <p:blipFill>
          <a:blip r:embed="rId6"/>
          <a:stretch>
            <a:fillRect/>
          </a:stretch>
        </p:blipFill>
        <p:spPr>
          <a:xfrm>
            <a:off x="5353596" y="2511776"/>
            <a:ext cx="746640" cy="725847"/>
          </a:xfrm>
          <a:prstGeom prst="rect">
            <a:avLst/>
          </a:prstGeom>
        </p:spPr>
      </p:pic>
      <p:sp>
        <p:nvSpPr>
          <p:cNvPr id="27" name="Скругленный прямоугольник 26"/>
          <p:cNvSpPr/>
          <p:nvPr/>
        </p:nvSpPr>
        <p:spPr>
          <a:xfrm>
            <a:off x="244559" y="4083995"/>
            <a:ext cx="917224" cy="1098974"/>
          </a:xfrm>
          <a:prstGeom prst="round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ru-RU" altLang="en-US" sz="1090"/>
          </a:p>
        </p:txBody>
      </p:sp>
      <p:pic>
        <p:nvPicPr>
          <p:cNvPr id="28" name="Рисунок 18"/>
          <p:cNvPicPr>
            <a:picLocks noChangeAspect="1"/>
          </p:cNvPicPr>
          <p:nvPr/>
        </p:nvPicPr>
        <p:blipFill>
          <a:blip r:embed="rId7"/>
          <a:stretch>
            <a:fillRect/>
          </a:stretch>
        </p:blipFill>
        <p:spPr>
          <a:xfrm>
            <a:off x="354687" y="4430168"/>
            <a:ext cx="700432" cy="479405"/>
          </a:xfrm>
          <a:prstGeom prst="rect">
            <a:avLst/>
          </a:prstGeom>
        </p:spPr>
      </p:pic>
      <p:sp>
        <p:nvSpPr>
          <p:cNvPr id="29" name="Скругленный прямоугольник 28"/>
          <p:cNvSpPr/>
          <p:nvPr/>
        </p:nvSpPr>
        <p:spPr>
          <a:xfrm>
            <a:off x="5266186" y="4134823"/>
            <a:ext cx="960351" cy="1048146"/>
          </a:xfrm>
          <a:prstGeom prst="round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ru-RU" altLang="en-US" sz="1090"/>
          </a:p>
        </p:txBody>
      </p:sp>
      <p:pic>
        <p:nvPicPr>
          <p:cNvPr id="30" name="Рисунок 19"/>
          <p:cNvPicPr>
            <a:picLocks noChangeAspect="1"/>
          </p:cNvPicPr>
          <p:nvPr/>
        </p:nvPicPr>
        <p:blipFill>
          <a:blip r:embed="rId8"/>
          <a:stretch>
            <a:fillRect/>
          </a:stretch>
        </p:blipFill>
        <p:spPr>
          <a:xfrm flipH="1">
            <a:off x="5275042" y="4345839"/>
            <a:ext cx="914913" cy="574901"/>
          </a:xfrm>
          <a:prstGeom prst="rect">
            <a:avLst/>
          </a:prstGeom>
        </p:spPr>
      </p:pic>
      <p:sp>
        <p:nvSpPr>
          <p:cNvPr id="31" name="Скругленный прямоугольник 30"/>
          <p:cNvSpPr/>
          <p:nvPr/>
        </p:nvSpPr>
        <p:spPr>
          <a:xfrm>
            <a:off x="2558797" y="5437497"/>
            <a:ext cx="1135170" cy="1048146"/>
          </a:xfrm>
          <a:prstGeom prst="round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ru-RU" altLang="en-US" sz="1090"/>
          </a:p>
        </p:txBody>
      </p:sp>
      <p:pic>
        <p:nvPicPr>
          <p:cNvPr id="32" name="Рисунок 22"/>
          <p:cNvPicPr>
            <a:picLocks noChangeAspect="1"/>
          </p:cNvPicPr>
          <p:nvPr/>
        </p:nvPicPr>
        <p:blipFill>
          <a:blip r:embed="rId9"/>
          <a:stretch>
            <a:fillRect/>
          </a:stretch>
        </p:blipFill>
        <p:spPr>
          <a:xfrm>
            <a:off x="2821026" y="5524906"/>
            <a:ext cx="746640" cy="84983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3" y="241"/>
            <a:ext cx="12195339" cy="6855162"/>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3" name="Текстовое поле 2"/>
          <p:cNvSpPr txBox="1"/>
          <p:nvPr/>
        </p:nvSpPr>
        <p:spPr>
          <a:xfrm>
            <a:off x="2287270" y="102235"/>
            <a:ext cx="6870065" cy="1354455"/>
          </a:xfrm>
          <a:prstGeom prst="rect">
            <a:avLst/>
          </a:prstGeom>
          <a:noFill/>
        </p:spPr>
        <p:txBody>
          <a:bodyPr wrap="square" rtlCol="0">
            <a:noAutofit/>
          </a:bodyPr>
          <a:lstStyle/>
          <a:p>
            <a:pPr algn="ctr">
              <a:lnSpc>
                <a:spcPct val="100000"/>
              </a:lnSpc>
              <a:spcBef>
                <a:spcPts val="135"/>
              </a:spcBef>
              <a:defRPr/>
            </a:pPr>
            <a:r>
              <a:rPr lang="ru-RU" sz="3275" b="1" spc="15" dirty="0">
                <a:solidFill>
                  <a:schemeClr val="tx2"/>
                </a:solidFill>
                <a:latin typeface="+mj-lt"/>
                <a:ea typeface="Verdana" panose="020B0604030504040204"/>
                <a:cs typeface="Century" panose="02040604050505020304" charset="0"/>
                <a:sym typeface="+mn-ea"/>
              </a:rPr>
              <a:t>Как защититься от кибермошенничества?</a:t>
            </a:r>
            <a:endParaRPr lang="ru-RU" altLang="en-US" sz="3275" b="1" dirty="0">
              <a:latin typeface="+mj-lt"/>
              <a:cs typeface="Century" panose="02040604050505020304" charset="0"/>
            </a:endParaRPr>
          </a:p>
        </p:txBody>
      </p:sp>
      <p:sp>
        <p:nvSpPr>
          <p:cNvPr id="4" name="Текстовое поле 3"/>
          <p:cNvSpPr txBox="1"/>
          <p:nvPr/>
        </p:nvSpPr>
        <p:spPr>
          <a:xfrm>
            <a:off x="879530" y="1702370"/>
            <a:ext cx="7196087" cy="764540"/>
          </a:xfrm>
          <a:prstGeom prst="rect">
            <a:avLst/>
          </a:prstGeom>
          <a:noFill/>
        </p:spPr>
        <p:txBody>
          <a:bodyPr wrap="square" rtlCol="0">
            <a:spAutoFit/>
          </a:bodyPr>
          <a:lstStyle/>
          <a:p>
            <a:r>
              <a:rPr lang="ru-RU" sz="2185" b="1" spc="-2" dirty="0">
                <a:solidFill>
                  <a:srgbClr val="000000"/>
                </a:solidFill>
                <a:sym typeface="+mn-ea"/>
              </a:rPr>
              <a:t>Никому не сообщайте свои персональные данные и не </a:t>
            </a:r>
            <a:r>
              <a:rPr lang="ru-RU" sz="2185" b="1" spc="-2" dirty="0" smtClean="0">
                <a:solidFill>
                  <a:srgbClr val="000000"/>
                </a:solidFill>
                <a:sym typeface="+mn-ea"/>
              </a:rPr>
              <a:t>размещайте </a:t>
            </a:r>
            <a:r>
              <a:rPr lang="ru-RU" sz="2185" b="1" spc="-2" dirty="0">
                <a:solidFill>
                  <a:srgbClr val="000000"/>
                </a:solidFill>
                <a:sym typeface="+mn-ea"/>
              </a:rPr>
              <a:t>их в социальных сетях</a:t>
            </a:r>
            <a:endParaRPr lang="ru-RU" altLang="en-US" sz="2185" dirty="0"/>
          </a:p>
        </p:txBody>
      </p:sp>
      <p:sp>
        <p:nvSpPr>
          <p:cNvPr id="5" name="Текстовое поле 4"/>
          <p:cNvSpPr txBox="1"/>
          <p:nvPr/>
        </p:nvSpPr>
        <p:spPr>
          <a:xfrm>
            <a:off x="911106" y="2565300"/>
            <a:ext cx="6800240" cy="991541"/>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spc="-2" dirty="0">
                <a:solidFill>
                  <a:srgbClr val="000000"/>
                </a:solidFill>
                <a:sym typeface="+mn-ea"/>
              </a:rPr>
              <a:t>Не публикуйте и не передавайте номер телефона, домашний адрес, паспортные данные, фото банковских карт и других документов</a:t>
            </a:r>
            <a:endParaRPr lang="ru-RU" altLang="en-US" sz="1940" dirty="0"/>
          </a:p>
        </p:txBody>
      </p:sp>
      <p:sp>
        <p:nvSpPr>
          <p:cNvPr id="6" name="Текстовое поле 5"/>
          <p:cNvSpPr txBox="1"/>
          <p:nvPr/>
        </p:nvSpPr>
        <p:spPr>
          <a:xfrm>
            <a:off x="911106" y="3844485"/>
            <a:ext cx="6773671" cy="757037"/>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b="1" spc="-2" dirty="0">
                <a:solidFill>
                  <a:srgbClr val="000000"/>
                </a:solidFill>
                <a:cs typeface="Century" panose="02040604050505020304" charset="0"/>
                <a:sym typeface="+mn-ea"/>
              </a:rPr>
              <a:t>Внимательно проверяйте адресную строку Интернет-сайтов</a:t>
            </a:r>
            <a:endParaRPr lang="ru-RU" altLang="en-US" sz="1940" dirty="0">
              <a:cs typeface="Century" panose="02040604050505020304" charset="0"/>
            </a:endParaRPr>
          </a:p>
        </p:txBody>
      </p:sp>
      <p:sp>
        <p:nvSpPr>
          <p:cNvPr id="9" name="Текстовое поле 8"/>
          <p:cNvSpPr txBox="1"/>
          <p:nvPr/>
        </p:nvSpPr>
        <p:spPr>
          <a:xfrm>
            <a:off x="952693" y="4743610"/>
            <a:ext cx="6731699" cy="1065089"/>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spc="-2" dirty="0">
                <a:solidFill>
                  <a:schemeClr val="tx1"/>
                </a:solidFill>
                <a:sym typeface="+mn-ea"/>
              </a:rPr>
              <a:t>Убедитесь, что сайт использует безопасное соединение (название начинается на https://, а рядом с адресом стоит значок в виде закрытого замка)</a:t>
            </a:r>
            <a:endParaRPr lang="ru-RU" altLang="en-US" sz="1940" spc="-2" dirty="0">
              <a:solidFill>
                <a:schemeClr val="tx1"/>
              </a:solidFill>
              <a:sym typeface="+mn-ea"/>
            </a:endParaRPr>
          </a:p>
        </p:txBody>
      </p:sp>
      <p:pic>
        <p:nvPicPr>
          <p:cNvPr id="20" name="Рисунок 29"/>
          <p:cNvPicPr/>
          <p:nvPr/>
        </p:nvPicPr>
        <p:blipFill>
          <a:blip r:embed="rId5"/>
          <a:stretch>
            <a:fillRect/>
          </a:stretch>
        </p:blipFill>
        <p:spPr bwMode="auto">
          <a:xfrm>
            <a:off x="4567679" y="5481009"/>
            <a:ext cx="321529" cy="305741"/>
          </a:xfrm>
          <a:prstGeom prst="rect">
            <a:avLst/>
          </a:prstGeom>
          <a:ln w="0">
            <a:noFill/>
          </a:ln>
        </p:spPr>
      </p:pic>
      <p:pic>
        <p:nvPicPr>
          <p:cNvPr id="12" name="Рисунок 9"/>
          <p:cNvPicPr>
            <a:picLocks noChangeAspect="1"/>
          </p:cNvPicPr>
          <p:nvPr/>
        </p:nvPicPr>
        <p:blipFill>
          <a:blip r:embed="rId6"/>
          <a:stretch>
            <a:fillRect/>
          </a:stretch>
        </p:blipFill>
        <p:spPr>
          <a:xfrm>
            <a:off x="8803004" y="2468264"/>
            <a:ext cx="2865265" cy="2865265"/>
          </a:xfrm>
          <a:prstGeom prst="rect">
            <a:avLst/>
          </a:prstGeom>
        </p:spPr>
      </p:pic>
      <p:sp>
        <p:nvSpPr>
          <p:cNvPr id="13" name="Текстовое поле 12"/>
          <p:cNvSpPr txBox="1"/>
          <p:nvPr/>
        </p:nvSpPr>
        <p:spPr>
          <a:xfrm>
            <a:off x="8776820" y="1299978"/>
            <a:ext cx="2868346" cy="1265707"/>
          </a:xfrm>
          <a:prstGeom prst="rect">
            <a:avLst/>
          </a:prstGeom>
          <a:noFill/>
        </p:spPr>
        <p:txBody>
          <a:bodyPr wrap="square" rtlCol="0">
            <a:noAutofit/>
          </a:bodyPr>
          <a:lstStyle/>
          <a:p>
            <a:r>
              <a:rPr lang="ru-RU" sz="1940" b="1" dirty="0">
                <a:solidFill>
                  <a:srgbClr val="FF0000"/>
                </a:solidFill>
                <a:sym typeface="+mn-ea"/>
              </a:rPr>
              <a:t>Портал: Финансовая культура раздел ГРАБЛИ https://fincult.info/rake/</a:t>
            </a:r>
            <a:endParaRPr lang="ru-RU" altLang="en-US" sz="194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 y="241"/>
            <a:ext cx="12195339" cy="6855162"/>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3" name="Текстовое поле 2"/>
          <p:cNvSpPr txBox="1"/>
          <p:nvPr/>
        </p:nvSpPr>
        <p:spPr>
          <a:xfrm>
            <a:off x="2488715" y="307667"/>
            <a:ext cx="6819108" cy="1624587"/>
          </a:xfrm>
          <a:prstGeom prst="rect">
            <a:avLst/>
          </a:prstGeom>
          <a:noFill/>
        </p:spPr>
        <p:txBody>
          <a:bodyPr wrap="square" rtlCol="0">
            <a:noAutofit/>
          </a:bodyPr>
          <a:lstStyle/>
          <a:p>
            <a:pPr algn="ctr"/>
            <a:r>
              <a:rPr lang="ru-RU" sz="3275" b="1" dirty="0">
                <a:solidFill>
                  <a:schemeClr val="tx2"/>
                </a:solidFill>
                <a:latin typeface="+mj-lt"/>
                <a:cs typeface="Century" panose="02040604050505020304" charset="0"/>
                <a:sym typeface="+mn-ea"/>
              </a:rPr>
              <a:t>Правила безопасности для мобильного банкинга</a:t>
            </a:r>
            <a:br>
              <a:rPr lang="ru-RU" sz="3275" b="1" dirty="0">
                <a:solidFill>
                  <a:schemeClr val="tx2"/>
                </a:solidFill>
                <a:latin typeface="+mj-lt"/>
                <a:cs typeface="Century" panose="02040604050505020304" charset="0"/>
                <a:sym typeface="+mn-ea"/>
              </a:rPr>
            </a:br>
            <a:endParaRPr lang="ru-RU" altLang="en-US" sz="3275" b="1" dirty="0">
              <a:latin typeface="+mj-lt"/>
              <a:cs typeface="Century" panose="02040604050505020304" charset="0"/>
            </a:endParaRPr>
          </a:p>
        </p:txBody>
      </p:sp>
      <p:pic>
        <p:nvPicPr>
          <p:cNvPr id="6" name="Рисунок 5"/>
          <p:cNvPicPr>
            <a:picLocks noChangeAspect="1"/>
          </p:cNvPicPr>
          <p:nvPr/>
        </p:nvPicPr>
        <p:blipFill>
          <a:blip r:embed="rId5"/>
          <a:stretch>
            <a:fillRect/>
          </a:stretch>
        </p:blipFill>
        <p:spPr bwMode="auto">
          <a:xfrm>
            <a:off x="6139683" y="2424451"/>
            <a:ext cx="5516339" cy="2952460"/>
          </a:xfrm>
          <a:prstGeom prst="rect">
            <a:avLst/>
          </a:prstGeom>
        </p:spPr>
      </p:pic>
      <p:sp>
        <p:nvSpPr>
          <p:cNvPr id="9" name="Прямоугольник с двумя скругленными противолежащими углами 8"/>
          <p:cNvSpPr/>
          <p:nvPr/>
        </p:nvSpPr>
        <p:spPr bwMode="auto">
          <a:xfrm>
            <a:off x="419349" y="1551452"/>
            <a:ext cx="5038993" cy="4927100"/>
          </a:xfrm>
          <a:prstGeom prst="round2DiagRect">
            <a:avLst>
              <a:gd name="adj1" fmla="val 16667"/>
              <a:gd name="adj2"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ru-RU" sz="1880" b="1" dirty="0" smtClean="0">
                <a:solidFill>
                  <a:srgbClr val="C0504D">
                    <a:lumMod val="75000"/>
                  </a:srgbClr>
                </a:solidFill>
              </a:rPr>
              <a:t>1</a:t>
            </a:r>
            <a:r>
              <a:rPr lang="ru-RU" sz="2185" b="1" dirty="0">
                <a:solidFill>
                  <a:srgbClr val="C0504D">
                    <a:lumMod val="75000"/>
                  </a:srgbClr>
                </a:solidFill>
              </a:rPr>
              <a:t>. </a:t>
            </a:r>
            <a:r>
              <a:rPr lang="ru-RU" sz="2185" dirty="0">
                <a:solidFill>
                  <a:prstClr val="black"/>
                </a:solidFill>
              </a:rPr>
              <a:t>Проверяйте подозрительные электронные письма и SMS от банка</a:t>
            </a:r>
            <a:endParaRPr lang="ru-RU" sz="2670" dirty="0">
              <a:solidFill>
                <a:prstClr val="black"/>
              </a:solidFill>
            </a:endParaRPr>
          </a:p>
          <a:p>
            <a:pPr lvl="0">
              <a:defRPr/>
            </a:pPr>
            <a:r>
              <a:rPr lang="ru-RU" sz="2185" dirty="0">
                <a:solidFill>
                  <a:prstClr val="black"/>
                </a:solidFill>
              </a:rPr>
              <a:t>2. Защищенный домен</a:t>
            </a:r>
            <a:endParaRPr lang="ru-RU" sz="2670" dirty="0">
              <a:solidFill>
                <a:prstClr val="black"/>
              </a:solidFill>
            </a:endParaRPr>
          </a:p>
          <a:p>
            <a:pPr lvl="0">
              <a:defRPr/>
            </a:pPr>
            <a:r>
              <a:rPr lang="ru-RU" sz="2185" dirty="0">
                <a:solidFill>
                  <a:prstClr val="black"/>
                </a:solidFill>
              </a:rPr>
              <a:t>3. Регулярно меняйте пароль для входа</a:t>
            </a:r>
            <a:endParaRPr lang="ru-RU" sz="2670" dirty="0">
              <a:solidFill>
                <a:prstClr val="black"/>
              </a:solidFill>
            </a:endParaRPr>
          </a:p>
          <a:p>
            <a:pPr lvl="0">
              <a:defRPr/>
            </a:pPr>
            <a:r>
              <a:rPr lang="ru-RU" sz="2185" dirty="0">
                <a:solidFill>
                  <a:prstClr val="black"/>
                </a:solidFill>
              </a:rPr>
              <a:t>4. Проверьте безопасность установленных приложений</a:t>
            </a:r>
            <a:endParaRPr lang="ru-RU" sz="2670" dirty="0">
              <a:solidFill>
                <a:prstClr val="black"/>
              </a:solidFill>
            </a:endParaRPr>
          </a:p>
          <a:p>
            <a:pPr lvl="0">
              <a:defRPr/>
            </a:pPr>
            <a:r>
              <a:rPr lang="ru-RU" sz="2185" dirty="0">
                <a:solidFill>
                  <a:prstClr val="black"/>
                </a:solidFill>
              </a:rPr>
              <a:t>5. Установите дневные лимиты транзакций</a:t>
            </a:r>
            <a:endParaRPr lang="ru-RU" sz="2670" dirty="0">
              <a:solidFill>
                <a:prstClr val="black"/>
              </a:solidFill>
            </a:endParaRPr>
          </a:p>
          <a:p>
            <a:pPr lvl="0">
              <a:defRPr/>
            </a:pPr>
            <a:r>
              <a:rPr lang="ru-RU" sz="2185" dirty="0">
                <a:solidFill>
                  <a:prstClr val="black"/>
                </a:solidFill>
              </a:rPr>
              <a:t>6. Не входите в мобильный банкинг через общедоступные сети </a:t>
            </a:r>
            <a:r>
              <a:rPr lang="ru-RU" sz="2185" dirty="0" err="1">
                <a:solidFill>
                  <a:prstClr val="black"/>
                </a:solidFill>
              </a:rPr>
              <a:t>Wi-Fi</a:t>
            </a:r>
            <a:endParaRPr lang="ru-RU" sz="2185" dirty="0">
              <a:solidFill>
                <a:prstClr val="black"/>
              </a:solidFill>
            </a:endParaRPr>
          </a:p>
          <a:p>
            <a:pPr lvl="0">
              <a:defRPr/>
            </a:pPr>
            <a:r>
              <a:rPr lang="ru-RU" sz="2185" dirty="0">
                <a:solidFill>
                  <a:prstClr val="black"/>
                </a:solidFill>
              </a:rPr>
              <a:t>7. Используйте в телефоне биометрическую защиту</a:t>
            </a:r>
            <a:endParaRPr lang="ru-RU" sz="2670" dirty="0">
              <a:solidFill>
                <a:prstClr val="black"/>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356"/>
            <a:ext cx="12196195" cy="6855643"/>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185" y="429683"/>
            <a:ext cx="1628500" cy="698775"/>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44" y="454847"/>
            <a:ext cx="1633503" cy="648447"/>
          </a:xfrm>
          <a:prstGeom prst="rect">
            <a:avLst/>
          </a:prstGeom>
        </p:spPr>
      </p:pic>
      <p:pic>
        <p:nvPicPr>
          <p:cNvPr id="3" name="Изображение 2" descr="26"/>
          <p:cNvPicPr>
            <a:picLocks noChangeAspect="1"/>
          </p:cNvPicPr>
          <p:nvPr/>
        </p:nvPicPr>
        <p:blipFill>
          <a:blip r:embed="rId5"/>
          <a:srcRect t="5109" r="13510"/>
          <a:stretch>
            <a:fillRect/>
          </a:stretch>
        </p:blipFill>
        <p:spPr>
          <a:xfrm>
            <a:off x="860425" y="1485900"/>
            <a:ext cx="2887980" cy="4733925"/>
          </a:xfrm>
          <a:prstGeom prst="round2DiagRect">
            <a:avLst/>
          </a:prstGeom>
        </p:spPr>
      </p:pic>
      <p:sp>
        <p:nvSpPr>
          <p:cNvPr id="4" name="Текстовое поле 3"/>
          <p:cNvSpPr txBox="1"/>
          <p:nvPr/>
        </p:nvSpPr>
        <p:spPr>
          <a:xfrm>
            <a:off x="4305935" y="566420"/>
            <a:ext cx="4746625" cy="1927860"/>
          </a:xfrm>
          <a:prstGeom prst="rect">
            <a:avLst/>
          </a:prstGeom>
          <a:noFill/>
        </p:spPr>
        <p:txBody>
          <a:bodyPr wrap="square" rtlCol="0">
            <a:noAutofit/>
          </a:bodyPr>
          <a:lstStyle/>
          <a:p>
            <a:pPr algn="ctr"/>
            <a:r>
              <a:rPr lang="ru-RU" altLang="en-US" sz="3600" b="1" dirty="0" err="1">
                <a:latin typeface="+mj-lt"/>
                <a:cs typeface="Century" panose="02040604050505020304" charset="0"/>
              </a:rPr>
              <a:t>Бурыка</a:t>
            </a:r>
            <a:r>
              <a:rPr lang="ru-RU" altLang="en-US" sz="3600" b="1" dirty="0">
                <a:latin typeface="+mj-lt"/>
                <a:cs typeface="Century" panose="02040604050505020304" charset="0"/>
              </a:rPr>
              <a:t> </a:t>
            </a:r>
          </a:p>
          <a:p>
            <a:pPr algn="ctr"/>
            <a:r>
              <a:rPr lang="ru-RU" altLang="en-US" sz="3600" b="1" dirty="0">
                <a:latin typeface="+mj-lt"/>
                <a:cs typeface="Century" panose="02040604050505020304" charset="0"/>
              </a:rPr>
              <a:t>Оксана Николаевна</a:t>
            </a:r>
          </a:p>
        </p:txBody>
      </p:sp>
      <p:sp>
        <p:nvSpPr>
          <p:cNvPr id="5" name="Текстовое поле 4"/>
          <p:cNvSpPr txBox="1"/>
          <p:nvPr/>
        </p:nvSpPr>
        <p:spPr>
          <a:xfrm>
            <a:off x="4579620" y="2494280"/>
            <a:ext cx="4064000" cy="2245360"/>
          </a:xfrm>
          <a:prstGeom prst="rect">
            <a:avLst/>
          </a:prstGeom>
          <a:noFill/>
        </p:spPr>
        <p:txBody>
          <a:bodyPr wrap="square" rtlCol="0">
            <a:spAutoFit/>
          </a:bodyPr>
          <a:lstStyle/>
          <a:p>
            <a:pPr marL="342900" indent="-342900">
              <a:buFont typeface="Arial" panose="020B0604020202020204" pitchFamily="34" charset="0"/>
              <a:buChar char="•"/>
            </a:pPr>
            <a:r>
              <a:rPr lang="ru-RU" altLang="en-US" sz="2000" dirty="0">
                <a:latin typeface="+mj-lt"/>
                <a:cs typeface="Century" panose="02040604050505020304" charset="0"/>
              </a:rPr>
              <a:t>Эксперт РЦФГ ВО</a:t>
            </a:r>
          </a:p>
          <a:p>
            <a:pPr marL="342900" indent="-342900">
              <a:buFont typeface="Arial" panose="020B0604020202020204" pitchFamily="34" charset="0"/>
              <a:buChar char="•"/>
            </a:pPr>
            <a:r>
              <a:rPr lang="ru-RU" altLang="en-US" sz="2000" dirty="0">
                <a:latin typeface="+mj-lt"/>
                <a:cs typeface="Century" panose="02040604050505020304" charset="0"/>
              </a:rPr>
              <a:t>Финансовый эксперт</a:t>
            </a:r>
          </a:p>
          <a:p>
            <a:pPr marL="342900" indent="-342900">
              <a:buFont typeface="Arial" panose="020B0604020202020204" pitchFamily="34" charset="0"/>
              <a:buChar char="•"/>
            </a:pPr>
            <a:r>
              <a:rPr lang="ru-RU" altLang="en-US" sz="2000" dirty="0">
                <a:latin typeface="+mj-lt"/>
                <a:cs typeface="Century" panose="02040604050505020304" charset="0"/>
              </a:rPr>
              <a:t>Общественный деятель</a:t>
            </a:r>
          </a:p>
          <a:p>
            <a:pPr marL="342900" indent="-342900">
              <a:buFont typeface="Arial" panose="020B0604020202020204" pitchFamily="34" charset="0"/>
              <a:buChar char="•"/>
            </a:pPr>
            <a:r>
              <a:rPr lang="ru-RU" altLang="en-US" sz="2000" dirty="0">
                <a:latin typeface="+mj-lt"/>
                <a:cs typeface="Century" panose="02040604050505020304" charset="0"/>
              </a:rPr>
              <a:t>Волонтёр </a:t>
            </a:r>
            <a:r>
              <a:rPr lang="ru-RU" altLang="en-US" sz="2000" dirty="0" err="1">
                <a:latin typeface="+mj-lt"/>
                <a:cs typeface="Century" panose="02040604050505020304" charset="0"/>
              </a:rPr>
              <a:t>финпросвещения</a:t>
            </a:r>
            <a:endParaRPr lang="ru-RU" altLang="en-US" sz="2000" dirty="0">
              <a:latin typeface="+mj-lt"/>
              <a:cs typeface="Century" panose="02040604050505020304" charset="0"/>
            </a:endParaRPr>
          </a:p>
          <a:p>
            <a:pPr marL="342900" indent="-342900">
              <a:buFont typeface="Arial" panose="020B0604020202020204" pitchFamily="34" charset="0"/>
              <a:buChar char="•"/>
            </a:pPr>
            <a:r>
              <a:rPr lang="ru-RU" altLang="en-US" sz="2000" dirty="0">
                <a:latin typeface="+mj-lt"/>
                <a:cs typeface="Century" panose="02040604050505020304" charset="0"/>
              </a:rPr>
              <a:t>Спикер федеральных и региональных форумов по финансовой культуре</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 y="241"/>
            <a:ext cx="12195339" cy="6855162"/>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3" name="Текстовое поле 2"/>
          <p:cNvSpPr txBox="1"/>
          <p:nvPr/>
        </p:nvSpPr>
        <p:spPr>
          <a:xfrm>
            <a:off x="2478405" y="190500"/>
            <a:ext cx="6548120" cy="1275080"/>
          </a:xfrm>
          <a:prstGeom prst="rect">
            <a:avLst/>
          </a:prstGeom>
          <a:noFill/>
        </p:spPr>
        <p:txBody>
          <a:bodyPr wrap="square" rtlCol="0">
            <a:noAutofit/>
          </a:bodyPr>
          <a:lstStyle/>
          <a:p>
            <a:pPr algn="ctr">
              <a:lnSpc>
                <a:spcPct val="100000"/>
              </a:lnSpc>
              <a:spcBef>
                <a:spcPts val="135"/>
              </a:spcBef>
              <a:defRPr/>
            </a:pPr>
            <a:r>
              <a:rPr lang="ru-RU" sz="3275" b="1" spc="15" dirty="0">
                <a:solidFill>
                  <a:schemeClr val="tx2"/>
                </a:solidFill>
                <a:latin typeface="+mj-lt"/>
                <a:ea typeface="Verdana" panose="020B0604030504040204"/>
                <a:cs typeface="Century" panose="02040604050505020304" charset="0"/>
                <a:sym typeface="+mn-ea"/>
              </a:rPr>
              <a:t>Мошенничество в социальных сетях</a:t>
            </a:r>
            <a:endParaRPr lang="ru-RU" altLang="en-US" sz="3275" b="1" dirty="0">
              <a:latin typeface="+mj-lt"/>
              <a:cs typeface="Century" panose="02040604050505020304" charset="0"/>
            </a:endParaRPr>
          </a:p>
        </p:txBody>
      </p:sp>
      <p:sp>
        <p:nvSpPr>
          <p:cNvPr id="5" name="Скругленный прямоугольник 4"/>
          <p:cNvSpPr/>
          <p:nvPr/>
        </p:nvSpPr>
        <p:spPr bwMode="auto">
          <a:xfrm>
            <a:off x="494401" y="1464043"/>
            <a:ext cx="3592976" cy="4927100"/>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ru-RU" sz="1700" b="1" dirty="0">
                <a:solidFill>
                  <a:prstClr val="black"/>
                </a:solidFill>
              </a:rPr>
              <a:t>Последствия взлома аккаунтов</a:t>
            </a:r>
            <a:endParaRPr lang="ru-RU" sz="1700" dirty="0">
              <a:solidFill>
                <a:prstClr val="black"/>
              </a:solidFill>
            </a:endParaRPr>
          </a:p>
          <a:p>
            <a:pPr marL="377190" lvl="0" indent="-377190">
              <a:buFont typeface="Wingdings" panose="05000000000000000000"/>
              <a:buChar char="v"/>
              <a:defRPr/>
            </a:pPr>
            <a:r>
              <a:rPr lang="ru-RU" sz="1700" dirty="0">
                <a:solidFill>
                  <a:prstClr val="black"/>
                </a:solidFill>
              </a:rPr>
              <a:t>Явные просьбы о помощи:</a:t>
            </a:r>
          </a:p>
          <a:p>
            <a:pPr marL="377190" lvl="0" indent="-377190">
              <a:buFont typeface="Arial" panose="020B0604020202020204"/>
              <a:buChar char="•"/>
              <a:defRPr/>
            </a:pPr>
            <a:r>
              <a:rPr lang="ru-RU" sz="1700" dirty="0">
                <a:solidFill>
                  <a:prstClr val="black"/>
                </a:solidFill>
              </a:rPr>
              <a:t>рассылают сообщения о трагедии</a:t>
            </a:r>
          </a:p>
          <a:p>
            <a:pPr marL="377190" lvl="0" indent="-377190">
              <a:buFont typeface="Arial" panose="020B0604020202020204"/>
              <a:buChar char="•"/>
              <a:defRPr/>
            </a:pPr>
            <a:r>
              <a:rPr lang="ru-RU" sz="1700" dirty="0">
                <a:solidFill>
                  <a:prstClr val="black"/>
                </a:solidFill>
              </a:rPr>
              <a:t>в семье и просят прислать денег.</a:t>
            </a:r>
          </a:p>
          <a:p>
            <a:pPr marL="377190" lvl="0" indent="-377190">
              <a:buFont typeface="Wingdings" panose="05000000000000000000"/>
              <a:buChar char="v"/>
              <a:defRPr/>
            </a:pPr>
            <a:r>
              <a:rPr lang="ru-RU" sz="1700" dirty="0">
                <a:solidFill>
                  <a:prstClr val="black"/>
                </a:solidFill>
              </a:rPr>
              <a:t>Скрытые просьбы о помощи: </a:t>
            </a:r>
          </a:p>
          <a:p>
            <a:pPr marL="377190" lvl="0" indent="-377190">
              <a:buFont typeface="Arial" panose="020B0604020202020204"/>
              <a:buChar char="•"/>
              <a:defRPr/>
            </a:pPr>
            <a:r>
              <a:rPr lang="ru-RU" sz="1700" dirty="0">
                <a:solidFill>
                  <a:prstClr val="black"/>
                </a:solidFill>
              </a:rPr>
              <a:t> взламывают аккаунт, пишут на стене грустное сообщение о смерти близкого родственника.</a:t>
            </a:r>
          </a:p>
          <a:p>
            <a:pPr marL="628015" lvl="0" indent="-628015">
              <a:buFont typeface="Wingdings" panose="05000000000000000000"/>
              <a:buChar char="v"/>
              <a:defRPr/>
            </a:pPr>
            <a:r>
              <a:rPr lang="ru-RU" sz="1700" dirty="0">
                <a:solidFill>
                  <a:prstClr val="black"/>
                </a:solidFill>
              </a:rPr>
              <a:t>Будущие жертвы пишут в личные сообщения сами.</a:t>
            </a:r>
          </a:p>
          <a:p>
            <a:pPr marL="628015" lvl="0" indent="-628015">
              <a:buFont typeface="Wingdings" panose="05000000000000000000"/>
              <a:buChar char="v"/>
              <a:defRPr/>
            </a:pPr>
            <a:r>
              <a:rPr lang="ru-RU" sz="1700" dirty="0">
                <a:solidFill>
                  <a:prstClr val="black"/>
                </a:solidFill>
              </a:rPr>
              <a:t>Рассылка </a:t>
            </a:r>
            <a:r>
              <a:rPr lang="ru-RU" sz="1700" dirty="0" err="1">
                <a:solidFill>
                  <a:prstClr val="black"/>
                </a:solidFill>
              </a:rPr>
              <a:t>фишинговых</a:t>
            </a:r>
            <a:r>
              <a:rPr lang="ru-RU" sz="1700" dirty="0">
                <a:solidFill>
                  <a:prstClr val="black"/>
                </a:solidFill>
              </a:rPr>
              <a:t> ссылок </a:t>
            </a:r>
          </a:p>
          <a:p>
            <a:pPr marL="628015" lvl="0" indent="-628015">
              <a:buFont typeface="Wingdings" panose="05000000000000000000"/>
              <a:buChar char="v"/>
              <a:defRPr/>
            </a:pPr>
            <a:r>
              <a:rPr lang="ru-RU" sz="1700" dirty="0">
                <a:solidFill>
                  <a:prstClr val="black"/>
                </a:solidFill>
              </a:rPr>
              <a:t>Ссылки на «открытки с поздравлениями»</a:t>
            </a:r>
          </a:p>
        </p:txBody>
      </p:sp>
      <p:sp>
        <p:nvSpPr>
          <p:cNvPr id="9" name="Скругленный прямоугольник 8"/>
          <p:cNvSpPr/>
          <p:nvPr/>
        </p:nvSpPr>
        <p:spPr bwMode="auto">
          <a:xfrm>
            <a:off x="6445254" y="1465556"/>
            <a:ext cx="5239574" cy="4953856"/>
          </a:xfrm>
          <a:prstGeom prst="roundRect">
            <a:avLst>
              <a:gd name="adj"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ru-RU" sz="1605" b="1" dirty="0">
                <a:solidFill>
                  <a:srgbClr val="9BBB59">
                    <a:lumMod val="75000"/>
                  </a:srgbClr>
                </a:solidFill>
              </a:rPr>
              <a:t>7 способов не попасться мошенникам в соцсетях</a:t>
            </a:r>
          </a:p>
          <a:p>
            <a:pPr marL="502285" lvl="0" indent="-502285">
              <a:buFont typeface="+mj-lt"/>
              <a:buAutoNum type="arabicPeriod"/>
              <a:defRPr/>
            </a:pPr>
            <a:r>
              <a:rPr lang="ru-RU" sz="1455" dirty="0">
                <a:solidFill>
                  <a:prstClr val="black"/>
                </a:solidFill>
              </a:rPr>
              <a:t>Для каждого ресурса придумайте отдельный сложный пароль. Защитите аккаунт двухфакторной аутентификацией (вход по коду из SMS). </a:t>
            </a:r>
            <a:endParaRPr lang="ru-RU" sz="2395" dirty="0">
              <a:solidFill>
                <a:prstClr val="black"/>
              </a:solidFill>
            </a:endParaRPr>
          </a:p>
          <a:p>
            <a:pPr marL="502285" lvl="0" indent="-502285">
              <a:buFont typeface="+mj-lt"/>
              <a:buAutoNum type="arabicPeriod"/>
              <a:defRPr/>
            </a:pPr>
            <a:r>
              <a:rPr lang="ru-RU" sz="1455" dirty="0">
                <a:solidFill>
                  <a:prstClr val="black"/>
                </a:solidFill>
              </a:rPr>
              <a:t>Если знакомый прислал ссылку или просит денег, сначала убедитесь, что это он </a:t>
            </a:r>
            <a:r>
              <a:rPr lang="ru-RU" sz="1455" dirty="0" smtClean="0">
                <a:solidFill>
                  <a:prstClr val="black"/>
                </a:solidFill>
              </a:rPr>
              <a:t>пишет вам лично</a:t>
            </a:r>
            <a:r>
              <a:rPr lang="ru-RU" sz="1455" dirty="0">
                <a:solidFill>
                  <a:prstClr val="black"/>
                </a:solidFill>
              </a:rPr>
              <a:t>.</a:t>
            </a:r>
            <a:endParaRPr sz="1090" dirty="0"/>
          </a:p>
          <a:p>
            <a:pPr marL="502285" lvl="0" indent="-502285">
              <a:buFont typeface="+mj-lt"/>
              <a:buAutoNum type="arabicPeriod"/>
              <a:defRPr/>
            </a:pPr>
            <a:r>
              <a:rPr lang="ru-RU" sz="1455" dirty="0">
                <a:solidFill>
                  <a:prstClr val="black"/>
                </a:solidFill>
              </a:rPr>
              <a:t>Будьте осторожнее с покупками в соцсетях, участием в конкурсах и других мероприятиях, связанных с платежами. </a:t>
            </a:r>
            <a:endParaRPr sz="1090" dirty="0"/>
          </a:p>
          <a:p>
            <a:pPr marL="502285" lvl="0" indent="-502285">
              <a:buFont typeface="+mj-lt"/>
              <a:buAutoNum type="arabicPeriod"/>
              <a:defRPr/>
            </a:pPr>
            <a:r>
              <a:rPr lang="ru-RU" sz="1455" dirty="0">
                <a:solidFill>
                  <a:prstClr val="black"/>
                </a:solidFill>
              </a:rPr>
              <a:t>Не добавляйте в друзья случайных людей. </a:t>
            </a:r>
            <a:endParaRPr lang="ru-RU" sz="2395" dirty="0">
              <a:solidFill>
                <a:prstClr val="black"/>
              </a:solidFill>
            </a:endParaRPr>
          </a:p>
          <a:p>
            <a:pPr marL="502285" lvl="0" indent="-502285">
              <a:buFont typeface="+mj-lt"/>
              <a:buAutoNum type="arabicPeriod"/>
              <a:defRPr/>
            </a:pPr>
            <a:r>
              <a:rPr lang="ru-RU" sz="1455" dirty="0">
                <a:solidFill>
                  <a:prstClr val="black"/>
                </a:solidFill>
              </a:rPr>
              <a:t>Максимально закройте профиль. Сделайте стену, личные сообщения и другие разделы сети доступными только для друзей.</a:t>
            </a:r>
            <a:endParaRPr lang="ru-RU" sz="2395" dirty="0">
              <a:solidFill>
                <a:prstClr val="black"/>
              </a:solidFill>
            </a:endParaRPr>
          </a:p>
          <a:p>
            <a:pPr marL="502285" lvl="0" indent="-502285">
              <a:buFont typeface="+mj-lt"/>
              <a:buAutoNum type="arabicPeriod"/>
              <a:defRPr/>
            </a:pPr>
            <a:r>
              <a:rPr lang="ru-RU" sz="1455" dirty="0">
                <a:solidFill>
                  <a:prstClr val="black"/>
                </a:solidFill>
              </a:rPr>
              <a:t>Не стоит выбирать для </a:t>
            </a:r>
            <a:r>
              <a:rPr lang="ru-RU" sz="1455" dirty="0" err="1">
                <a:solidFill>
                  <a:prstClr val="black"/>
                </a:solidFill>
              </a:rPr>
              <a:t>аватара</a:t>
            </a:r>
            <a:r>
              <a:rPr lang="ru-RU" sz="1455" dirty="0">
                <a:solidFill>
                  <a:prstClr val="black"/>
                </a:solidFill>
              </a:rPr>
              <a:t> слишком похожее фото: мошенники пользуются ими для объявлений о сборе средств для «попавших в беду».</a:t>
            </a:r>
            <a:endParaRPr lang="ru-RU" sz="2395" dirty="0">
              <a:solidFill>
                <a:prstClr val="black"/>
              </a:solidFill>
            </a:endParaRPr>
          </a:p>
          <a:p>
            <a:pPr marL="502285" lvl="0" indent="-502285">
              <a:buFont typeface="+mj-lt"/>
              <a:buAutoNum type="arabicPeriod"/>
              <a:defRPr/>
            </a:pPr>
            <a:r>
              <a:rPr lang="ru-RU" sz="1455" dirty="0">
                <a:solidFill>
                  <a:prstClr val="black"/>
                </a:solidFill>
              </a:rPr>
              <a:t>Не размещайте конфиденциальную информацию</a:t>
            </a:r>
            <a:endParaRPr lang="ru-RU" sz="2395" dirty="0">
              <a:solidFill>
                <a:prstClr val="black"/>
              </a:solidFill>
            </a:endParaRPr>
          </a:p>
        </p:txBody>
      </p:sp>
      <p:pic>
        <p:nvPicPr>
          <p:cNvPr id="11" name="Рисунок 6"/>
          <p:cNvPicPr>
            <a:picLocks noChangeAspect="1"/>
          </p:cNvPicPr>
          <p:nvPr/>
        </p:nvPicPr>
        <p:blipFill>
          <a:blip r:embed="rId5"/>
          <a:stretch>
            <a:fillRect/>
          </a:stretch>
        </p:blipFill>
        <p:spPr bwMode="auto">
          <a:xfrm>
            <a:off x="4348701" y="1479988"/>
            <a:ext cx="1737562" cy="1733865"/>
          </a:xfrm>
          <a:prstGeom prst="rect">
            <a:avLst/>
          </a:prstGeom>
        </p:spPr>
      </p:pic>
      <p:pic>
        <p:nvPicPr>
          <p:cNvPr id="13" name="Рисунок 7"/>
          <p:cNvPicPr>
            <a:picLocks noChangeAspect="1"/>
          </p:cNvPicPr>
          <p:nvPr/>
        </p:nvPicPr>
        <p:blipFill>
          <a:blip r:embed="rId6"/>
          <a:stretch>
            <a:fillRect/>
          </a:stretch>
        </p:blipFill>
        <p:spPr bwMode="auto">
          <a:xfrm>
            <a:off x="4480963" y="3213854"/>
            <a:ext cx="1719077" cy="1719077"/>
          </a:xfrm>
          <a:prstGeom prst="rect">
            <a:avLst/>
          </a:prstGeom>
        </p:spPr>
      </p:pic>
      <p:pic>
        <p:nvPicPr>
          <p:cNvPr id="15" name="Рисунок 8"/>
          <p:cNvPicPr>
            <a:picLocks noChangeAspect="1"/>
          </p:cNvPicPr>
          <p:nvPr/>
        </p:nvPicPr>
        <p:blipFill>
          <a:blip r:embed="rId7"/>
          <a:stretch>
            <a:fillRect/>
          </a:stretch>
        </p:blipFill>
        <p:spPr bwMode="auto">
          <a:xfrm>
            <a:off x="4392913" y="4927214"/>
            <a:ext cx="1711684" cy="171168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185" y="429683"/>
            <a:ext cx="1628500" cy="69877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44" y="454847"/>
            <a:ext cx="1633503" cy="648447"/>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2441855677"/>
              </p:ext>
            </p:extLst>
          </p:nvPr>
        </p:nvGraphicFramePr>
        <p:xfrm>
          <a:off x="346075" y="1149350"/>
          <a:ext cx="9843135" cy="5396865"/>
        </p:xfrm>
        <a:graphic>
          <a:graphicData uri="http://schemas.openxmlformats.org/drawingml/2006/table">
            <a:tbl>
              <a:tblPr/>
              <a:tblGrid>
                <a:gridCol w="2625725"/>
                <a:gridCol w="7217410"/>
              </a:tblGrid>
              <a:tr h="351155">
                <a:tc>
                  <a:txBody>
                    <a:bodyPr/>
                    <a:lstStyle/>
                    <a:p>
                      <a:pPr marL="0" marR="0" lvl="0" indent="0" algn="ctr" defTabSz="989330">
                        <a:lnSpc>
                          <a:spcPct val="100000"/>
                        </a:lnSpc>
                        <a:spcBef>
                          <a:spcPts val="0"/>
                        </a:spcBef>
                        <a:spcAft>
                          <a:spcPts val="0"/>
                        </a:spcAft>
                        <a:buClrTx/>
                        <a:buSzTx/>
                        <a:buFontTx/>
                        <a:buNone/>
                        <a:defRPr/>
                      </a:pPr>
                      <a:r>
                        <a:rPr lang="ru-RU" sz="1575" b="1" dirty="0">
                          <a:solidFill>
                            <a:schemeClr val="bg1"/>
                          </a:solidFill>
                          <a:latin typeface="+mn-lt"/>
                        </a:rPr>
                        <a:t>Что делать?</a:t>
                      </a:r>
                      <a:endParaRPr lang="ru-RU" sz="1575" b="1" i="0" u="none" strike="noStrike" cap="none" dirty="0">
                        <a:ln>
                          <a:noFill/>
                        </a:ln>
                        <a:solidFill>
                          <a:schemeClr val="bg1"/>
                        </a:solidFill>
                        <a:latin typeface="+mn-lt"/>
                        <a:cs typeface="Arial" panose="020B0604020202020204"/>
                      </a:endParaRPr>
                    </a:p>
                  </a:txBody>
                  <a:tcPr marL="43934" marR="43934" marT="43951" marB="43951" anchor="ctr">
                    <a:lnL w="9525" algn="ctr">
                      <a:solidFill>
                        <a:srgbClr val="19502E"/>
                      </a:solidFill>
                    </a:lnL>
                    <a:lnR w="9525" algn="ctr">
                      <a:solidFill>
                        <a:schemeClr val="bg1"/>
                      </a:solidFill>
                    </a:lnR>
                    <a:lnT w="12700" algn="ctr">
                      <a:solidFill>
                        <a:srgbClr val="19502E"/>
                      </a:solidFill>
                    </a:lnT>
                    <a:lnB w="12700" algn="ctr">
                      <a:noFill/>
                    </a:lnB>
                    <a:solidFill>
                      <a:schemeClr val="tx2">
                        <a:lumMod val="60000"/>
                        <a:lumOff val="40000"/>
                      </a:schemeClr>
                    </a:solidFill>
                  </a:tcPr>
                </a:tc>
                <a:tc>
                  <a:txBody>
                    <a:bodyPr/>
                    <a:lstStyle/>
                    <a:p>
                      <a:pPr marL="0" marR="0" lvl="0" indent="0" algn="l" defTabSz="989330">
                        <a:lnSpc>
                          <a:spcPct val="100000"/>
                        </a:lnSpc>
                        <a:spcBef>
                          <a:spcPts val="0"/>
                        </a:spcBef>
                        <a:spcAft>
                          <a:spcPts val="0"/>
                        </a:spcAft>
                        <a:buClrTx/>
                        <a:buSzTx/>
                        <a:buFontTx/>
                        <a:buNone/>
                        <a:defRPr/>
                      </a:pPr>
                      <a:r>
                        <a:rPr lang="ru-RU" sz="1575" b="1" i="0" u="none" strike="noStrike" cap="none">
                          <a:ln>
                            <a:noFill/>
                          </a:ln>
                          <a:solidFill>
                            <a:schemeClr val="bg1"/>
                          </a:solidFill>
                          <a:latin typeface="+mn-lt"/>
                          <a:cs typeface="Arial" panose="020B0604020202020204"/>
                        </a:rPr>
                        <a:t>Зачем делать? </a:t>
                      </a:r>
                    </a:p>
                  </a:txBody>
                  <a:tcPr marL="109834" marR="109834" marT="43951" marB="43951" anchor="ctr">
                    <a:lnL w="9525" algn="ctr">
                      <a:solidFill>
                        <a:schemeClr val="bg1"/>
                      </a:solidFill>
                    </a:lnL>
                    <a:lnR w="9525" algn="ctr">
                      <a:solidFill>
                        <a:schemeClr val="bg1"/>
                      </a:solidFill>
                    </a:lnR>
                    <a:lnT w="12700" algn="ctr">
                      <a:solidFill>
                        <a:srgbClr val="19502E"/>
                      </a:solidFill>
                    </a:lnT>
                    <a:lnB w="12700" algn="ctr">
                      <a:noFill/>
                    </a:lnB>
                    <a:solidFill>
                      <a:schemeClr val="tx2">
                        <a:lumMod val="60000"/>
                        <a:lumOff val="40000"/>
                      </a:schemeClr>
                    </a:solidFill>
                  </a:tcPr>
                </a:tc>
              </a:tr>
              <a:tr h="861060">
                <a:tc>
                  <a:txBody>
                    <a:bodyPr/>
                    <a:lstStyle/>
                    <a:p>
                      <a:pPr marL="0" marR="0" lvl="0" indent="0" algn="ctr" defTabSz="989330">
                        <a:lnSpc>
                          <a:spcPct val="100000"/>
                        </a:lnSpc>
                        <a:spcBef>
                          <a:spcPts val="0"/>
                        </a:spcBef>
                        <a:spcAft>
                          <a:spcPts val="0"/>
                        </a:spcAft>
                        <a:buClrTx/>
                        <a:buSzTx/>
                        <a:buFontTx/>
                        <a:buNone/>
                        <a:defRPr/>
                      </a:pPr>
                      <a:r>
                        <a:rPr lang="ru-RU" sz="1515" dirty="0">
                          <a:latin typeface="+mn-lt"/>
                        </a:rPr>
                        <a:t>Завести сложные пароли – свой для каждого ресурса</a:t>
                      </a:r>
                      <a:endParaRPr lang="ru-RU" sz="1515" b="0" i="0" u="none" strike="noStrike" cap="none" dirty="0">
                        <a:ln>
                          <a:noFill/>
                        </a:ln>
                        <a:solidFill>
                          <a:schemeClr val="tx1"/>
                        </a:solidFill>
                        <a:latin typeface="+mn-lt"/>
                        <a:cs typeface="Arial" panose="020B0604020202020204"/>
                      </a:endParaRPr>
                    </a:p>
                  </a:txBody>
                  <a:tcPr marL="111591" marR="111591" marT="55830" marB="55830" anchor="ctr">
                    <a:lnL w="9525" algn="ctr">
                      <a:solidFill>
                        <a:srgbClr val="19502E"/>
                      </a:solidFill>
                    </a:lnL>
                    <a:lnR w="9525" algn="ctr">
                      <a:solidFill>
                        <a:srgbClr val="19502E"/>
                      </a:solidFill>
                    </a:lnR>
                    <a:lnT w="9525" algn="ctr">
                      <a:noFill/>
                    </a:lnT>
                    <a:lnB w="9525" algn="ctr">
                      <a:solidFill>
                        <a:srgbClr val="19502E"/>
                      </a:solidFill>
                    </a:lnB>
                    <a:solidFill>
                      <a:schemeClr val="bg1">
                        <a:alpha val="50195"/>
                      </a:schemeClr>
                    </a:solidFill>
                  </a:tcPr>
                </a:tc>
                <a:tc>
                  <a:txBody>
                    <a:bodyPr/>
                    <a:lstStyle/>
                    <a:p>
                      <a:pPr marL="0" marR="0" lvl="0" indent="0" algn="l" defTabSz="914400">
                        <a:lnSpc>
                          <a:spcPct val="100000"/>
                        </a:lnSpc>
                        <a:spcBef>
                          <a:spcPts val="0"/>
                        </a:spcBef>
                        <a:spcAft>
                          <a:spcPts val="0"/>
                        </a:spcAft>
                        <a:buClrTx/>
                        <a:buSzTx/>
                        <a:buFontTx/>
                        <a:buNone/>
                        <a:defRPr/>
                      </a:pPr>
                      <a:r>
                        <a:rPr lang="ru-RU" sz="1515" dirty="0">
                          <a:latin typeface="+mn-lt"/>
                        </a:rPr>
                        <a:t>Простые пароли мошенники могут подобрать. Если у, например, почты и </a:t>
                      </a:r>
                      <a:r>
                        <a:rPr lang="ru-RU" sz="1515" dirty="0" err="1">
                          <a:latin typeface="+mn-lt"/>
                        </a:rPr>
                        <a:t>соцсетей</a:t>
                      </a:r>
                      <a:r>
                        <a:rPr lang="ru-RU" sz="1515" dirty="0">
                          <a:latin typeface="+mn-lt"/>
                        </a:rPr>
                        <a:t> один пароль, то, взломав один ресурс пользователя, преступники получат доступ ко всем.</a:t>
                      </a:r>
                      <a:endParaRPr lang="ru-RU" sz="1515" b="0" i="0" u="none" strike="noStrike" cap="none" dirty="0">
                        <a:ln>
                          <a:noFill/>
                        </a:ln>
                        <a:solidFill>
                          <a:schemeClr val="tx1"/>
                        </a:solidFill>
                        <a:latin typeface="+mn-lt"/>
                        <a:cs typeface="Arial" panose="020B0604020202020204"/>
                      </a:endParaRPr>
                    </a:p>
                  </a:txBody>
                  <a:tcPr marL="111591" marR="111591" marT="55830" marB="55830" anchor="ctr">
                    <a:lnL w="9525" algn="ctr">
                      <a:solidFill>
                        <a:srgbClr val="19502E"/>
                      </a:solidFill>
                    </a:lnL>
                    <a:lnR w="9525" algn="ctr">
                      <a:solidFill>
                        <a:srgbClr val="19502E"/>
                      </a:solidFill>
                    </a:lnR>
                    <a:lnT w="9525" algn="ctr">
                      <a:noFill/>
                    </a:lnT>
                    <a:lnB w="9525" algn="ctr">
                      <a:solidFill>
                        <a:srgbClr val="19502E"/>
                      </a:solidFill>
                    </a:lnB>
                    <a:solidFill>
                      <a:schemeClr val="bg1">
                        <a:alpha val="50195"/>
                      </a:schemeClr>
                    </a:solidFill>
                  </a:tcPr>
                </a:tc>
              </a:tr>
              <a:tr h="1107440">
                <a:tc>
                  <a:txBody>
                    <a:bodyPr/>
                    <a:lstStyle/>
                    <a:p>
                      <a:pPr marL="0" marR="0" lvl="0" indent="0" algn="ctr" defTabSz="989330">
                        <a:lnSpc>
                          <a:spcPct val="100000"/>
                        </a:lnSpc>
                        <a:spcBef>
                          <a:spcPts val="0"/>
                        </a:spcBef>
                        <a:spcAft>
                          <a:spcPts val="0"/>
                        </a:spcAft>
                        <a:buClrTx/>
                        <a:buSzTx/>
                        <a:buFontTx/>
                        <a:buNone/>
                        <a:defRPr/>
                      </a:pPr>
                      <a:r>
                        <a:rPr lang="ru-RU" sz="1515">
                          <a:latin typeface="+mn-lt"/>
                        </a:rPr>
                        <a:t>Установить антивирус</a:t>
                      </a:r>
                      <a:endParaRPr lang="ru-RU" sz="1515" b="0" i="0" u="none" strike="noStrike" cap="none">
                        <a:ln>
                          <a:noFill/>
                        </a:ln>
                        <a:solidFill>
                          <a:schemeClr val="tx1"/>
                        </a:solidFill>
                        <a:latin typeface="+mn-lt"/>
                        <a:cs typeface="Arial" panose="020B0604020202020204"/>
                      </a:endParaRPr>
                    </a:p>
                  </a:txBody>
                  <a:tcPr marL="111591" marR="111591" marT="55830" marB="55830"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c>
                  <a:txBody>
                    <a:bodyPr/>
                    <a:lstStyle/>
                    <a:p>
                      <a:pPr marL="0" marR="0" lvl="0" indent="0" algn="l" defTabSz="914400">
                        <a:lnSpc>
                          <a:spcPct val="100000"/>
                        </a:lnSpc>
                        <a:spcBef>
                          <a:spcPts val="0"/>
                        </a:spcBef>
                        <a:spcAft>
                          <a:spcPts val="0"/>
                        </a:spcAft>
                        <a:buClrTx/>
                        <a:buSzTx/>
                        <a:buFontTx/>
                        <a:buNone/>
                        <a:defRPr/>
                      </a:pPr>
                      <a:r>
                        <a:rPr lang="ru-RU" sz="1515" dirty="0">
                          <a:latin typeface="+mn-lt"/>
                        </a:rPr>
                        <a:t>Защиты встроенных антивирусных программ зачастую недостаточно. Нужно выбирать продукт от серьезных разработчиков, которые часто обновляют антивирусные базы. Это поможет отбить атаку на этапе скачивания зловредной программы, ее установки или начала работы.</a:t>
                      </a:r>
                      <a:endParaRPr lang="ru-RU" sz="1515" b="0" i="0" u="none" strike="noStrike" cap="none" dirty="0">
                        <a:ln>
                          <a:noFill/>
                        </a:ln>
                        <a:solidFill>
                          <a:schemeClr val="tx1"/>
                        </a:solidFill>
                        <a:latin typeface="+mn-lt"/>
                        <a:cs typeface="Arial" panose="020B0604020202020204"/>
                      </a:endParaRPr>
                    </a:p>
                  </a:txBody>
                  <a:tcPr marL="111591" marR="111591" marT="55830" marB="55830"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r>
              <a:tr h="1355725">
                <a:tc>
                  <a:txBody>
                    <a:bodyPr/>
                    <a:lstStyle/>
                    <a:p>
                      <a:pPr marL="0" marR="0" lvl="0" indent="0" algn="ctr" defTabSz="989330">
                        <a:lnSpc>
                          <a:spcPct val="100000"/>
                        </a:lnSpc>
                        <a:spcBef>
                          <a:spcPts val="0"/>
                        </a:spcBef>
                        <a:spcAft>
                          <a:spcPts val="0"/>
                        </a:spcAft>
                        <a:buClrTx/>
                        <a:buSzTx/>
                        <a:buFontTx/>
                        <a:buNone/>
                        <a:defRPr/>
                      </a:pPr>
                      <a:r>
                        <a:rPr lang="ru-RU" sz="1515">
                          <a:latin typeface="+mn-lt"/>
                        </a:rPr>
                        <a:t>Использование браузеров с антифишинговой защитой (</a:t>
                      </a:r>
                      <a:r>
                        <a:rPr lang="en-US" sz="1515">
                          <a:latin typeface="+mn-lt"/>
                        </a:rPr>
                        <a:t>Mozilla Firefox, Google Chrome, Opera, Safari)</a:t>
                      </a:r>
                      <a:endParaRPr lang="ru-RU" sz="1515" b="0" i="0" u="none" strike="noStrike" cap="none">
                        <a:ln>
                          <a:noFill/>
                        </a:ln>
                        <a:solidFill>
                          <a:schemeClr val="tx1"/>
                        </a:solidFill>
                        <a:latin typeface="+mn-lt"/>
                        <a:cs typeface="Arial" panose="020B0604020202020204"/>
                      </a:endParaRPr>
                    </a:p>
                  </a:txBody>
                  <a:tcPr marL="111591" marR="111591" marT="55830" marB="55830" anchor="ctr">
                    <a:lnL w="9525" algn="ctr">
                      <a:solidFill>
                        <a:srgbClr val="19502E"/>
                      </a:solidFill>
                    </a:lnL>
                    <a:lnR w="9525" algn="ctr">
                      <a:solidFill>
                        <a:srgbClr val="19502E"/>
                      </a:solidFill>
                    </a:lnR>
                    <a:lnT w="9525" algn="ctr">
                      <a:solidFill>
                        <a:srgbClr val="19502E"/>
                      </a:solidFill>
                    </a:lnT>
                    <a:lnB w="9525" algn="ctr">
                      <a:solidFill>
                        <a:srgbClr val="19502E"/>
                      </a:solidFill>
                    </a:lnB>
                    <a:solidFill>
                      <a:schemeClr val="bg1">
                        <a:alpha val="50195"/>
                      </a:schemeClr>
                    </a:solidFill>
                  </a:tcPr>
                </a:tc>
                <a:tc>
                  <a:txBody>
                    <a:bodyPr/>
                    <a:lstStyle/>
                    <a:p>
                      <a:pPr marL="0" marR="0" lvl="0" indent="0" algn="l" defTabSz="914400">
                        <a:lnSpc>
                          <a:spcPct val="100000"/>
                        </a:lnSpc>
                        <a:spcBef>
                          <a:spcPts val="0"/>
                        </a:spcBef>
                        <a:spcAft>
                          <a:spcPts val="0"/>
                        </a:spcAft>
                        <a:buClrTx/>
                        <a:buSzTx/>
                        <a:buFontTx/>
                        <a:buNone/>
                        <a:defRPr/>
                      </a:pPr>
                      <a:r>
                        <a:rPr lang="ru-RU" sz="1515" dirty="0">
                          <a:latin typeface="+mn-lt"/>
                        </a:rPr>
                        <a:t>Браузер сверяет введенный адрес сайта с базами данных </a:t>
                      </a:r>
                      <a:r>
                        <a:rPr lang="ru-RU" sz="1515" dirty="0" err="1">
                          <a:latin typeface="+mn-lt"/>
                        </a:rPr>
                        <a:t>фишинговых</a:t>
                      </a:r>
                      <a:r>
                        <a:rPr lang="ru-RU" sz="1515" dirty="0">
                          <a:latin typeface="+mn-lt"/>
                        </a:rPr>
                        <a:t> сайтов. Если сайт обнаружится в базе, браузер покажет предупреждение. НО! Если сайт новый и в базах его еще нет, предупреждения не будет. Поэтому такая защита – только вспомогательный инструмент. Главный – внимание пользователя. </a:t>
                      </a:r>
                      <a:endParaRPr lang="ru-RU" sz="1515" b="0" i="0" u="none" strike="noStrike" cap="none" dirty="0">
                        <a:ln>
                          <a:noFill/>
                        </a:ln>
                        <a:solidFill>
                          <a:schemeClr val="tx1"/>
                        </a:solidFill>
                        <a:latin typeface="+mn-lt"/>
                        <a:cs typeface="Arial" panose="020B0604020202020204"/>
                      </a:endParaRPr>
                    </a:p>
                  </a:txBody>
                  <a:tcPr marL="111591" marR="111591" marT="55830" marB="55830" anchor="ctr">
                    <a:lnL w="9525" algn="ctr">
                      <a:solidFill>
                        <a:srgbClr val="19502E"/>
                      </a:solidFill>
                    </a:lnL>
                    <a:lnR w="9525" algn="ctr">
                      <a:solidFill>
                        <a:srgbClr val="19502E"/>
                      </a:solidFill>
                    </a:lnR>
                    <a:lnT w="9525" algn="ctr">
                      <a:solidFill>
                        <a:srgbClr val="19502E"/>
                      </a:solidFill>
                    </a:lnT>
                    <a:lnB w="9525" algn="ctr">
                      <a:solidFill>
                        <a:srgbClr val="19502E"/>
                      </a:solidFill>
                    </a:lnB>
                    <a:solidFill>
                      <a:schemeClr val="bg1">
                        <a:alpha val="50195"/>
                      </a:schemeClr>
                    </a:solidFill>
                  </a:tcPr>
                </a:tc>
              </a:tr>
              <a:tr h="860425">
                <a:tc>
                  <a:txBody>
                    <a:bodyPr/>
                    <a:lstStyle/>
                    <a:p>
                      <a:pPr marL="0" marR="0" lvl="0" indent="0" algn="ctr" defTabSz="989330">
                        <a:lnSpc>
                          <a:spcPct val="100000"/>
                        </a:lnSpc>
                        <a:spcBef>
                          <a:spcPts val="0"/>
                        </a:spcBef>
                        <a:spcAft>
                          <a:spcPts val="0"/>
                        </a:spcAft>
                        <a:buClrTx/>
                        <a:buSzTx/>
                        <a:buFontTx/>
                        <a:buNone/>
                        <a:defRPr/>
                      </a:pPr>
                      <a:r>
                        <a:rPr lang="ru-RU" sz="1515">
                          <a:latin typeface="+mn-lt"/>
                        </a:rPr>
                        <a:t>Не использовать общественные или корпоративные WiFi сети</a:t>
                      </a:r>
                      <a:endParaRPr lang="ru-RU" sz="1515" b="0" i="0" u="none" strike="noStrike" cap="none">
                        <a:ln>
                          <a:noFill/>
                        </a:ln>
                        <a:solidFill>
                          <a:schemeClr val="tx1"/>
                        </a:solidFill>
                        <a:latin typeface="+mn-lt"/>
                        <a:cs typeface="Arial" panose="020B0604020202020204"/>
                      </a:endParaRPr>
                    </a:p>
                  </a:txBody>
                  <a:tcPr marL="111591" marR="111591" marT="55830" marB="55830"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c>
                  <a:txBody>
                    <a:bodyPr/>
                    <a:lstStyle/>
                    <a:p>
                      <a:pPr marL="0" marR="0" lvl="0" indent="0" algn="l" defTabSz="914400">
                        <a:lnSpc>
                          <a:spcPct val="100000"/>
                        </a:lnSpc>
                        <a:spcBef>
                          <a:spcPts val="0"/>
                        </a:spcBef>
                        <a:spcAft>
                          <a:spcPts val="0"/>
                        </a:spcAft>
                        <a:buClrTx/>
                        <a:buSzTx/>
                        <a:buFontTx/>
                        <a:buNone/>
                        <a:defRPr/>
                      </a:pPr>
                      <a:r>
                        <a:rPr lang="ru-RU" sz="1515" dirty="0">
                          <a:latin typeface="+mn-lt"/>
                        </a:rPr>
                        <a:t>Подобные сети значительно облегчают мошенникам перехват ваших данных. В публичных местах нужно использовать доступ к интернету через мобильного оператора.</a:t>
                      </a:r>
                      <a:endParaRPr lang="ru-RU" sz="1515" b="0" i="0" u="none" strike="noStrike" cap="none" dirty="0">
                        <a:ln>
                          <a:noFill/>
                        </a:ln>
                        <a:solidFill>
                          <a:schemeClr val="tx1"/>
                        </a:solidFill>
                        <a:latin typeface="+mn-lt"/>
                        <a:cs typeface="Arial" panose="020B0604020202020204"/>
                      </a:endParaRPr>
                    </a:p>
                  </a:txBody>
                  <a:tcPr marL="111591" marR="111591" marT="55830" marB="55830"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r>
              <a:tr h="861060">
                <a:tc>
                  <a:txBody>
                    <a:bodyPr/>
                    <a:lstStyle/>
                    <a:p>
                      <a:pPr marL="0" marR="0" lvl="0" indent="0" algn="ctr" defTabSz="989330">
                        <a:lnSpc>
                          <a:spcPct val="100000"/>
                        </a:lnSpc>
                        <a:spcBef>
                          <a:spcPts val="0"/>
                        </a:spcBef>
                        <a:spcAft>
                          <a:spcPts val="0"/>
                        </a:spcAft>
                        <a:buClrTx/>
                        <a:buSzTx/>
                        <a:buFontTx/>
                        <a:buNone/>
                        <a:defRPr/>
                      </a:pPr>
                      <a:r>
                        <a:rPr lang="ru-RU" sz="1515">
                          <a:latin typeface="+mn-lt"/>
                        </a:rPr>
                        <a:t>Регулярно обновлять операционные системы компьютера и смартфона</a:t>
                      </a:r>
                      <a:endParaRPr lang="ru-RU" sz="1515" b="0" i="0" u="none" strike="noStrike" cap="none">
                        <a:ln>
                          <a:noFill/>
                        </a:ln>
                        <a:solidFill>
                          <a:schemeClr val="tx1"/>
                        </a:solidFill>
                        <a:latin typeface="+mn-lt"/>
                        <a:cs typeface="Arial" panose="020B0604020202020204"/>
                      </a:endParaRPr>
                    </a:p>
                  </a:txBody>
                  <a:tcPr marL="111591" marR="111591" marT="55830" marB="55830"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c>
                  <a:txBody>
                    <a:bodyPr/>
                    <a:lstStyle/>
                    <a:p>
                      <a:pPr marL="0" marR="0" lvl="0" indent="0" algn="l" defTabSz="914400">
                        <a:lnSpc>
                          <a:spcPct val="100000"/>
                        </a:lnSpc>
                        <a:spcBef>
                          <a:spcPts val="0"/>
                        </a:spcBef>
                        <a:spcAft>
                          <a:spcPts val="0"/>
                        </a:spcAft>
                        <a:buClrTx/>
                        <a:buSzTx/>
                        <a:buFontTx/>
                        <a:buNone/>
                        <a:defRPr/>
                      </a:pPr>
                      <a:r>
                        <a:rPr lang="ru-RU" sz="1515" dirty="0">
                          <a:latin typeface="+mn-lt"/>
                        </a:rPr>
                        <a:t>В новых версиях систем разработчики закрывают обнаруженные уязвимости – окошки, через которые преступники могут вмешиваться в работу устройств.</a:t>
                      </a:r>
                      <a:endParaRPr lang="ru-RU" sz="1515" b="0" i="0" u="none" strike="noStrike" cap="none" dirty="0">
                        <a:ln>
                          <a:noFill/>
                        </a:ln>
                        <a:solidFill>
                          <a:schemeClr val="tx1"/>
                        </a:solidFill>
                        <a:latin typeface="+mn-lt"/>
                        <a:cs typeface="Arial" panose="020B0604020202020204"/>
                      </a:endParaRPr>
                    </a:p>
                  </a:txBody>
                  <a:tcPr marL="111591" marR="111591" marT="55830" marB="55830"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r>
            </a:tbl>
          </a:graphicData>
        </a:graphic>
      </p:graphicFrame>
      <p:sp>
        <p:nvSpPr>
          <p:cNvPr id="6" name="Текстовое поле 5"/>
          <p:cNvSpPr txBox="1"/>
          <p:nvPr/>
        </p:nvSpPr>
        <p:spPr>
          <a:xfrm>
            <a:off x="2287905" y="240030"/>
            <a:ext cx="7901940" cy="751205"/>
          </a:xfrm>
          <a:prstGeom prst="rect">
            <a:avLst/>
          </a:prstGeom>
          <a:noFill/>
        </p:spPr>
        <p:txBody>
          <a:bodyPr wrap="square" rtlCol="0">
            <a:noAutofit/>
          </a:bodyPr>
          <a:lstStyle/>
          <a:p>
            <a:pPr algn="ctr">
              <a:lnSpc>
                <a:spcPct val="100000"/>
              </a:lnSpc>
              <a:spcBef>
                <a:spcPts val="135"/>
              </a:spcBef>
              <a:defRPr/>
            </a:pPr>
            <a:r>
              <a:rPr lang="ru-RU" sz="3200" b="1" spc="15" dirty="0">
                <a:solidFill>
                  <a:srgbClr val="314184"/>
                </a:solidFill>
                <a:latin typeface="+mj-lt"/>
                <a:ea typeface="Verdana" panose="020B0604030504040204"/>
                <a:cs typeface="Century" panose="02040604050505020304" charset="0"/>
                <a:sym typeface="+mn-ea"/>
              </a:rPr>
              <a:t>Грамотная защита</a:t>
            </a:r>
            <a:endParaRPr lang="ru-RU" altLang="en-US" sz="3200" dirty="0">
              <a:latin typeface="+mj-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Box 1"/>
          <p:cNvSpPr txBox="1"/>
          <p:nvPr/>
        </p:nvSpPr>
        <p:spPr bwMode="auto">
          <a:xfrm>
            <a:off x="4036423" y="313509"/>
            <a:ext cx="3788228" cy="646331"/>
          </a:xfrm>
          <a:prstGeom prst="rect">
            <a:avLst/>
          </a:prstGeom>
          <a:noFill/>
        </p:spPr>
        <p:txBody>
          <a:bodyPr wrap="square" rtlCol="0">
            <a:spAutoFit/>
          </a:bodyPr>
          <a:lstStyle/>
          <a:p>
            <a:pPr algn="ctr">
              <a:defRPr/>
            </a:pPr>
            <a:r>
              <a:rPr lang="ru-RU" sz="3600" b="1" dirty="0" err="1">
                <a:solidFill>
                  <a:srgbClr val="314184"/>
                </a:solidFill>
                <a:latin typeface="+mj-lt"/>
              </a:rPr>
              <a:t>Дроп</a:t>
            </a:r>
            <a:r>
              <a:rPr lang="ru-RU" sz="3600" b="1" dirty="0">
                <a:solidFill>
                  <a:srgbClr val="314184"/>
                </a:solidFill>
                <a:latin typeface="+mj-lt"/>
              </a:rPr>
              <a:t> поневоле</a:t>
            </a:r>
          </a:p>
        </p:txBody>
      </p:sp>
      <p:sp>
        <p:nvSpPr>
          <p:cNvPr id="3" name="Прямоугольник 2"/>
          <p:cNvSpPr/>
          <p:nvPr/>
        </p:nvSpPr>
        <p:spPr bwMode="auto">
          <a:xfrm>
            <a:off x="640081" y="1463040"/>
            <a:ext cx="3135086" cy="96665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b="1" dirty="0">
                <a:solidFill>
                  <a:schemeClr val="tx1"/>
                </a:solidFill>
              </a:rPr>
              <a:t>МОШЕННИК</a:t>
            </a:r>
          </a:p>
        </p:txBody>
      </p:sp>
      <p:sp>
        <p:nvSpPr>
          <p:cNvPr id="4" name="Прямоугольник 3"/>
          <p:cNvSpPr/>
          <p:nvPr/>
        </p:nvSpPr>
        <p:spPr bwMode="auto">
          <a:xfrm>
            <a:off x="4506686" y="1463040"/>
            <a:ext cx="3095897" cy="96665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b="1" dirty="0">
                <a:solidFill>
                  <a:schemeClr val="tx1"/>
                </a:solidFill>
                <a:cs typeface="Century" panose="02040604050505020304"/>
              </a:rPr>
              <a:t>ОБЪЯВЛЕНИЕ</a:t>
            </a:r>
            <a:endParaRPr b="1" dirty="0">
              <a:solidFill>
                <a:schemeClr val="tx1"/>
              </a:solidFill>
              <a:cs typeface="Century" panose="02040604050505020304"/>
            </a:endParaRPr>
          </a:p>
          <a:p>
            <a:pPr algn="ctr">
              <a:defRPr/>
            </a:pPr>
            <a:r>
              <a:rPr lang="ru-RU" b="1" dirty="0">
                <a:solidFill>
                  <a:schemeClr val="tx1"/>
                </a:solidFill>
                <a:cs typeface="Century" panose="02040604050505020304"/>
              </a:rPr>
              <a:t>продам </a:t>
            </a:r>
            <a:r>
              <a:rPr lang="ru-RU" b="1" dirty="0" err="1">
                <a:solidFill>
                  <a:schemeClr val="tx1"/>
                </a:solidFill>
                <a:cs typeface="Century" panose="02040604050505020304"/>
              </a:rPr>
              <a:t>айфон</a:t>
            </a:r>
            <a:endParaRPr b="1" dirty="0">
              <a:solidFill>
                <a:schemeClr val="tx1"/>
              </a:solidFill>
              <a:cs typeface="Century" panose="02040604050505020304"/>
            </a:endParaRPr>
          </a:p>
        </p:txBody>
      </p:sp>
      <p:sp>
        <p:nvSpPr>
          <p:cNvPr id="5" name="Прямоугольник 4"/>
          <p:cNvSpPr/>
          <p:nvPr/>
        </p:nvSpPr>
        <p:spPr bwMode="auto">
          <a:xfrm>
            <a:off x="8334101" y="1445283"/>
            <a:ext cx="3095897" cy="96665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b="1" dirty="0">
                <a:solidFill>
                  <a:schemeClr val="tx1"/>
                </a:solidFill>
                <a:cs typeface="Century" panose="02040604050505020304"/>
              </a:rPr>
              <a:t>ЦЕНА 10 000 руб.</a:t>
            </a:r>
            <a:endParaRPr b="1" dirty="0">
              <a:solidFill>
                <a:schemeClr val="tx1"/>
              </a:solidFill>
              <a:cs typeface="Century" panose="02040604050505020304"/>
            </a:endParaRPr>
          </a:p>
        </p:txBody>
      </p:sp>
      <p:sp>
        <p:nvSpPr>
          <p:cNvPr id="6" name="Стрелка вправо 5"/>
          <p:cNvSpPr/>
          <p:nvPr/>
        </p:nvSpPr>
        <p:spPr bwMode="auto">
          <a:xfrm>
            <a:off x="3804557" y="1823899"/>
            <a:ext cx="672736" cy="24493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7" name="Рисунок 6"/>
          <p:cNvPicPr>
            <a:picLocks noChangeAspect="1"/>
          </p:cNvPicPr>
          <p:nvPr/>
        </p:nvPicPr>
        <p:blipFill>
          <a:blip r:embed="rId2"/>
          <a:stretch>
            <a:fillRect/>
          </a:stretch>
        </p:blipFill>
        <p:spPr bwMode="auto">
          <a:xfrm>
            <a:off x="7631975" y="1788389"/>
            <a:ext cx="688908" cy="280440"/>
          </a:xfrm>
          <a:prstGeom prst="rect">
            <a:avLst/>
          </a:prstGeom>
        </p:spPr>
      </p:pic>
      <p:sp>
        <p:nvSpPr>
          <p:cNvPr id="12" name="Прямоугольник 11"/>
          <p:cNvSpPr/>
          <p:nvPr/>
        </p:nvSpPr>
        <p:spPr bwMode="auto">
          <a:xfrm>
            <a:off x="610690" y="3944982"/>
            <a:ext cx="3164477" cy="103196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b="1" dirty="0">
                <a:solidFill>
                  <a:schemeClr val="tx1"/>
                </a:solidFill>
              </a:rPr>
              <a:t>ПОКУПАТЕЛЬ</a:t>
            </a:r>
          </a:p>
        </p:txBody>
      </p:sp>
      <p:sp>
        <p:nvSpPr>
          <p:cNvPr id="13" name="Прямоугольник 12"/>
          <p:cNvSpPr/>
          <p:nvPr/>
        </p:nvSpPr>
        <p:spPr bwMode="auto">
          <a:xfrm>
            <a:off x="4477291" y="3944981"/>
            <a:ext cx="3095897" cy="103196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b="1" dirty="0">
                <a:solidFill>
                  <a:schemeClr val="tx1"/>
                </a:solidFill>
                <a:cs typeface="Century" panose="02040604050505020304"/>
              </a:rPr>
              <a:t>ПРЕДОПЛАТА 5 000 руб.</a:t>
            </a:r>
            <a:endParaRPr b="1" dirty="0">
              <a:solidFill>
                <a:schemeClr val="tx1"/>
              </a:solidFill>
              <a:cs typeface="Century" panose="02040604050505020304"/>
            </a:endParaRPr>
          </a:p>
        </p:txBody>
      </p:sp>
      <p:sp>
        <p:nvSpPr>
          <p:cNvPr id="14" name="Прямоугольник 13"/>
          <p:cNvSpPr/>
          <p:nvPr/>
        </p:nvSpPr>
        <p:spPr bwMode="auto">
          <a:xfrm>
            <a:off x="8334102" y="3944982"/>
            <a:ext cx="3095897" cy="103196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b="1" dirty="0">
                <a:solidFill>
                  <a:schemeClr val="tx1"/>
                </a:solidFill>
              </a:rPr>
              <a:t>ЖЕРТВА «ДРОП»</a:t>
            </a:r>
          </a:p>
        </p:txBody>
      </p:sp>
      <p:sp>
        <p:nvSpPr>
          <p:cNvPr id="15" name="Стрелка вправо 14"/>
          <p:cNvSpPr/>
          <p:nvPr/>
        </p:nvSpPr>
        <p:spPr bwMode="auto">
          <a:xfrm>
            <a:off x="3804557" y="4428308"/>
            <a:ext cx="672735" cy="195943"/>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6" name="Стрелка вправо 15"/>
          <p:cNvSpPr/>
          <p:nvPr/>
        </p:nvSpPr>
        <p:spPr bwMode="auto">
          <a:xfrm>
            <a:off x="7631975" y="4362993"/>
            <a:ext cx="688908" cy="32657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cxnSp>
        <p:nvCxnSpPr>
          <p:cNvPr id="18" name="Прямая со стрелкой 17"/>
          <p:cNvCxnSpPr/>
          <p:nvPr/>
        </p:nvCxnSpPr>
        <p:spPr bwMode="auto">
          <a:xfrm>
            <a:off x="3804557" y="2475131"/>
            <a:ext cx="4686298" cy="1339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Прямоугольник 20"/>
          <p:cNvSpPr/>
          <p:nvPr/>
        </p:nvSpPr>
        <p:spPr bwMode="auto">
          <a:xfrm>
            <a:off x="8334102" y="5538651"/>
            <a:ext cx="3095896" cy="95358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b="1" dirty="0">
                <a:solidFill>
                  <a:schemeClr val="accent5">
                    <a:lumMod val="50000"/>
                  </a:schemeClr>
                </a:solidFill>
                <a:latin typeface="+mj-lt"/>
              </a:rPr>
              <a:t>«ДРУГ» ЖЕРТВА, ОЧЕРЕНДНОЙ ДРОП</a:t>
            </a:r>
          </a:p>
        </p:txBody>
      </p:sp>
      <p:sp>
        <p:nvSpPr>
          <p:cNvPr id="22" name="Стрелка вниз 21"/>
          <p:cNvSpPr/>
          <p:nvPr/>
        </p:nvSpPr>
        <p:spPr bwMode="auto">
          <a:xfrm>
            <a:off x="9738031" y="5039648"/>
            <a:ext cx="288036" cy="436301"/>
          </a:xfrm>
          <a:prstGeom prst="downArrow">
            <a:avLst>
              <a:gd name="adj1" fmla="val 50000"/>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9"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pic>
        <p:nvPicPr>
          <p:cNvPr id="11"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2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1000"/>
                                        <p:tgtEl>
                                          <p:spTgt spid="6"/>
                                        </p:tgtEl>
                                      </p:cBhvr>
                                    </p:animEffect>
                                  </p:childTnLst>
                                </p:cTn>
                              </p:par>
                            </p:childTnLst>
                          </p:cTn>
                        </p:par>
                        <p:par>
                          <p:cTn id="12" fill="hold">
                            <p:stCondLst>
                              <p:cond delay="2500"/>
                            </p:stCondLst>
                            <p:childTnLst>
                              <p:par>
                                <p:cTn id="13" presetID="22" presetClass="entr" presetSubtype="4"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par>
                          <p:cTn id="16" fill="hold">
                            <p:stCondLst>
                              <p:cond delay="4000"/>
                            </p:stCondLst>
                            <p:childTnLst>
                              <p:par>
                                <p:cTn id="17" presetID="22" presetClass="entr" presetSubtype="4"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1000"/>
                                        <p:tgtEl>
                                          <p:spTgt spid="7"/>
                                        </p:tgtEl>
                                      </p:cBhvr>
                                    </p:animEffect>
                                  </p:childTnLst>
                                </p:cTn>
                              </p:par>
                            </p:childTnLst>
                          </p:cTn>
                        </p:par>
                        <p:par>
                          <p:cTn id="20" fill="hold">
                            <p:stCondLst>
                              <p:cond delay="5500"/>
                            </p:stCondLst>
                            <p:childTnLst>
                              <p:par>
                                <p:cTn id="21" presetID="22" presetClass="entr" presetSubtype="4"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000"/>
                                        <p:tgtEl>
                                          <p:spTgt spid="5"/>
                                        </p:tgtEl>
                                      </p:cBhvr>
                                    </p:animEffect>
                                  </p:childTnLst>
                                </p:cTn>
                              </p:par>
                            </p:childTnLst>
                          </p:cTn>
                        </p:par>
                        <p:par>
                          <p:cTn id="24" fill="hold">
                            <p:stCondLst>
                              <p:cond delay="7000"/>
                            </p:stCondLst>
                            <p:childTnLst>
                              <p:par>
                                <p:cTn id="25" presetID="22" presetClass="entr" presetSubtype="4" fill="hold" nodeType="after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1000"/>
                                        <p:tgtEl>
                                          <p:spTgt spid="12"/>
                                        </p:tgtEl>
                                      </p:cBhvr>
                                    </p:animEffect>
                                  </p:childTnLst>
                                </p:cTn>
                              </p:par>
                            </p:childTnLst>
                          </p:cTn>
                        </p:par>
                        <p:par>
                          <p:cTn id="28" fill="hold">
                            <p:stCondLst>
                              <p:cond delay="8500"/>
                            </p:stCondLst>
                            <p:childTnLst>
                              <p:par>
                                <p:cTn id="29" presetID="22" presetClass="entr" presetSubtype="4" fill="hold" nodeType="after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1000"/>
                                        <p:tgtEl>
                                          <p:spTgt spid="15"/>
                                        </p:tgtEl>
                                      </p:cBhvr>
                                    </p:animEffect>
                                  </p:childTnLst>
                                </p:cTn>
                              </p:par>
                            </p:childTnLst>
                          </p:cTn>
                        </p:par>
                        <p:par>
                          <p:cTn id="32" fill="hold">
                            <p:stCondLst>
                              <p:cond delay="10000"/>
                            </p:stCondLst>
                            <p:childTnLst>
                              <p:par>
                                <p:cTn id="33" presetID="22" presetClass="entr" presetSubtype="4" fill="hold" nodeType="afterEffect">
                                  <p:stCondLst>
                                    <p:cond delay="50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1000"/>
                                        <p:tgtEl>
                                          <p:spTgt spid="13"/>
                                        </p:tgtEl>
                                      </p:cBhvr>
                                    </p:animEffect>
                                  </p:childTnLst>
                                </p:cTn>
                              </p:par>
                            </p:childTnLst>
                          </p:cTn>
                        </p:par>
                        <p:par>
                          <p:cTn id="36" fill="hold">
                            <p:stCondLst>
                              <p:cond delay="11500"/>
                            </p:stCondLst>
                            <p:childTnLst>
                              <p:par>
                                <p:cTn id="37" presetID="22" presetClass="entr" presetSubtype="4" fill="hold" nodeType="afterEffect">
                                  <p:stCondLst>
                                    <p:cond delay="50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13000"/>
                            </p:stCondLst>
                            <p:childTnLst>
                              <p:par>
                                <p:cTn id="41" presetID="22" presetClass="entr" presetSubtype="4" fill="hold" nodeType="afterEffect">
                                  <p:stCondLst>
                                    <p:cond delay="50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50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1000"/>
                                        <p:tgtEl>
                                          <p:spTgt spid="18"/>
                                        </p:tgtEl>
                                      </p:cBhvr>
                                    </p:animEffect>
                                  </p:childTnLst>
                                </p:cTn>
                              </p:par>
                            </p:childTnLst>
                          </p:cTn>
                        </p:par>
                        <p:par>
                          <p:cTn id="49" fill="hold">
                            <p:stCondLst>
                              <p:cond delay="1500"/>
                            </p:stCondLst>
                            <p:childTnLst>
                              <p:par>
                                <p:cTn id="50" presetID="22" presetClass="entr" presetSubtype="4" fill="hold" nodeType="afterEffect">
                                  <p:stCondLst>
                                    <p:cond delay="50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1000"/>
                                        <p:tgtEl>
                                          <p:spTgt spid="22"/>
                                        </p:tgtEl>
                                      </p:cBhvr>
                                    </p:animEffect>
                                  </p:childTnLst>
                                </p:cTn>
                              </p:par>
                            </p:childTnLst>
                          </p:cTn>
                        </p:par>
                        <p:par>
                          <p:cTn id="53" fill="hold">
                            <p:stCondLst>
                              <p:cond delay="3000"/>
                            </p:stCondLst>
                            <p:childTnLst>
                              <p:par>
                                <p:cTn id="54" presetID="22" presetClass="entr" presetSubtype="4" fill="hold" nodeType="afterEffect">
                                  <p:stCondLst>
                                    <p:cond delay="50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185" y="429683"/>
            <a:ext cx="1628500" cy="69877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44" y="454847"/>
            <a:ext cx="1633503" cy="648447"/>
          </a:xfrm>
          <a:prstGeom prst="rect">
            <a:avLst/>
          </a:prstGeom>
        </p:spPr>
      </p:pic>
      <p:sp>
        <p:nvSpPr>
          <p:cNvPr id="5" name="Текстовое поле 4"/>
          <p:cNvSpPr txBox="1"/>
          <p:nvPr/>
        </p:nvSpPr>
        <p:spPr>
          <a:xfrm>
            <a:off x="2215515" y="284480"/>
            <a:ext cx="7637780" cy="50609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ru-RU" altLang="en-US" sz="2800" b="1" dirty="0" smtClean="0">
                <a:solidFill>
                  <a:srgbClr val="314184"/>
                </a:solidFill>
                <a:latin typeface="Century" panose="02040604050505020304" charset="0"/>
                <a:cs typeface="Century" panose="02040604050505020304" charset="0"/>
              </a:rPr>
              <a:t>Почему нужно отнестись к этому серьёзно</a:t>
            </a:r>
            <a:endParaRPr kumimoji="0" lang="ru-RU" altLang="en-US" sz="2800" b="1" i="0" u="none" strike="noStrike" kern="1200" cap="none" spc="0" normalizeH="0" baseline="0" noProof="0" dirty="0">
              <a:ln>
                <a:noFill/>
              </a:ln>
              <a:solidFill>
                <a:srgbClr val="314184"/>
              </a:solidFill>
              <a:effectLst/>
              <a:uLnTx/>
              <a:uFillTx/>
              <a:latin typeface="Century" panose="02040604050505020304" charset="0"/>
              <a:ea typeface="+mn-ea"/>
              <a:cs typeface="Century" panose="02040604050505020304" charset="0"/>
            </a:endParaRPr>
          </a:p>
        </p:txBody>
      </p:sp>
      <p:sp>
        <p:nvSpPr>
          <p:cNvPr id="6" name="Текстовое поле 5"/>
          <p:cNvSpPr txBox="1"/>
          <p:nvPr/>
        </p:nvSpPr>
        <p:spPr>
          <a:xfrm>
            <a:off x="300446" y="1245423"/>
            <a:ext cx="9216934" cy="4755328"/>
          </a:xfrm>
          <a:prstGeom prst="rect">
            <a:avLst/>
          </a:prstGeom>
          <a:noFill/>
        </p:spPr>
        <p:txBody>
          <a:bodyPr wrap="square" rtlCol="0">
            <a:noAutofit/>
          </a:bodyPr>
          <a:lstStyle/>
          <a:p>
            <a:pPr>
              <a:lnSpc>
                <a:spcPct val="107000"/>
              </a:lnSpc>
              <a:spcAft>
                <a:spcPts val="800"/>
              </a:spcAft>
            </a:pPr>
            <a:r>
              <a:rPr lang="ru-RU" sz="2000" dirty="0">
                <a:latin typeface="Calibri" panose="020F0502020204030204" pitchFamily="34" charset="0"/>
                <a:ea typeface="Calibri" panose="020F0502020204030204" pitchFamily="34" charset="0"/>
                <a:cs typeface="Times New Roman" panose="02020603050405020304" pitchFamily="18" charset="0"/>
              </a:rPr>
              <a:t>Действия дропперов могут быть квалифицированы как:  мошенничество; легализация (отмывание) денежных средств, полученных другими лицами преступным путем. </a:t>
            </a:r>
          </a:p>
          <a:p>
            <a:pPr>
              <a:lnSpc>
                <a:spcPct val="107000"/>
              </a:lnSpc>
              <a:spcAft>
                <a:spcPts val="800"/>
              </a:spcAft>
            </a:pPr>
            <a:r>
              <a:rPr lang="ru-RU" sz="2000" b="1" dirty="0">
                <a:latin typeface="Calibri" panose="020F0502020204030204" pitchFamily="34" charset="0"/>
                <a:ea typeface="Calibri" panose="020F0502020204030204" pitchFamily="34" charset="0"/>
                <a:cs typeface="Times New Roman" panose="02020603050405020304" pitchFamily="18" charset="0"/>
              </a:rPr>
              <a:t>Дропперу может грозить штраф, принудительные работы, ограничение либо лишение свободы. Самое строгое из возможных наказаний – заключение на срок до 7 лет и 1 миллион рублей штрафа. </a:t>
            </a:r>
          </a:p>
          <a:p>
            <a:pPr>
              <a:lnSpc>
                <a:spcPct val="107000"/>
              </a:lnSpc>
              <a:spcAft>
                <a:spcPts val="800"/>
              </a:spcAft>
            </a:pPr>
            <a:r>
              <a:rPr lang="ru-RU" dirty="0">
                <a:latin typeface="Calibri" panose="020F0502020204030204" pitchFamily="34" charset="0"/>
                <a:ea typeface="Calibri" panose="020F0502020204030204" pitchFamily="34" charset="0"/>
                <a:cs typeface="Times New Roman" panose="02020603050405020304" pitchFamily="18" charset="0"/>
              </a:rPr>
              <a:t>Как не стать </a:t>
            </a:r>
            <a:r>
              <a:rPr lang="ru-RU" dirty="0" smtClean="0">
                <a:latin typeface="Calibri" panose="020F0502020204030204" pitchFamily="34" charset="0"/>
                <a:ea typeface="Calibri" panose="020F0502020204030204" pitchFamily="34" charset="0"/>
                <a:cs typeface="Times New Roman" panose="02020603050405020304" pitchFamily="18" charset="0"/>
              </a:rPr>
              <a:t>дроппером </a:t>
            </a:r>
            <a:r>
              <a:rPr lang="ru-RU" dirty="0">
                <a:latin typeface="Calibri" panose="020F0502020204030204" pitchFamily="34" charset="0"/>
                <a:ea typeface="Calibri" panose="020F0502020204030204" pitchFamily="34" charset="0"/>
                <a:cs typeface="Times New Roman" panose="02020603050405020304" pitchFamily="18" charset="0"/>
              </a:rPr>
              <a:t>и частью ОПГ? </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Clr>
                <a:srgbClr val="314184"/>
              </a:buClr>
              <a:buFont typeface="Wingdings" panose="05000000000000000000" pitchFamily="2" charset="2"/>
              <a:buChar char="q"/>
            </a:pPr>
            <a:r>
              <a:rPr lang="ru-RU" dirty="0" smtClean="0">
                <a:latin typeface="Calibri" panose="020F0502020204030204" pitchFamily="34" charset="0"/>
                <a:ea typeface="Calibri" panose="020F0502020204030204" pitchFamily="34" charset="0"/>
                <a:cs typeface="Times New Roman" panose="02020603050405020304" pitchFamily="18" charset="0"/>
              </a:rPr>
              <a:t>Не </a:t>
            </a:r>
            <a:r>
              <a:rPr lang="ru-RU" dirty="0">
                <a:latin typeface="Calibri" panose="020F0502020204030204" pitchFamily="34" charset="0"/>
                <a:ea typeface="Calibri" panose="020F0502020204030204" pitchFamily="34" charset="0"/>
                <a:cs typeface="Times New Roman" panose="02020603050405020304" pitchFamily="18" charset="0"/>
              </a:rPr>
              <a:t>соглашайтесь как-либо помогать незнакомым людям у банкоматов. </a:t>
            </a:r>
          </a:p>
          <a:p>
            <a:pPr marL="285750" indent="-285750">
              <a:lnSpc>
                <a:spcPct val="107000"/>
              </a:lnSpc>
              <a:spcAft>
                <a:spcPts val="800"/>
              </a:spcAft>
              <a:buClr>
                <a:srgbClr val="314184"/>
              </a:buClr>
              <a:buFont typeface="Wingdings" panose="05000000000000000000" pitchFamily="2" charset="2"/>
              <a:buChar char="q"/>
            </a:pPr>
            <a:r>
              <a:rPr lang="ru-RU" dirty="0" smtClean="0">
                <a:latin typeface="Calibri" panose="020F0502020204030204" pitchFamily="34" charset="0"/>
                <a:ea typeface="Calibri" panose="020F0502020204030204" pitchFamily="34" charset="0"/>
                <a:cs typeface="Times New Roman" panose="02020603050405020304" pitchFamily="18" charset="0"/>
              </a:rPr>
              <a:t>Не </a:t>
            </a:r>
            <a:r>
              <a:rPr lang="ru-RU" dirty="0">
                <a:latin typeface="Calibri" panose="020F0502020204030204" pitchFamily="34" charset="0"/>
                <a:ea typeface="Calibri" panose="020F0502020204030204" pitchFamily="34" charset="0"/>
                <a:cs typeface="Times New Roman" panose="02020603050405020304" pitchFamily="18" charset="0"/>
              </a:rPr>
              <a:t>соглашайтесь на предложения лёгкого заработка. </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Clr>
                <a:srgbClr val="314184"/>
              </a:buClr>
              <a:buFont typeface="Wingdings" panose="05000000000000000000" pitchFamily="2" charset="2"/>
              <a:buChar char="q"/>
            </a:pPr>
            <a:r>
              <a:rPr lang="ru-RU" dirty="0" smtClean="0">
                <a:latin typeface="Calibri" panose="020F0502020204030204" pitchFamily="34" charset="0"/>
                <a:ea typeface="Calibri" panose="020F0502020204030204" pitchFamily="34" charset="0"/>
                <a:cs typeface="Times New Roman" panose="02020603050405020304" pitchFamily="18" charset="0"/>
              </a:rPr>
              <a:t>Не </a:t>
            </a:r>
            <a:r>
              <a:rPr lang="ru-RU" dirty="0">
                <a:latin typeface="Calibri" panose="020F0502020204030204" pitchFamily="34" charset="0"/>
                <a:ea typeface="Calibri" panose="020F0502020204030204" pitchFamily="34" charset="0"/>
                <a:cs typeface="Times New Roman" panose="02020603050405020304" pitchFamily="18" charset="0"/>
              </a:rPr>
              <a:t>продолжайте общение с потенциальными работодателями, если вакансия, организация или схема работы вызывает у вас сомнение. </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Clr>
                <a:srgbClr val="314184"/>
              </a:buClr>
              <a:buFont typeface="Wingdings" panose="05000000000000000000" pitchFamily="2" charset="2"/>
              <a:buChar char="q"/>
            </a:pPr>
            <a:r>
              <a:rPr lang="ru-RU" dirty="0" smtClean="0">
                <a:latin typeface="Calibri" panose="020F0502020204030204" pitchFamily="34" charset="0"/>
                <a:ea typeface="Calibri" panose="020F0502020204030204" pitchFamily="34" charset="0"/>
                <a:cs typeface="Times New Roman" panose="02020603050405020304" pitchFamily="18" charset="0"/>
              </a:rPr>
              <a:t>Не </a:t>
            </a:r>
            <a:r>
              <a:rPr lang="ru-RU" dirty="0">
                <a:latin typeface="Calibri" panose="020F0502020204030204" pitchFamily="34" charset="0"/>
                <a:ea typeface="Calibri" panose="020F0502020204030204" pitchFamily="34" charset="0"/>
                <a:cs typeface="Times New Roman" panose="02020603050405020304" pitchFamily="18" charset="0"/>
              </a:rPr>
              <a:t>откликайтесь на заманчивые предложения незнакомцев в соцсетях и мессенджерах. </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Clr>
                <a:srgbClr val="314184"/>
              </a:buClr>
              <a:buFont typeface="Wingdings" panose="05000000000000000000" pitchFamily="2" charset="2"/>
              <a:buChar char="q"/>
            </a:pPr>
            <a:r>
              <a:rPr lang="ru-RU" dirty="0" smtClean="0">
                <a:latin typeface="Calibri" panose="020F0502020204030204" pitchFamily="34" charset="0"/>
                <a:ea typeface="Calibri" panose="020F0502020204030204" pitchFamily="34" charset="0"/>
                <a:cs typeface="Times New Roman" panose="02020603050405020304" pitchFamily="18" charset="0"/>
              </a:rPr>
              <a:t>Самостоятельно </a:t>
            </a:r>
            <a:r>
              <a:rPr lang="ru-RU" dirty="0">
                <a:latin typeface="Calibri" panose="020F0502020204030204" pitchFamily="34" charset="0"/>
                <a:ea typeface="Calibri" panose="020F0502020204030204" pitchFamily="34" charset="0"/>
                <a:cs typeface="Times New Roman" panose="02020603050405020304" pitchFamily="18" charset="0"/>
              </a:rPr>
              <a:t>перезванивайте в свой банк при любом подозрительном звонке из кредитной организации.</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 y="241"/>
            <a:ext cx="12195339" cy="6855162"/>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3" name="Текстовое поле 2"/>
          <p:cNvSpPr txBox="1"/>
          <p:nvPr/>
        </p:nvSpPr>
        <p:spPr>
          <a:xfrm>
            <a:off x="2325370" y="99060"/>
            <a:ext cx="6805930" cy="715010"/>
          </a:xfrm>
          <a:prstGeom prst="rect">
            <a:avLst/>
          </a:prstGeom>
          <a:noFill/>
        </p:spPr>
        <p:txBody>
          <a:bodyPr wrap="square" rtlCol="0">
            <a:noAutofit/>
          </a:bodyPr>
          <a:lstStyle/>
          <a:p>
            <a:pPr lvl="0" algn="ctr">
              <a:lnSpc>
                <a:spcPct val="12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2400" b="1" spc="-2" dirty="0">
                <a:solidFill>
                  <a:srgbClr val="314184"/>
                </a:solidFill>
                <a:latin typeface="+mj-lt"/>
                <a:cs typeface="Century" panose="02040604050505020304" charset="0"/>
                <a:sym typeface="+mn-ea"/>
              </a:rPr>
              <a:t>Очень часто мошенники применяют различные психологические приемы</a:t>
            </a:r>
            <a:endParaRPr lang="ru-RU" altLang="en-US" sz="2400" b="1" spc="-2" dirty="0">
              <a:solidFill>
                <a:srgbClr val="314184"/>
              </a:solidFill>
              <a:latin typeface="+mj-lt"/>
              <a:ea typeface="Verdana" panose="020B0604030504040204"/>
              <a:cs typeface="Century" panose="02040604050505020304" charset="0"/>
              <a:sym typeface="+mn-ea"/>
            </a:endParaRPr>
          </a:p>
        </p:txBody>
      </p:sp>
      <p:sp>
        <p:nvSpPr>
          <p:cNvPr id="4" name="Текстовое поле 3"/>
          <p:cNvSpPr txBox="1"/>
          <p:nvPr/>
        </p:nvSpPr>
        <p:spPr>
          <a:xfrm>
            <a:off x="3178366" y="991156"/>
            <a:ext cx="5379352" cy="846757"/>
          </a:xfrm>
          <a:prstGeom prst="rect">
            <a:avLst/>
          </a:prstGeom>
          <a:noFill/>
        </p:spPr>
        <p:txBody>
          <a:bodyPr wrap="square" rtlCol="0">
            <a:noAutofit/>
          </a:bodyPr>
          <a:lstStyle/>
          <a:p>
            <a:pPr lvl="0" algn="ctr">
              <a:lnSpc>
                <a:spcPct val="12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endParaRPr lang="ru-RU" altLang="en-US" sz="2185" spc="-2" dirty="0">
              <a:solidFill>
                <a:schemeClr val="tx1"/>
              </a:solidFill>
              <a:sym typeface="+mn-ea"/>
            </a:endParaRPr>
          </a:p>
        </p:txBody>
      </p:sp>
      <p:sp>
        <p:nvSpPr>
          <p:cNvPr id="12" name="Скругленный прямоугольник 11"/>
          <p:cNvSpPr/>
          <p:nvPr/>
        </p:nvSpPr>
        <p:spPr>
          <a:xfrm>
            <a:off x="157149" y="2331181"/>
            <a:ext cx="2838311" cy="3711252"/>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b="1" spc="-2" dirty="0">
                <a:solidFill>
                  <a:srgbClr val="000000"/>
                </a:solidFill>
                <a:ea typeface="Calibri" panose="020F0502020204030204"/>
                <a:cs typeface="Century" panose="02040604050505020304" charset="0"/>
                <a:sym typeface="+mn-ea"/>
              </a:rPr>
              <a:t>Доверие</a:t>
            </a:r>
            <a:endParaRPr lang="en-US" sz="1940" spc="-2" dirty="0">
              <a:solidFill>
                <a:srgbClr val="000000"/>
              </a:solidFill>
              <a:cs typeface="Century" panose="02040604050505020304" charset="0"/>
            </a:endParaRPr>
          </a:p>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spc="-2" dirty="0">
                <a:solidFill>
                  <a:srgbClr val="000000"/>
                </a:solidFill>
                <a:ea typeface="Fira Sans Light"/>
                <a:cs typeface="Century" panose="02040604050505020304" charset="0"/>
                <a:sym typeface="+mn-ea"/>
              </a:rPr>
              <a:t>Мошенник представляется сотрудником банка, государственных или правоохранительных органов, дальним родственником, знакомым</a:t>
            </a:r>
            <a:endParaRPr lang="ru-RU" altLang="en-US" sz="1940" dirty="0">
              <a:cs typeface="Century" panose="02040604050505020304" charset="0"/>
            </a:endParaRPr>
          </a:p>
        </p:txBody>
      </p:sp>
      <p:sp>
        <p:nvSpPr>
          <p:cNvPr id="13" name="Скругленный прямоугольник 12"/>
          <p:cNvSpPr/>
          <p:nvPr/>
        </p:nvSpPr>
        <p:spPr>
          <a:xfrm>
            <a:off x="3332777" y="2337342"/>
            <a:ext cx="3025067" cy="3705091"/>
          </a:xfrm>
          <a:prstGeom prst="roundRect">
            <a:avLst/>
          </a:prstGeom>
          <a:solidFill>
            <a:schemeClr val="accent1">
              <a:lumMod val="20000"/>
              <a:lumOff val="80000"/>
            </a:schemeClr>
          </a:solidFill>
          <a:ln>
            <a:solidFill>
              <a:schemeClr val="tx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2185" b="1" spc="-2" dirty="0">
                <a:solidFill>
                  <a:srgbClr val="000000"/>
                </a:solidFill>
                <a:ea typeface="Calibri" panose="020F0502020204030204"/>
                <a:cs typeface="Century" panose="02040604050505020304" charset="0"/>
                <a:sym typeface="+mn-ea"/>
              </a:rPr>
              <a:t>Эмоциональное давление</a:t>
            </a:r>
            <a:endParaRPr lang="en-US" sz="2185" spc="-2" dirty="0">
              <a:solidFill>
                <a:srgbClr val="000000"/>
              </a:solidFill>
              <a:cs typeface="Century" panose="02040604050505020304" charset="0"/>
            </a:endParaRPr>
          </a:p>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2185" spc="-2" dirty="0">
                <a:solidFill>
                  <a:srgbClr val="000000"/>
                </a:solidFill>
                <a:ea typeface="Calibri" panose="020F0502020204030204"/>
                <a:cs typeface="Century" panose="02040604050505020304" charset="0"/>
                <a:sym typeface="+mn-ea"/>
              </a:rPr>
              <a:t>Человек, находящийся под воздействием сильных эмоций, легко поддается внушению</a:t>
            </a:r>
            <a:r>
              <a:rPr lang="ru-RU" sz="1090" spc="-2" dirty="0">
                <a:solidFill>
                  <a:srgbClr val="000000"/>
                </a:solidFill>
                <a:ea typeface="Calibri" panose="020F0502020204030204"/>
                <a:cs typeface="Century" panose="02040604050505020304" charset="0"/>
                <a:sym typeface="+mn-ea"/>
              </a:rPr>
              <a:t> </a:t>
            </a:r>
            <a:endParaRPr lang="ru-RU" altLang="en-US" sz="1090" dirty="0"/>
          </a:p>
        </p:txBody>
      </p:sp>
      <p:sp>
        <p:nvSpPr>
          <p:cNvPr id="14" name="Скругленный прямоугольник 13"/>
          <p:cNvSpPr/>
          <p:nvPr/>
        </p:nvSpPr>
        <p:spPr>
          <a:xfrm>
            <a:off x="6750995" y="1900679"/>
            <a:ext cx="2825989" cy="2274576"/>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b="1" spc="-2" dirty="0">
                <a:solidFill>
                  <a:srgbClr val="000000"/>
                </a:solidFill>
                <a:cs typeface="Century" panose="02040604050505020304" charset="0"/>
                <a:sym typeface="+mn-ea"/>
              </a:rPr>
              <a:t>Осведомленность</a:t>
            </a:r>
            <a:endParaRPr lang="en-US" sz="1940" spc="-2" dirty="0">
              <a:solidFill>
                <a:srgbClr val="000000"/>
              </a:solidFill>
              <a:cs typeface="Century" panose="02040604050505020304" charset="0"/>
            </a:endParaRPr>
          </a:p>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spc="-2" dirty="0">
                <a:solidFill>
                  <a:srgbClr val="000000"/>
                </a:solidFill>
                <a:cs typeface="Century" panose="02040604050505020304" charset="0"/>
                <a:sym typeface="+mn-ea"/>
              </a:rPr>
              <a:t>Следит за новостями, событиями и использует их для обмана граждан</a:t>
            </a:r>
            <a:endParaRPr lang="ru-RU" altLang="en-US" sz="1940" dirty="0"/>
          </a:p>
        </p:txBody>
      </p:sp>
      <p:sp>
        <p:nvSpPr>
          <p:cNvPr id="15" name="Скругленный прямоугольник 14"/>
          <p:cNvSpPr/>
          <p:nvPr/>
        </p:nvSpPr>
        <p:spPr>
          <a:xfrm>
            <a:off x="6695160" y="4496014"/>
            <a:ext cx="2871812" cy="2196793"/>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b="1" spc="-2" dirty="0">
                <a:solidFill>
                  <a:srgbClr val="000000"/>
                </a:solidFill>
                <a:ea typeface="Calibri" panose="020F0502020204030204"/>
                <a:cs typeface="Century" panose="02040604050505020304" charset="0"/>
                <a:sym typeface="+mn-ea"/>
              </a:rPr>
              <a:t>Жадность</a:t>
            </a:r>
            <a:endParaRPr lang="en-US" sz="1940" spc="-2" dirty="0">
              <a:solidFill>
                <a:srgbClr val="000000"/>
              </a:solidFill>
              <a:cs typeface="Century" panose="02040604050505020304" charset="0"/>
            </a:endParaRPr>
          </a:p>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1940" spc="-2" dirty="0">
                <a:solidFill>
                  <a:srgbClr val="000000"/>
                </a:solidFill>
                <a:ea typeface="Fira Sans Light"/>
                <a:cs typeface="Century" panose="02040604050505020304" charset="0"/>
                <a:sym typeface="+mn-ea"/>
              </a:rPr>
              <a:t>Использует интерес людей к легкому обогащению</a:t>
            </a:r>
            <a:endParaRPr lang="ru-RU" altLang="en-US" sz="194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185" y="429683"/>
            <a:ext cx="1628500" cy="69877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44" y="454847"/>
            <a:ext cx="1633503" cy="648447"/>
          </a:xfrm>
          <a:prstGeom prst="rect">
            <a:avLst/>
          </a:prstGeom>
        </p:spPr>
      </p:pic>
      <p:pic>
        <p:nvPicPr>
          <p:cNvPr id="6" name="Рисунок 5"/>
          <p:cNvPicPr>
            <a:picLocks noChangeAspect="1"/>
          </p:cNvPicPr>
          <p:nvPr/>
        </p:nvPicPr>
        <p:blipFill>
          <a:blip r:embed="rId5"/>
          <a:stretch>
            <a:fillRect/>
          </a:stretch>
        </p:blipFill>
        <p:spPr>
          <a:xfrm>
            <a:off x="1704975" y="2323465"/>
            <a:ext cx="2062480" cy="2062480"/>
          </a:xfrm>
          <a:prstGeom prst="rect">
            <a:avLst/>
          </a:prstGeom>
        </p:spPr>
      </p:pic>
      <p:sp>
        <p:nvSpPr>
          <p:cNvPr id="7" name="Текстовое поле 6"/>
          <p:cNvSpPr txBox="1"/>
          <p:nvPr/>
        </p:nvSpPr>
        <p:spPr>
          <a:xfrm>
            <a:off x="551180" y="1444625"/>
            <a:ext cx="4370070" cy="969010"/>
          </a:xfrm>
          <a:prstGeom prst="rect">
            <a:avLst/>
          </a:prstGeom>
          <a:noFill/>
        </p:spPr>
        <p:txBody>
          <a:bodyPr wrap="square" rtlCol="0">
            <a:noAutofit/>
          </a:bodyPr>
          <a:lstStyle/>
          <a:p>
            <a:pPr algn="ctr"/>
            <a:r>
              <a:rPr lang="ru-RU" altLang="en-US" sz="2000" b="1" u="sng">
                <a:solidFill>
                  <a:srgbClr val="314184"/>
                </a:solidFill>
                <a:latin typeface="Century" panose="02040604050505020304" charset="0"/>
                <a:cs typeface="Century" panose="02040604050505020304" charset="0"/>
              </a:rPr>
              <a:t>Подборка книг по финансовой грамотности</a:t>
            </a:r>
          </a:p>
        </p:txBody>
      </p:sp>
      <p:sp>
        <p:nvSpPr>
          <p:cNvPr id="8" name="Текстовое поле 7"/>
          <p:cNvSpPr txBox="1"/>
          <p:nvPr/>
        </p:nvSpPr>
        <p:spPr>
          <a:xfrm>
            <a:off x="2477770" y="234315"/>
            <a:ext cx="7468235" cy="600075"/>
          </a:xfrm>
          <a:prstGeom prst="rect">
            <a:avLst/>
          </a:prstGeom>
          <a:noFill/>
        </p:spPr>
        <p:txBody>
          <a:bodyPr wrap="square" rtlCol="0">
            <a:noAutofit/>
          </a:bodyPr>
          <a:lstStyle/>
          <a:p>
            <a:pPr algn="ctr"/>
            <a:r>
              <a:rPr lang="ru-RU" altLang="en-US" sz="2800" b="1">
                <a:solidFill>
                  <a:srgbClr val="314184"/>
                </a:solidFill>
                <a:latin typeface="Century" panose="02040604050505020304" charset="0"/>
                <a:cs typeface="Century" panose="02040604050505020304" charset="0"/>
              </a:rPr>
              <a:t>Полезные ссылки</a:t>
            </a:r>
          </a:p>
        </p:txBody>
      </p:sp>
      <p:sp>
        <p:nvSpPr>
          <p:cNvPr id="9" name="Текстовое поле 8"/>
          <p:cNvSpPr txBox="1"/>
          <p:nvPr/>
        </p:nvSpPr>
        <p:spPr>
          <a:xfrm>
            <a:off x="6270625" y="1852295"/>
            <a:ext cx="4064000" cy="368300"/>
          </a:xfrm>
          <a:prstGeom prst="rect">
            <a:avLst/>
          </a:prstGeom>
          <a:noFill/>
        </p:spPr>
        <p:txBody>
          <a:bodyPr wrap="square" rtlCol="0">
            <a:spAutoFit/>
          </a:bodyPr>
          <a:lstStyle/>
          <a:p>
            <a:pPr algn="l">
              <a:defRPr/>
            </a:pPr>
            <a:r>
              <a:rPr lang="ru-RU" b="1">
                <a:solidFill>
                  <a:schemeClr val="accent1"/>
                </a:solidFill>
                <a:latin typeface="Trebuchet MS" panose="020B0603020202020204"/>
                <a:ea typeface="Trebuchet MS" panose="020B0603020202020204"/>
                <a:cs typeface="Trebuchet MS" panose="020B0603020202020204"/>
                <a:sym typeface="+mn-ea"/>
              </a:rPr>
              <a:t> </a:t>
            </a:r>
            <a:endParaRPr lang="ru-RU" altLang="en-US"/>
          </a:p>
        </p:txBody>
      </p:sp>
      <p:pic>
        <p:nvPicPr>
          <p:cNvPr id="10" name="Изображение 9"/>
          <p:cNvPicPr>
            <a:picLocks noChangeAspect="1"/>
          </p:cNvPicPr>
          <p:nvPr/>
        </p:nvPicPr>
        <p:blipFill>
          <a:blip r:embed="rId6"/>
          <a:srcRect l="24363" t="22943" r="10224" b="24931"/>
          <a:stretch>
            <a:fillRect/>
          </a:stretch>
        </p:blipFill>
        <p:spPr>
          <a:xfrm>
            <a:off x="4921250" y="1449705"/>
            <a:ext cx="6553200" cy="2936240"/>
          </a:xfrm>
          <a:prstGeom prst="rect">
            <a:avLst/>
          </a:prstGeom>
        </p:spPr>
      </p:pic>
      <p:pic>
        <p:nvPicPr>
          <p:cNvPr id="11" name="Изображение 10"/>
          <p:cNvPicPr>
            <a:picLocks noChangeAspect="1"/>
          </p:cNvPicPr>
          <p:nvPr/>
        </p:nvPicPr>
        <p:blipFill>
          <a:blip r:embed="rId7"/>
          <a:srcRect l="24353" t="21398" r="10669" b="27708"/>
          <a:stretch>
            <a:fillRect/>
          </a:stretch>
        </p:blipFill>
        <p:spPr>
          <a:xfrm>
            <a:off x="4902200" y="4146550"/>
            <a:ext cx="6572250" cy="242887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 y="1704"/>
            <a:ext cx="12193751" cy="6856055"/>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9735" y="263525"/>
            <a:ext cx="2406015" cy="1032510"/>
          </a:xfrm>
          <a:prstGeom prst="rect">
            <a:avLst/>
          </a:prstGeom>
        </p:spPr>
      </p:pic>
      <p:pic>
        <p:nvPicPr>
          <p:cNvPr id="9" name="Изображение 8" descr="РЦФГ.docx_Изображение 4"/>
          <p:cNvPicPr>
            <a:picLocks noChangeAspect="1"/>
          </p:cNvPicPr>
          <p:nvPr/>
        </p:nvPicPr>
        <p:blipFill>
          <a:blip r:embed="rId5"/>
          <a:stretch>
            <a:fillRect/>
          </a:stretch>
        </p:blipFill>
        <p:spPr>
          <a:xfrm>
            <a:off x="4053205" y="1970405"/>
            <a:ext cx="3557270" cy="3557270"/>
          </a:xfrm>
          <a:prstGeom prst="rect">
            <a:avLst/>
          </a:prstGeom>
        </p:spPr>
      </p:pic>
      <p:pic>
        <p:nvPicPr>
          <p:cNvPr id="10" name="Изображение 9" descr="РЦФГ логотип"/>
          <p:cNvPicPr>
            <a:picLocks noChangeAspect="1"/>
          </p:cNvPicPr>
          <p:nvPr/>
        </p:nvPicPr>
        <p:blipFill>
          <a:blip r:embed="rId6"/>
          <a:stretch>
            <a:fillRect/>
          </a:stretch>
        </p:blipFill>
        <p:spPr>
          <a:xfrm>
            <a:off x="5394960" y="326390"/>
            <a:ext cx="982345" cy="9696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1" y="241"/>
            <a:ext cx="12177797" cy="685751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5" name="Прямоугольник 4"/>
          <p:cNvSpPr/>
          <p:nvPr/>
        </p:nvSpPr>
        <p:spPr>
          <a:xfrm>
            <a:off x="2331609" y="476710"/>
            <a:ext cx="6805631" cy="609172"/>
          </a:xfrm>
          <a:prstGeom prst="rect">
            <a:avLst/>
          </a:prstGeom>
        </p:spPr>
        <p:txBody>
          <a:bodyPr wrap="none">
            <a:noAutofit/>
          </a:bodyPr>
          <a:lstStyle/>
          <a:p>
            <a:pPr algn="ctr"/>
            <a:r>
              <a:rPr lang="ru-RU" sz="2910" b="1" dirty="0">
                <a:solidFill>
                  <a:srgbClr val="314184"/>
                </a:solidFill>
                <a:latin typeface="+mj-lt"/>
                <a:cs typeface="Century" panose="02040604050505020304" charset="0"/>
              </a:rPr>
              <a:t>Финансово-грамотный человек</a:t>
            </a:r>
          </a:p>
        </p:txBody>
      </p:sp>
      <p:sp>
        <p:nvSpPr>
          <p:cNvPr id="7" name="Скругленный прямоугольник 6"/>
          <p:cNvSpPr/>
          <p:nvPr/>
        </p:nvSpPr>
        <p:spPr>
          <a:xfrm>
            <a:off x="978218" y="1346331"/>
            <a:ext cx="2714677" cy="771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Ведет учет доходов                и расходов</a:t>
            </a:r>
          </a:p>
        </p:txBody>
      </p:sp>
      <p:sp>
        <p:nvSpPr>
          <p:cNvPr id="8" name="Скругленный прямоугольник 7"/>
          <p:cNvSpPr/>
          <p:nvPr/>
        </p:nvSpPr>
        <p:spPr>
          <a:xfrm>
            <a:off x="4536931" y="5445812"/>
            <a:ext cx="3118208" cy="7655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Планирует жизнь на пенсии, формирует долгосрочные сбережения</a:t>
            </a:r>
          </a:p>
        </p:txBody>
      </p:sp>
      <p:sp>
        <p:nvSpPr>
          <p:cNvPr id="9" name="Скругленный прямоугольник 8"/>
          <p:cNvSpPr/>
          <p:nvPr/>
        </p:nvSpPr>
        <p:spPr>
          <a:xfrm>
            <a:off x="978217" y="2381323"/>
            <a:ext cx="2714676" cy="735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Формирует финансовый резерв</a:t>
            </a:r>
          </a:p>
        </p:txBody>
      </p:sp>
      <p:sp>
        <p:nvSpPr>
          <p:cNvPr id="10" name="Скругленный прямоугольник 9"/>
          <p:cNvSpPr/>
          <p:nvPr/>
        </p:nvSpPr>
        <p:spPr>
          <a:xfrm>
            <a:off x="978218" y="3382402"/>
            <a:ext cx="2714677" cy="7362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Анализирует  важную финансовую информацию</a:t>
            </a:r>
          </a:p>
        </p:txBody>
      </p:sp>
      <p:sp>
        <p:nvSpPr>
          <p:cNvPr id="11" name="Скругленный прямоугольник 10"/>
          <p:cNvSpPr/>
          <p:nvPr/>
        </p:nvSpPr>
        <p:spPr>
          <a:xfrm>
            <a:off x="930596" y="4427221"/>
            <a:ext cx="2762299" cy="721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Умеет пользоваться финансовыми услугами</a:t>
            </a:r>
          </a:p>
        </p:txBody>
      </p:sp>
      <p:sp>
        <p:nvSpPr>
          <p:cNvPr id="13" name="Скругленный прямоугольник 12"/>
          <p:cNvSpPr/>
          <p:nvPr/>
        </p:nvSpPr>
        <p:spPr>
          <a:xfrm>
            <a:off x="4429242" y="1368438"/>
            <a:ext cx="3225898" cy="721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Знает свои права потребителя финансовых услуг</a:t>
            </a:r>
          </a:p>
        </p:txBody>
      </p:sp>
      <p:sp>
        <p:nvSpPr>
          <p:cNvPr id="14" name="Скругленный прямоугольник 13"/>
          <p:cNvSpPr/>
          <p:nvPr/>
        </p:nvSpPr>
        <p:spPr>
          <a:xfrm>
            <a:off x="8311677" y="4243688"/>
            <a:ext cx="2736334" cy="7454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Защищает свой бюджет от финансовых рисков</a:t>
            </a:r>
          </a:p>
        </p:txBody>
      </p:sp>
      <p:sp>
        <p:nvSpPr>
          <p:cNvPr id="15" name="Скругленный прямоугольник 14"/>
          <p:cNvSpPr/>
          <p:nvPr/>
        </p:nvSpPr>
        <p:spPr>
          <a:xfrm>
            <a:off x="8292628" y="3268561"/>
            <a:ext cx="2755383" cy="7454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Выполняет свои обязанности налогоплательщика</a:t>
            </a:r>
          </a:p>
        </p:txBody>
      </p:sp>
      <p:sp>
        <p:nvSpPr>
          <p:cNvPr id="16" name="Скругленный прямоугольник 15"/>
          <p:cNvSpPr/>
          <p:nvPr/>
        </p:nvSpPr>
        <p:spPr>
          <a:xfrm>
            <a:off x="8292628" y="2307452"/>
            <a:ext cx="2755383" cy="700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Избегает закредитованности</a:t>
            </a:r>
          </a:p>
        </p:txBody>
      </p:sp>
      <p:sp>
        <p:nvSpPr>
          <p:cNvPr id="17" name="Скругленный прямоугольник 16"/>
          <p:cNvSpPr/>
          <p:nvPr/>
        </p:nvSpPr>
        <p:spPr>
          <a:xfrm>
            <a:off x="8247857" y="1376985"/>
            <a:ext cx="2800153" cy="7127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Распознаёт финансовое мошенничество</a:t>
            </a:r>
          </a:p>
        </p:txBody>
      </p:sp>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771" y="1993287"/>
            <a:ext cx="3738459" cy="37384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 y="2597"/>
            <a:ext cx="12195339" cy="685516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3" name="Прямоугольник 2"/>
          <p:cNvSpPr/>
          <p:nvPr/>
        </p:nvSpPr>
        <p:spPr>
          <a:xfrm>
            <a:off x="2828096" y="400883"/>
            <a:ext cx="6095572" cy="911860"/>
          </a:xfrm>
          <a:prstGeom prst="rect">
            <a:avLst/>
          </a:prstGeom>
        </p:spPr>
        <p:txBody>
          <a:bodyPr>
            <a:spAutoFit/>
          </a:bodyPr>
          <a:lstStyle/>
          <a:p>
            <a:r>
              <a:rPr lang="ru-RU" sz="2670" b="1" dirty="0">
                <a:solidFill>
                  <a:srgbClr val="314184"/>
                </a:solidFill>
                <a:latin typeface="+mj-lt"/>
                <a:cs typeface="Century" panose="02040604050505020304" charset="0"/>
              </a:rPr>
              <a:t>Финансовая грамотность ≠ </a:t>
            </a:r>
            <a:br>
              <a:rPr lang="ru-RU" sz="2670" b="1" dirty="0">
                <a:solidFill>
                  <a:srgbClr val="314184"/>
                </a:solidFill>
                <a:latin typeface="+mj-lt"/>
                <a:cs typeface="Century" panose="02040604050505020304" charset="0"/>
              </a:rPr>
            </a:br>
            <a:r>
              <a:rPr lang="ru-RU" sz="2670" b="1" dirty="0">
                <a:solidFill>
                  <a:srgbClr val="314184"/>
                </a:solidFill>
                <a:latin typeface="+mj-lt"/>
                <a:cs typeface="Century" panose="02040604050505020304" charset="0"/>
              </a:rPr>
              <a:t>Финансовая осознанность</a:t>
            </a:r>
          </a:p>
        </p:txBody>
      </p:sp>
      <p:sp>
        <p:nvSpPr>
          <p:cNvPr id="4" name="Прямоугольник 3"/>
          <p:cNvSpPr/>
          <p:nvPr/>
        </p:nvSpPr>
        <p:spPr>
          <a:xfrm>
            <a:off x="2828098" y="1566364"/>
            <a:ext cx="3703941" cy="3754874"/>
          </a:xfrm>
          <a:prstGeom prst="rect">
            <a:avLst/>
          </a:prstGeom>
        </p:spPr>
        <p:txBody>
          <a:bodyPr wrap="square">
            <a:spAutoFit/>
          </a:bodyPr>
          <a:lstStyle/>
          <a:p>
            <a:r>
              <a:rPr lang="ru-RU" sz="1700" b="1" dirty="0">
                <a:solidFill>
                  <a:schemeClr val="tx1"/>
                </a:solidFill>
                <a:effectLst>
                  <a:outerShdw blurRad="38100" dist="25400" dir="5400000" algn="ctr" rotWithShape="0">
                    <a:srgbClr val="6E747A">
                      <a:alpha val="43000"/>
                    </a:srgbClr>
                  </a:outerShdw>
                </a:effectLst>
                <a:cs typeface="Century" panose="02040604050505020304" charset="0"/>
              </a:rPr>
              <a:t>Финансовая грамотность </a:t>
            </a:r>
            <a:r>
              <a:rPr lang="ru-RU" sz="1700" dirty="0">
                <a:solidFill>
                  <a:schemeClr val="tx1"/>
                </a:solidFill>
                <a:effectLst>
                  <a:outerShdw blurRad="38100" dist="25400" dir="5400000" algn="ctr" rotWithShape="0">
                    <a:srgbClr val="6E747A">
                      <a:alpha val="43000"/>
                    </a:srgbClr>
                  </a:outerShdw>
                </a:effectLst>
                <a:cs typeface="Century" panose="02040604050505020304" charset="0"/>
              </a:rPr>
              <a:t>– сочетание осведомленности, знаний, навыков, установок и поведения, связанных с финансами и необходимых для принятия разумных финансовых решений, а также достижения личного финансового благополучия.</a:t>
            </a:r>
          </a:p>
          <a:p>
            <a:endParaRPr lang="ru-RU" sz="1700" dirty="0">
              <a:solidFill>
                <a:schemeClr val="tx1"/>
              </a:solidFill>
              <a:effectLst>
                <a:outerShdw blurRad="38100" dist="25400" dir="5400000" algn="ctr" rotWithShape="0">
                  <a:srgbClr val="6E747A">
                    <a:alpha val="43000"/>
                  </a:srgbClr>
                </a:outerShdw>
              </a:effectLst>
              <a:cs typeface="Century" panose="02040604050505020304" charset="0"/>
            </a:endParaRPr>
          </a:p>
          <a:p>
            <a:endParaRPr lang="ru-RU" sz="1700" dirty="0">
              <a:solidFill>
                <a:schemeClr val="tx1"/>
              </a:solidFill>
              <a:effectLst>
                <a:outerShdw blurRad="38100" dist="25400" dir="5400000" algn="ctr" rotWithShape="0">
                  <a:srgbClr val="6E747A">
                    <a:alpha val="43000"/>
                  </a:srgbClr>
                </a:outerShdw>
              </a:effectLst>
              <a:cs typeface="Century" panose="02040604050505020304" charset="0"/>
            </a:endParaRPr>
          </a:p>
          <a:p>
            <a:r>
              <a:rPr lang="ru-RU" sz="1700" b="1" dirty="0">
                <a:solidFill>
                  <a:schemeClr val="tx1"/>
                </a:solidFill>
                <a:effectLst>
                  <a:outerShdw blurRad="38100" dist="25400" dir="5400000" algn="ctr" rotWithShape="0">
                    <a:srgbClr val="6E747A">
                      <a:alpha val="43000"/>
                    </a:srgbClr>
                  </a:outerShdw>
                </a:effectLst>
                <a:cs typeface="Century" panose="02040604050505020304" charset="0"/>
              </a:rPr>
              <a:t>Финансовая осознанность </a:t>
            </a:r>
            <a:r>
              <a:rPr lang="ru-RU" sz="1700" dirty="0">
                <a:solidFill>
                  <a:schemeClr val="tx1"/>
                </a:solidFill>
                <a:effectLst>
                  <a:outerShdw blurRad="38100" dist="25400" dir="5400000" algn="ctr" rotWithShape="0">
                    <a:srgbClr val="6E747A">
                      <a:alpha val="43000"/>
                    </a:srgbClr>
                  </a:outerShdw>
                </a:effectLst>
                <a:cs typeface="Century" panose="02040604050505020304" charset="0"/>
              </a:rPr>
              <a:t>– это принятие обоснованных решений в отношении потребления финансовых услуг (сравниваем, оцениваем, выбираем).</a:t>
            </a:r>
          </a:p>
        </p:txBody>
      </p:sp>
      <p:pic>
        <p:nvPicPr>
          <p:cNvPr id="7" name="Рисунок 6"/>
          <p:cNvPicPr>
            <a:picLocks noChangeAspect="1"/>
          </p:cNvPicPr>
          <p:nvPr/>
        </p:nvPicPr>
        <p:blipFill>
          <a:blip r:embed="rId5"/>
          <a:stretch>
            <a:fillRect/>
          </a:stretch>
        </p:blipFill>
        <p:spPr>
          <a:xfrm>
            <a:off x="6636756" y="4267141"/>
            <a:ext cx="5086570" cy="2418614"/>
          </a:xfrm>
          <a:prstGeom prst="rect">
            <a:avLst/>
          </a:prstGeom>
        </p:spPr>
      </p:pic>
      <p:sp>
        <p:nvSpPr>
          <p:cNvPr id="8" name="Прямоугольник 7"/>
          <p:cNvSpPr/>
          <p:nvPr/>
        </p:nvSpPr>
        <p:spPr>
          <a:xfrm>
            <a:off x="2828096" y="5778622"/>
            <a:ext cx="3848780" cy="829945"/>
          </a:xfrm>
          <a:prstGeom prst="rect">
            <a:avLst/>
          </a:prstGeom>
        </p:spPr>
        <p:txBody>
          <a:bodyPr wrap="square">
            <a:spAutoFit/>
          </a:bodyPr>
          <a:lstStyle/>
          <a:p>
            <a:r>
              <a:rPr lang="ru-RU" sz="1200" i="1" dirty="0">
                <a:solidFill>
                  <a:schemeClr val="tx1">
                    <a:lumMod val="65000"/>
                    <a:lumOff val="35000"/>
                  </a:schemeClr>
                </a:solidFill>
              </a:rPr>
              <a:t>Стратегия повышения финансовой грамотности в Российской Федерации до 2030 годы, утвержденная распоряжением Правительства Российской Федерации от 24 октября 2023 года </a:t>
            </a:r>
            <a:r>
              <a:rPr lang="ru-RU" sz="1200" i="1" dirty="0" err="1">
                <a:solidFill>
                  <a:schemeClr val="tx1">
                    <a:lumMod val="65000"/>
                    <a:lumOff val="35000"/>
                  </a:schemeClr>
                </a:solidFill>
              </a:rPr>
              <a:t>N</a:t>
            </a:r>
            <a:r>
              <a:rPr lang="ru-RU" sz="1200" i="1" dirty="0">
                <a:solidFill>
                  <a:schemeClr val="tx1">
                    <a:lumMod val="65000"/>
                    <a:lumOff val="35000"/>
                  </a:schemeClr>
                </a:solidFill>
              </a:rPr>
              <a:t> 2958-р</a:t>
            </a:r>
          </a:p>
        </p:txBody>
      </p:sp>
      <p:sp>
        <p:nvSpPr>
          <p:cNvPr id="10" name="TextBox 9"/>
          <p:cNvSpPr txBox="1"/>
          <p:nvPr/>
        </p:nvSpPr>
        <p:spPr>
          <a:xfrm>
            <a:off x="7406176" y="1630107"/>
            <a:ext cx="4167125" cy="769441"/>
          </a:xfrm>
          <a:prstGeom prst="rect">
            <a:avLst/>
          </a:prstGeom>
          <a:noFill/>
        </p:spPr>
        <p:txBody>
          <a:bodyPr wrap="square">
            <a:spAutoFit/>
          </a:bodyPr>
          <a:lstStyle/>
          <a:p>
            <a:r>
              <a:rPr lang="ru-RU" sz="4400" b="1" dirty="0">
                <a:solidFill>
                  <a:srgbClr val="FF0000"/>
                </a:solidFill>
              </a:rPr>
              <a:t>знать ≠ делать</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1" y="241"/>
            <a:ext cx="12177797" cy="685751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5" name="Прямоугольник 4"/>
          <p:cNvSpPr/>
          <p:nvPr/>
        </p:nvSpPr>
        <p:spPr>
          <a:xfrm>
            <a:off x="2331609" y="545251"/>
            <a:ext cx="6891116" cy="540631"/>
          </a:xfrm>
          <a:prstGeom prst="rect">
            <a:avLst/>
          </a:prstGeom>
        </p:spPr>
        <p:txBody>
          <a:bodyPr wrap="none">
            <a:noAutofit/>
          </a:bodyPr>
          <a:lstStyle/>
          <a:p>
            <a:pPr algn="ctr"/>
            <a:r>
              <a:rPr lang="ru-RU" sz="2910" b="1" dirty="0">
                <a:solidFill>
                  <a:srgbClr val="314184"/>
                </a:solidFill>
                <a:latin typeface="+mj-lt"/>
                <a:cs typeface="Century" panose="02040604050505020304" charset="0"/>
              </a:rPr>
              <a:t>Финансово-осознанный человек</a:t>
            </a:r>
          </a:p>
        </p:txBody>
      </p:sp>
      <p:sp>
        <p:nvSpPr>
          <p:cNvPr id="7" name="Скругленный прямоугольник 6"/>
          <p:cNvSpPr/>
          <p:nvPr/>
        </p:nvSpPr>
        <p:spPr>
          <a:xfrm>
            <a:off x="978218" y="1346331"/>
            <a:ext cx="2714677" cy="771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Учится лучше </a:t>
            </a:r>
          </a:p>
          <a:p>
            <a:pPr algn="ctr"/>
            <a:r>
              <a:rPr lang="ru-RU" sz="1600" dirty="0"/>
              <a:t>понимать свои потребности</a:t>
            </a:r>
          </a:p>
        </p:txBody>
      </p:sp>
      <p:sp>
        <p:nvSpPr>
          <p:cNvPr id="8" name="Скругленный прямоугольник 7"/>
          <p:cNvSpPr/>
          <p:nvPr/>
        </p:nvSpPr>
        <p:spPr>
          <a:xfrm>
            <a:off x="4536931" y="5445812"/>
            <a:ext cx="3118208" cy="7655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Формирует качественное информационное поле по финансовой тематике</a:t>
            </a:r>
          </a:p>
        </p:txBody>
      </p:sp>
      <p:sp>
        <p:nvSpPr>
          <p:cNvPr id="9" name="Скругленный прямоугольник 8"/>
          <p:cNvSpPr/>
          <p:nvPr/>
        </p:nvSpPr>
        <p:spPr>
          <a:xfrm>
            <a:off x="978217" y="2381323"/>
            <a:ext cx="2714676" cy="735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Управляет своими эмоциями </a:t>
            </a:r>
          </a:p>
        </p:txBody>
      </p:sp>
      <p:sp>
        <p:nvSpPr>
          <p:cNvPr id="10" name="Скругленный прямоугольник 9"/>
          <p:cNvSpPr/>
          <p:nvPr/>
        </p:nvSpPr>
        <p:spPr>
          <a:xfrm>
            <a:off x="978218" y="3382402"/>
            <a:ext cx="2714677" cy="7362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Умеет разговаривать о финансовых вопросах </a:t>
            </a:r>
          </a:p>
        </p:txBody>
      </p:sp>
      <p:sp>
        <p:nvSpPr>
          <p:cNvPr id="11" name="Скругленный прямоугольник 10"/>
          <p:cNvSpPr/>
          <p:nvPr/>
        </p:nvSpPr>
        <p:spPr>
          <a:xfrm>
            <a:off x="930596" y="4427221"/>
            <a:ext cx="2762299" cy="721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Внедряет здоровые </a:t>
            </a:r>
          </a:p>
          <a:p>
            <a:pPr algn="ctr"/>
            <a:r>
              <a:rPr lang="ru-RU" sz="1600" dirty="0"/>
              <a:t>финансовые привычки</a:t>
            </a:r>
          </a:p>
        </p:txBody>
      </p:sp>
      <p:sp>
        <p:nvSpPr>
          <p:cNvPr id="13" name="Скругленный прямоугольник 12"/>
          <p:cNvSpPr/>
          <p:nvPr/>
        </p:nvSpPr>
        <p:spPr>
          <a:xfrm>
            <a:off x="4429242" y="1368438"/>
            <a:ext cx="3225898" cy="721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Развивает финансовую культуру своей семьи</a:t>
            </a:r>
          </a:p>
        </p:txBody>
      </p:sp>
      <p:sp>
        <p:nvSpPr>
          <p:cNvPr id="14" name="Скругленный прямоугольник 13"/>
          <p:cNvSpPr/>
          <p:nvPr/>
        </p:nvSpPr>
        <p:spPr>
          <a:xfrm>
            <a:off x="8311677" y="4243688"/>
            <a:ext cx="2736334" cy="7454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Работает с негативными установками и убеждениями </a:t>
            </a:r>
          </a:p>
        </p:txBody>
      </p:sp>
      <p:sp>
        <p:nvSpPr>
          <p:cNvPr id="15" name="Скругленный прямоугольник 14"/>
          <p:cNvSpPr/>
          <p:nvPr/>
        </p:nvSpPr>
        <p:spPr>
          <a:xfrm>
            <a:off x="8292628" y="3268561"/>
            <a:ext cx="2755383" cy="7454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Осознает свои ценности и действует исходя из них</a:t>
            </a:r>
          </a:p>
        </p:txBody>
      </p:sp>
      <p:sp>
        <p:nvSpPr>
          <p:cNvPr id="16" name="Скругленный прямоугольник 15"/>
          <p:cNvSpPr/>
          <p:nvPr/>
        </p:nvSpPr>
        <p:spPr>
          <a:xfrm>
            <a:off x="8292628" y="2307452"/>
            <a:ext cx="2755383" cy="700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Занимает «взрослую позицию» по отношению к деньгам</a:t>
            </a:r>
          </a:p>
        </p:txBody>
      </p:sp>
      <p:sp>
        <p:nvSpPr>
          <p:cNvPr id="17" name="Скругленный прямоугольник 16"/>
          <p:cNvSpPr/>
          <p:nvPr/>
        </p:nvSpPr>
        <p:spPr>
          <a:xfrm>
            <a:off x="8247857" y="1376985"/>
            <a:ext cx="2800153" cy="7127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Реалистичное оценивает свое финансовое положение</a:t>
            </a: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0955" y="2511789"/>
            <a:ext cx="3070094" cy="24834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185" y="429683"/>
            <a:ext cx="1628500" cy="69877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44" y="454847"/>
            <a:ext cx="1633503" cy="648447"/>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035" y="1780540"/>
            <a:ext cx="4394200" cy="4596130"/>
          </a:xfrm>
          <a:prstGeom prst="rect">
            <a:avLst/>
          </a:prstGeom>
        </p:spPr>
      </p:pic>
      <p:sp>
        <p:nvSpPr>
          <p:cNvPr id="6" name="Текстовое поле 5"/>
          <p:cNvSpPr txBox="1"/>
          <p:nvPr/>
        </p:nvSpPr>
        <p:spPr>
          <a:xfrm>
            <a:off x="2535555" y="314960"/>
            <a:ext cx="7069455" cy="1496060"/>
          </a:xfrm>
          <a:prstGeom prst="rect">
            <a:avLst/>
          </a:prstGeom>
          <a:noFill/>
        </p:spPr>
        <p:txBody>
          <a:bodyPr wrap="square" rtlCol="0">
            <a:noAutofit/>
          </a:bodyPr>
          <a:lstStyle/>
          <a:p>
            <a:pPr algn="ctr"/>
            <a:r>
              <a:rPr lang="ru-RU" altLang="en-US" sz="2800" b="1" dirty="0">
                <a:solidFill>
                  <a:srgbClr val="314184"/>
                </a:solidFill>
                <a:latin typeface="+mj-lt"/>
                <a:cs typeface="Century" panose="02040604050505020304" charset="0"/>
              </a:rPr>
              <a:t>ФИНАНСОВАЯ КУЛЬТУРА НАЧИНАЕТСЯ С ДЕТСТВА</a:t>
            </a:r>
          </a:p>
        </p:txBody>
      </p:sp>
      <p:sp>
        <p:nvSpPr>
          <p:cNvPr id="7" name="Текстовое поле 6"/>
          <p:cNvSpPr txBox="1"/>
          <p:nvPr/>
        </p:nvSpPr>
        <p:spPr>
          <a:xfrm>
            <a:off x="6296297" y="1672046"/>
            <a:ext cx="4963886" cy="3170099"/>
          </a:xfrm>
          <a:prstGeom prst="rect">
            <a:avLst/>
          </a:prstGeom>
          <a:noFill/>
        </p:spPr>
        <p:txBody>
          <a:bodyPr wrap="square" rtlCol="0">
            <a:spAutoFit/>
          </a:bodyPr>
          <a:lstStyle/>
          <a:p>
            <a:r>
              <a:rPr lang="ru-RU" altLang="en-US" sz="2000" dirty="0">
                <a:solidFill>
                  <a:schemeClr val="accent5">
                    <a:lumMod val="50000"/>
                  </a:schemeClr>
                </a:solidFill>
                <a:cs typeface="Century" panose="02040604050505020304" charset="0"/>
              </a:rPr>
              <a:t>ФИНАНСОВАЯ КУЛЬТУРА НАЧИНАЕТСЯ С НАС САМИХ:</a:t>
            </a:r>
          </a:p>
          <a:p>
            <a:endParaRPr lang="ru-RU" altLang="en-US" sz="2000" dirty="0">
              <a:solidFill>
                <a:schemeClr val="accent5">
                  <a:lumMod val="50000"/>
                </a:schemeClr>
              </a:solidFill>
              <a:cs typeface="Century" panose="02040604050505020304" charset="0"/>
            </a:endParaRPr>
          </a:p>
          <a:p>
            <a:r>
              <a:rPr lang="ru-RU" altLang="en-US" sz="2000" dirty="0">
                <a:solidFill>
                  <a:schemeClr val="accent5">
                    <a:lumMod val="50000"/>
                  </a:schemeClr>
                </a:solidFill>
                <a:cs typeface="Century" panose="02040604050505020304" charset="0"/>
              </a:rPr>
              <a:t>- МЫ </a:t>
            </a:r>
            <a:r>
              <a:rPr lang="ru-RU" altLang="en-US" sz="2000" dirty="0" smtClean="0">
                <a:solidFill>
                  <a:schemeClr val="accent5">
                    <a:lumMod val="50000"/>
                  </a:schemeClr>
                </a:solidFill>
                <a:cs typeface="Century" panose="02040604050505020304" charset="0"/>
              </a:rPr>
              <a:t>УЧИМСЯ и РАЗВИВАЕМСЯ</a:t>
            </a:r>
            <a:endParaRPr lang="ru-RU" altLang="en-US" sz="2000" dirty="0">
              <a:solidFill>
                <a:schemeClr val="accent5">
                  <a:lumMod val="50000"/>
                </a:schemeClr>
              </a:solidFill>
              <a:cs typeface="Century" panose="02040604050505020304" charset="0"/>
            </a:endParaRPr>
          </a:p>
          <a:p>
            <a:endParaRPr lang="ru-RU" altLang="en-US" sz="2000" dirty="0">
              <a:solidFill>
                <a:schemeClr val="accent5">
                  <a:lumMod val="50000"/>
                </a:schemeClr>
              </a:solidFill>
              <a:cs typeface="Century" panose="02040604050505020304" charset="0"/>
            </a:endParaRPr>
          </a:p>
          <a:p>
            <a:r>
              <a:rPr lang="ru-RU" altLang="en-US" sz="2000" dirty="0">
                <a:solidFill>
                  <a:schemeClr val="accent5">
                    <a:lumMod val="50000"/>
                  </a:schemeClr>
                </a:solidFill>
                <a:cs typeface="Century" panose="02040604050505020304" charset="0"/>
              </a:rPr>
              <a:t>- ДЕТИ </a:t>
            </a:r>
            <a:r>
              <a:rPr lang="ru-RU" altLang="en-US" sz="2000" dirty="0" smtClean="0">
                <a:solidFill>
                  <a:schemeClr val="accent5">
                    <a:lumMod val="50000"/>
                  </a:schemeClr>
                </a:solidFill>
                <a:cs typeface="Century" panose="02040604050505020304" charset="0"/>
              </a:rPr>
              <a:t>СЧИТЫВАЮТ и КОПИРУЮТ НАШЕ ОТНОШЕНИЕ К ДЕНЬГАМ</a:t>
            </a:r>
            <a:endParaRPr lang="ru-RU" altLang="en-US" sz="2000" dirty="0">
              <a:solidFill>
                <a:schemeClr val="accent5">
                  <a:lumMod val="50000"/>
                </a:schemeClr>
              </a:solidFill>
              <a:cs typeface="Century" panose="02040604050505020304" charset="0"/>
            </a:endParaRPr>
          </a:p>
          <a:p>
            <a:endParaRPr lang="ru-RU" altLang="en-US" sz="2000" dirty="0">
              <a:solidFill>
                <a:schemeClr val="accent5">
                  <a:lumMod val="50000"/>
                </a:schemeClr>
              </a:solidFill>
              <a:cs typeface="Century" panose="02040604050505020304" charset="0"/>
            </a:endParaRPr>
          </a:p>
          <a:p>
            <a:r>
              <a:rPr lang="ru-RU" altLang="en-US" sz="2000" dirty="0">
                <a:solidFill>
                  <a:schemeClr val="accent5">
                    <a:lumMod val="50000"/>
                  </a:schemeClr>
                </a:solidFill>
                <a:cs typeface="Century" panose="02040604050505020304" charset="0"/>
              </a:rPr>
              <a:t>- ВНУКИ </a:t>
            </a:r>
            <a:r>
              <a:rPr lang="ru-RU" altLang="en-US" sz="2000" dirty="0" smtClean="0">
                <a:solidFill>
                  <a:schemeClr val="accent5">
                    <a:lumMod val="50000"/>
                  </a:schemeClr>
                </a:solidFill>
                <a:cs typeface="Century" panose="02040604050505020304" charset="0"/>
              </a:rPr>
              <a:t>УЖЕ НЕОСОЗНАННО НАСЛЕДУЮТ ФИНАНСОВО КУЛЬТУРНОЕ ПОВЕДЕНИЕ</a:t>
            </a:r>
            <a:endParaRPr lang="ru-RU" altLang="en-US" sz="2000" dirty="0">
              <a:solidFill>
                <a:schemeClr val="accent5">
                  <a:lumMod val="50000"/>
                </a:schemeClr>
              </a:solidFill>
              <a:cs typeface="Century" panose="0204060405050502030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1" y="241"/>
            <a:ext cx="12177797" cy="685751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6" name="Прямоугольник 5"/>
          <p:cNvSpPr/>
          <p:nvPr/>
        </p:nvSpPr>
        <p:spPr>
          <a:xfrm>
            <a:off x="461645" y="1104265"/>
            <a:ext cx="5480685" cy="5600065"/>
          </a:xfrm>
          <a:prstGeom prst="rect">
            <a:avLst/>
          </a:prstGeom>
        </p:spPr>
        <p:txBody>
          <a:bodyPr wrap="square">
            <a:noAutofit/>
          </a:bodyPr>
          <a:lstStyle/>
          <a:p>
            <a:pPr marL="565150" indent="-565150">
              <a:buFont typeface="+mj-lt"/>
              <a:buAutoNum type="arabicPeriod"/>
            </a:pPr>
            <a:r>
              <a:rPr lang="ru-RU" sz="1940" b="1" dirty="0">
                <a:cs typeface="Century" panose="02040604050505020304" charset="0"/>
              </a:rPr>
              <a:t>Табуированность</a:t>
            </a:r>
            <a:r>
              <a:rPr lang="ru-RU" sz="1940" dirty="0">
                <a:cs typeface="Century" panose="02040604050505020304" charset="0"/>
              </a:rPr>
              <a:t> темы денег.</a:t>
            </a:r>
          </a:p>
          <a:p>
            <a:pPr marL="565150" indent="-565150">
              <a:buFont typeface="+mj-lt"/>
              <a:buAutoNum type="arabicPeriod"/>
            </a:pPr>
            <a:r>
              <a:rPr lang="ru-RU" sz="1940" dirty="0">
                <a:cs typeface="Century" panose="02040604050505020304" charset="0"/>
              </a:rPr>
              <a:t>Отсутствие </a:t>
            </a:r>
            <a:r>
              <a:rPr lang="ru-RU" sz="1940" b="1" dirty="0">
                <a:cs typeface="Century" panose="02040604050505020304" charset="0"/>
              </a:rPr>
              <a:t>системного</a:t>
            </a:r>
            <a:r>
              <a:rPr lang="ru-RU" sz="1940" dirty="0">
                <a:cs typeface="Century" panose="02040604050505020304" charset="0"/>
              </a:rPr>
              <a:t> обучения финансовой грамотности родителей.</a:t>
            </a:r>
          </a:p>
          <a:p>
            <a:pPr marL="565150" indent="-565150">
              <a:buFont typeface="+mj-lt"/>
              <a:buAutoNum type="arabicPeriod"/>
            </a:pPr>
            <a:r>
              <a:rPr lang="ru-RU" sz="1940" dirty="0">
                <a:cs typeface="Century" panose="02040604050505020304" charset="0"/>
              </a:rPr>
              <a:t>Нет знаний особенностей детской </a:t>
            </a:r>
            <a:r>
              <a:rPr lang="ru-RU" sz="1940" b="1" dirty="0">
                <a:cs typeface="Century" panose="02040604050505020304" charset="0"/>
              </a:rPr>
              <a:t>психологии</a:t>
            </a:r>
            <a:r>
              <a:rPr lang="ru-RU" sz="1940" dirty="0">
                <a:cs typeface="Century" panose="02040604050505020304" charset="0"/>
              </a:rPr>
              <a:t> и педагогики в сфере финансовой грамотности.</a:t>
            </a:r>
          </a:p>
          <a:p>
            <a:pPr marL="565150" indent="-565150">
              <a:buFont typeface="+mj-lt"/>
              <a:buAutoNum type="arabicPeriod"/>
            </a:pPr>
            <a:r>
              <a:rPr lang="ru-RU" sz="1940" b="1" dirty="0">
                <a:cs typeface="Century" panose="02040604050505020304" charset="0"/>
              </a:rPr>
              <a:t>Неинформированность</a:t>
            </a:r>
            <a:r>
              <a:rPr lang="ru-RU" sz="1940" dirty="0">
                <a:cs typeface="Century" panose="02040604050505020304" charset="0"/>
              </a:rPr>
              <a:t> по доступным дополнительным материалам для детей разных возрастов.</a:t>
            </a:r>
          </a:p>
          <a:p>
            <a:endParaRPr lang="ru-RU" sz="1940" dirty="0">
              <a:cs typeface="Century" panose="02040604050505020304" charset="0"/>
            </a:endParaRPr>
          </a:p>
          <a:p>
            <a:r>
              <a:rPr lang="ru-RU" sz="1940" b="1" dirty="0">
                <a:solidFill>
                  <a:srgbClr val="002060"/>
                </a:solidFill>
                <a:cs typeface="Century" panose="02040604050505020304" charset="0"/>
              </a:rPr>
              <a:t>Необходимо задуматься над тем:</a:t>
            </a:r>
          </a:p>
          <a:p>
            <a:endParaRPr lang="ru-RU" sz="1940" b="1" dirty="0">
              <a:solidFill>
                <a:srgbClr val="002060"/>
              </a:solidFill>
              <a:cs typeface="Century" panose="02040604050505020304" charset="0"/>
            </a:endParaRPr>
          </a:p>
          <a:p>
            <a:pPr marL="471170" indent="-471170">
              <a:buFont typeface="Arial" panose="020B0604020202020204" pitchFamily="34" charset="0"/>
              <a:buChar char="•"/>
            </a:pPr>
            <a:r>
              <a:rPr lang="ru-RU" sz="1940" dirty="0">
                <a:cs typeface="Century" panose="02040604050505020304" charset="0"/>
              </a:rPr>
              <a:t>Как ведем семейный бюджет? </a:t>
            </a:r>
          </a:p>
          <a:p>
            <a:pPr marL="471170" indent="-471170">
              <a:buFont typeface="Arial" panose="020B0604020202020204" pitchFamily="34" charset="0"/>
              <a:buChar char="•"/>
            </a:pPr>
            <a:r>
              <a:rPr lang="ru-RU" sz="1940" dirty="0">
                <a:cs typeface="Century" panose="02040604050505020304" charset="0"/>
              </a:rPr>
              <a:t>Как распределяем средства?</a:t>
            </a:r>
          </a:p>
          <a:p>
            <a:pPr marL="471170" indent="-471170">
              <a:buFont typeface="Arial" panose="020B0604020202020204" pitchFamily="34" charset="0"/>
              <a:buChar char="•"/>
            </a:pPr>
            <a:r>
              <a:rPr lang="ru-RU" sz="1940" dirty="0">
                <a:cs typeface="Century" panose="02040604050505020304" charset="0"/>
              </a:rPr>
              <a:t>Какой пример финансовой грамотности показываем детям? </a:t>
            </a:r>
          </a:p>
          <a:p>
            <a:pPr marL="471170" indent="-471170">
              <a:buFont typeface="Arial" panose="020B0604020202020204" pitchFamily="34" charset="0"/>
              <a:buChar char="•"/>
            </a:pPr>
            <a:r>
              <a:rPr lang="ru-RU" sz="1940" dirty="0">
                <a:cs typeface="Century" panose="02040604050505020304" charset="0"/>
              </a:rPr>
              <a:t>Какие знания о семейных и личных финансах им передадим?</a:t>
            </a:r>
          </a:p>
          <a:p>
            <a:endParaRPr lang="ru-RU" sz="1940" dirty="0">
              <a:latin typeface="Century" panose="02040604050505020304" charset="0"/>
              <a:cs typeface="Century" panose="02040604050505020304" charset="0"/>
            </a:endParaRPr>
          </a:p>
        </p:txBody>
      </p:sp>
      <p:pic>
        <p:nvPicPr>
          <p:cNvPr id="7" name="Рисунок 6"/>
          <p:cNvPicPr>
            <a:picLocks noChangeAspect="1"/>
          </p:cNvPicPr>
          <p:nvPr/>
        </p:nvPicPr>
        <p:blipFill>
          <a:blip r:embed="rId5"/>
          <a:stretch>
            <a:fillRect/>
          </a:stretch>
        </p:blipFill>
        <p:spPr>
          <a:xfrm>
            <a:off x="6087533" y="2065963"/>
            <a:ext cx="5714449" cy="2813020"/>
          </a:xfrm>
          <a:prstGeom prst="rect">
            <a:avLst/>
          </a:prstGeom>
        </p:spPr>
      </p:pic>
      <p:sp>
        <p:nvSpPr>
          <p:cNvPr id="8" name="Прямоугольник 7"/>
          <p:cNvSpPr/>
          <p:nvPr/>
        </p:nvSpPr>
        <p:spPr>
          <a:xfrm>
            <a:off x="2619637" y="196383"/>
            <a:ext cx="6326996" cy="982300"/>
          </a:xfrm>
          <a:prstGeom prst="rect">
            <a:avLst/>
          </a:prstGeom>
        </p:spPr>
        <p:txBody>
          <a:bodyPr wrap="square">
            <a:noAutofit/>
          </a:bodyPr>
          <a:lstStyle/>
          <a:p>
            <a:pPr algn="ctr"/>
            <a:r>
              <a:rPr lang="ru-RU" sz="2670" b="1" dirty="0">
                <a:solidFill>
                  <a:srgbClr val="314184"/>
                </a:solidFill>
                <a:latin typeface="+mj-lt"/>
                <a:cs typeface="Century" panose="02040604050505020304" charset="0"/>
              </a:rPr>
              <a:t>Основные проблемы взаимодействия родителей и детей о финансах</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75" y="241"/>
            <a:ext cx="12177797" cy="685751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6" name="Прямоугольник 5"/>
          <p:cNvSpPr/>
          <p:nvPr/>
        </p:nvSpPr>
        <p:spPr>
          <a:xfrm>
            <a:off x="602669" y="1268018"/>
            <a:ext cx="5650052" cy="5625023"/>
          </a:xfrm>
          <a:prstGeom prst="rect">
            <a:avLst/>
          </a:prstGeom>
        </p:spPr>
        <p:txBody>
          <a:bodyPr wrap="square">
            <a:noAutofit/>
          </a:bodyPr>
          <a:lstStyle/>
          <a:p>
            <a:pPr marL="565150" indent="-565150">
              <a:buFont typeface="Arial" panose="020B0604020202020204" pitchFamily="34" charset="0"/>
              <a:buChar char="•"/>
            </a:pPr>
            <a:r>
              <a:rPr lang="ru-RU" sz="1940" b="1" dirty="0">
                <a:solidFill>
                  <a:srgbClr val="002060"/>
                </a:solidFill>
                <a:cs typeface="Century" panose="02040604050505020304" charset="0"/>
              </a:rPr>
              <a:t>Расскажите о финансовой ситуации в семье. </a:t>
            </a:r>
          </a:p>
          <a:p>
            <a:r>
              <a:rPr lang="ru-RU" sz="1940" dirty="0">
                <a:solidFill>
                  <a:schemeClr val="tx1">
                    <a:lumMod val="85000"/>
                    <a:lumOff val="15000"/>
                  </a:schemeClr>
                </a:solidFill>
                <a:cs typeface="Century" panose="02040604050505020304" charset="0"/>
              </a:rPr>
              <a:t>Что такое семейный бюджет, откуда пополняется, чем ограничен, какие расходы обязательные и первоочередные и почему. </a:t>
            </a:r>
          </a:p>
          <a:p>
            <a:endParaRPr lang="ru-RU" sz="1940" b="1" dirty="0">
              <a:solidFill>
                <a:schemeClr val="tx1">
                  <a:lumMod val="85000"/>
                  <a:lumOff val="15000"/>
                </a:schemeClr>
              </a:solidFill>
              <a:cs typeface="Century" panose="02040604050505020304" charset="0"/>
            </a:endParaRPr>
          </a:p>
          <a:p>
            <a:r>
              <a:rPr lang="ru-RU" sz="1940" b="1" dirty="0">
                <a:solidFill>
                  <a:schemeClr val="tx1">
                    <a:lumMod val="85000"/>
                    <a:lumOff val="15000"/>
                  </a:schemeClr>
                </a:solidFill>
                <a:cs typeface="Century" panose="02040604050505020304" charset="0"/>
              </a:rPr>
              <a:t>Ограничен бюджет — ограничена и возможность его тратить.</a:t>
            </a:r>
            <a:br>
              <a:rPr lang="ru-RU" sz="1940" b="1" dirty="0">
                <a:solidFill>
                  <a:schemeClr val="tx1">
                    <a:lumMod val="85000"/>
                    <a:lumOff val="15000"/>
                  </a:schemeClr>
                </a:solidFill>
                <a:cs typeface="Century" panose="02040604050505020304" charset="0"/>
              </a:rPr>
            </a:br>
            <a:r>
              <a:rPr lang="ru-RU" sz="1940" b="1" dirty="0">
                <a:solidFill>
                  <a:srgbClr val="002060"/>
                </a:solidFill>
                <a:cs typeface="Century" panose="02040604050505020304" charset="0"/>
              </a:rPr>
              <a:t>Ребенок руководствуется своими желаниями.</a:t>
            </a:r>
          </a:p>
          <a:p>
            <a:endParaRPr lang="ru-RU" sz="1940" dirty="0">
              <a:solidFill>
                <a:srgbClr val="002060"/>
              </a:solidFill>
              <a:cs typeface="Century" panose="02040604050505020304" charset="0"/>
            </a:endParaRPr>
          </a:p>
          <a:p>
            <a:r>
              <a:rPr lang="ru-RU" sz="1940" dirty="0">
                <a:cs typeface="Century" panose="02040604050505020304" charset="0"/>
              </a:rPr>
              <a:t>Хочет получить все, что ему понравилось, здесь и сейчас. Он не знает, что родителям надо сначала заплатить за жилье, коммунальные услуги, продукты, транспорт. </a:t>
            </a:r>
          </a:p>
          <a:p>
            <a:endParaRPr lang="ru-RU" sz="1940" dirty="0">
              <a:cs typeface="Century" panose="02040604050505020304" charset="0"/>
            </a:endParaRPr>
          </a:p>
          <a:p>
            <a:r>
              <a:rPr lang="ru-RU" sz="1940" dirty="0">
                <a:cs typeface="Century" panose="02040604050505020304" charset="0"/>
              </a:rPr>
              <a:t>А если этого не делать, </a:t>
            </a:r>
            <a:r>
              <a:rPr lang="ru-RU" sz="1940" b="1" dirty="0">
                <a:solidFill>
                  <a:schemeClr val="tx1">
                    <a:lumMod val="85000"/>
                    <a:lumOff val="15000"/>
                  </a:schemeClr>
                </a:solidFill>
                <a:cs typeface="Century" panose="02040604050505020304" charset="0"/>
              </a:rPr>
              <a:t>семье станет негде жить и нечего есть, родители не смогут зарабатывать деньги и так далее.</a:t>
            </a:r>
            <a:r>
              <a:rPr lang="ru-RU" b="1" dirty="0">
                <a:solidFill>
                  <a:schemeClr val="tx1">
                    <a:lumMod val="85000"/>
                    <a:lumOff val="15000"/>
                  </a:schemeClr>
                </a:solidFill>
              </a:rPr>
              <a:t> </a:t>
            </a:r>
          </a:p>
        </p:txBody>
      </p:sp>
      <p:pic>
        <p:nvPicPr>
          <p:cNvPr id="7" name="Рисунок 6"/>
          <p:cNvPicPr>
            <a:picLocks noChangeAspect="1"/>
          </p:cNvPicPr>
          <p:nvPr/>
        </p:nvPicPr>
        <p:blipFill>
          <a:blip r:embed="rId5"/>
          <a:stretch>
            <a:fillRect/>
          </a:stretch>
        </p:blipFill>
        <p:spPr>
          <a:xfrm>
            <a:off x="6288710" y="1852044"/>
            <a:ext cx="5554095" cy="2931528"/>
          </a:xfrm>
          <a:prstGeom prst="rect">
            <a:avLst/>
          </a:prstGeom>
        </p:spPr>
      </p:pic>
      <p:sp>
        <p:nvSpPr>
          <p:cNvPr id="9" name="Прямоугольник 8"/>
          <p:cNvSpPr/>
          <p:nvPr/>
        </p:nvSpPr>
        <p:spPr>
          <a:xfrm>
            <a:off x="2306320" y="382270"/>
            <a:ext cx="7440295" cy="482600"/>
          </a:xfrm>
          <a:prstGeom prst="rect">
            <a:avLst/>
          </a:prstGeom>
        </p:spPr>
        <p:txBody>
          <a:bodyPr wrap="none">
            <a:noAutofit/>
          </a:bodyPr>
          <a:lstStyle/>
          <a:p>
            <a:pPr algn="ctr"/>
            <a:r>
              <a:rPr lang="ru-RU" sz="3200" b="1" dirty="0">
                <a:solidFill>
                  <a:srgbClr val="314184"/>
                </a:solidFill>
                <a:latin typeface="+mj-lt"/>
                <a:cs typeface="Century" panose="02040604050505020304" charset="0"/>
              </a:rPr>
              <a:t>О чем беседовать с подростком?</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 y="241"/>
            <a:ext cx="12195339" cy="685516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915" y="429894"/>
            <a:ext cx="1628386" cy="69872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0" y="455056"/>
            <a:ext cx="1633388" cy="648401"/>
          </a:xfrm>
          <a:prstGeom prst="rect">
            <a:avLst/>
          </a:prstGeom>
        </p:spPr>
      </p:pic>
      <p:sp>
        <p:nvSpPr>
          <p:cNvPr id="4" name="Прямоугольник 3"/>
          <p:cNvSpPr/>
          <p:nvPr/>
        </p:nvSpPr>
        <p:spPr>
          <a:xfrm>
            <a:off x="2571115" y="840740"/>
            <a:ext cx="7901940" cy="5989955"/>
          </a:xfrm>
          <a:prstGeom prst="rect">
            <a:avLst/>
          </a:prstGeom>
        </p:spPr>
        <p:txBody>
          <a:bodyPr wrap="square">
            <a:noAutofit/>
          </a:bodyPr>
          <a:lstStyle/>
          <a:p>
            <a:pPr marL="565150" indent="-565150">
              <a:lnSpc>
                <a:spcPct val="13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rPr>
              <a:t>способен </a:t>
            </a:r>
            <a:r>
              <a:rPr lang="ru-RU" sz="2000" b="1" dirty="0">
                <a:solidFill>
                  <a:schemeClr val="tx1">
                    <a:lumMod val="85000"/>
                    <a:lumOff val="15000"/>
                  </a:schemeClr>
                </a:solidFill>
                <a:cs typeface="Century" panose="02040604050505020304" charset="0"/>
              </a:rPr>
              <a:t>справится</a:t>
            </a:r>
            <a:r>
              <a:rPr lang="ru-RU" sz="2000" dirty="0">
                <a:solidFill>
                  <a:schemeClr val="tx1">
                    <a:lumMod val="85000"/>
                    <a:lumOff val="15000"/>
                  </a:schemeClr>
                </a:solidFill>
                <a:cs typeface="Century" panose="02040604050505020304" charset="0"/>
              </a:rPr>
              <a:t> с закупками к школе, организацией досуга, накоплением на подарки друзьям,</a:t>
            </a:r>
          </a:p>
          <a:p>
            <a:pPr marL="565150" indent="-565150">
              <a:lnSpc>
                <a:spcPct val="13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rPr>
              <a:t>может понять финансовую ситуацию </a:t>
            </a:r>
            <a:r>
              <a:rPr lang="ru-RU" sz="2000" b="1" dirty="0">
                <a:solidFill>
                  <a:schemeClr val="tx1">
                    <a:lumMod val="85000"/>
                    <a:lumOff val="15000"/>
                  </a:schemeClr>
                </a:solidFill>
                <a:cs typeface="Century" panose="02040604050505020304" charset="0"/>
              </a:rPr>
              <a:t>семьи</a:t>
            </a:r>
            <a:r>
              <a:rPr lang="ru-RU" sz="2000" dirty="0">
                <a:solidFill>
                  <a:schemeClr val="tx1">
                    <a:lumMod val="85000"/>
                    <a:lumOff val="15000"/>
                  </a:schemeClr>
                </a:solidFill>
                <a:cs typeface="Century" panose="02040604050505020304" charset="0"/>
              </a:rPr>
              <a:t> и ее возможности,</a:t>
            </a:r>
          </a:p>
          <a:p>
            <a:pPr marL="565150" indent="-565150">
              <a:lnSpc>
                <a:spcPct val="13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rPr>
              <a:t>может регулярно </a:t>
            </a:r>
            <a:r>
              <a:rPr lang="ru-RU" sz="2000" b="1" dirty="0">
                <a:solidFill>
                  <a:schemeClr val="tx1">
                    <a:lumMod val="85000"/>
                    <a:lumOff val="15000"/>
                  </a:schemeClr>
                </a:solidFill>
                <a:cs typeface="Century" panose="02040604050505020304" charset="0"/>
              </a:rPr>
              <a:t>сберегать</a:t>
            </a:r>
            <a:r>
              <a:rPr lang="ru-RU" sz="2000" dirty="0">
                <a:solidFill>
                  <a:schemeClr val="tx1">
                    <a:lumMod val="85000"/>
                    <a:lumOff val="15000"/>
                  </a:schemeClr>
                </a:solidFill>
                <a:cs typeface="Century" panose="02040604050505020304" charset="0"/>
              </a:rPr>
              <a:t> 10–30 % личного бюджета</a:t>
            </a:r>
          </a:p>
          <a:p>
            <a:pPr marL="565150" indent="-565150">
              <a:lnSpc>
                <a:spcPct val="13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rPr>
              <a:t>способен делать </a:t>
            </a:r>
            <a:r>
              <a:rPr lang="ru-RU" sz="2000" b="1" dirty="0">
                <a:solidFill>
                  <a:schemeClr val="tx1">
                    <a:lumMod val="85000"/>
                    <a:lumOff val="15000"/>
                  </a:schemeClr>
                </a:solidFill>
                <a:cs typeface="Century" panose="02040604050505020304" charset="0"/>
              </a:rPr>
              <a:t>накопления</a:t>
            </a:r>
            <a:r>
              <a:rPr lang="ru-RU" sz="2000" dirty="0">
                <a:solidFill>
                  <a:schemeClr val="tx1">
                    <a:lumMod val="85000"/>
                    <a:lumOff val="15000"/>
                  </a:schemeClr>
                </a:solidFill>
                <a:cs typeface="Century" panose="02040604050505020304" charset="0"/>
              </a:rPr>
              <a:t> с использованием банковского счета совместно с родителями,</a:t>
            </a:r>
          </a:p>
          <a:p>
            <a:pPr marL="565150" indent="-565150">
              <a:lnSpc>
                <a:spcPct val="13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rPr>
              <a:t>может рассчитываться </a:t>
            </a:r>
            <a:r>
              <a:rPr lang="ru-RU" sz="2000" b="1" dirty="0">
                <a:solidFill>
                  <a:schemeClr val="tx1">
                    <a:lumMod val="85000"/>
                    <a:lumOff val="15000"/>
                  </a:schemeClr>
                </a:solidFill>
                <a:cs typeface="Century" panose="02040604050505020304" charset="0"/>
              </a:rPr>
              <a:t>банковской картой </a:t>
            </a:r>
          </a:p>
          <a:p>
            <a:pPr marL="565150" indent="-565150">
              <a:lnSpc>
                <a:spcPct val="130000"/>
              </a:lnSpc>
              <a:buClr>
                <a:srgbClr val="314184"/>
              </a:buClr>
              <a:buFont typeface="Wingdings" panose="05000000000000000000" charset="0"/>
              <a:buChar char="Ø"/>
            </a:pPr>
            <a:r>
              <a:rPr lang="ru-RU" sz="2000" dirty="0">
                <a:solidFill>
                  <a:schemeClr val="tx1">
                    <a:lumMod val="85000"/>
                    <a:lumOff val="15000"/>
                  </a:schemeClr>
                </a:solidFill>
                <a:cs typeface="Century" panose="02040604050505020304" charset="0"/>
              </a:rPr>
              <a:t>способен понять суть </a:t>
            </a:r>
            <a:r>
              <a:rPr lang="ru-RU" sz="2000" b="1" dirty="0">
                <a:solidFill>
                  <a:schemeClr val="tx1">
                    <a:lumMod val="85000"/>
                    <a:lumOff val="15000"/>
                  </a:schemeClr>
                </a:solidFill>
                <a:cs typeface="Century" panose="02040604050505020304" charset="0"/>
              </a:rPr>
              <a:t>кредитования</a:t>
            </a:r>
            <a:r>
              <a:rPr lang="ru-RU" sz="2000" dirty="0">
                <a:solidFill>
                  <a:schemeClr val="tx1">
                    <a:lumMod val="85000"/>
                    <a:lumOff val="15000"/>
                  </a:schemeClr>
                </a:solidFill>
                <a:cs typeface="Century" panose="02040604050505020304" charset="0"/>
              </a:rPr>
              <a:t> и </a:t>
            </a:r>
          </a:p>
          <a:p>
            <a:pPr indent="0">
              <a:lnSpc>
                <a:spcPct val="130000"/>
              </a:lnSpc>
              <a:buClr>
                <a:srgbClr val="314184"/>
              </a:buClr>
              <a:buFont typeface="Wingdings" panose="05000000000000000000" charset="0"/>
              <a:buNone/>
            </a:pPr>
            <a:r>
              <a:rPr lang="ru-RU" sz="2000" dirty="0">
                <a:solidFill>
                  <a:schemeClr val="tx1">
                    <a:lumMod val="85000"/>
                    <a:lumOff val="15000"/>
                  </a:schemeClr>
                </a:solidFill>
                <a:cs typeface="Century" panose="02040604050505020304" charset="0"/>
              </a:rPr>
              <a:t>        необходимость платы за использование кредита.</a:t>
            </a: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5078" y="4173573"/>
            <a:ext cx="2570512" cy="2570512"/>
          </a:xfrm>
          <a:prstGeom prst="rect">
            <a:avLst/>
          </a:prstGeom>
        </p:spPr>
      </p:pic>
      <p:sp>
        <p:nvSpPr>
          <p:cNvPr id="8" name="Прямоугольник 7"/>
          <p:cNvSpPr/>
          <p:nvPr/>
        </p:nvSpPr>
        <p:spPr>
          <a:xfrm>
            <a:off x="2954020" y="235585"/>
            <a:ext cx="6991350" cy="892175"/>
          </a:xfrm>
          <a:prstGeom prst="rect">
            <a:avLst/>
          </a:prstGeom>
        </p:spPr>
        <p:txBody>
          <a:bodyPr wrap="none">
            <a:noAutofit/>
          </a:bodyPr>
          <a:lstStyle/>
          <a:p>
            <a:pPr algn="ctr"/>
            <a:r>
              <a:rPr lang="ru-RU" sz="3600" b="1" dirty="0">
                <a:solidFill>
                  <a:srgbClr val="314184"/>
                </a:solidFill>
                <a:latin typeface="+mj-lt"/>
                <a:cs typeface="Century" panose="02040604050505020304" charset="0"/>
              </a:rPr>
              <a:t>11-13 лет</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1629</Words>
  <Application>Microsoft Office PowerPoint</Application>
  <PresentationFormat>Широкоэкранный</PresentationFormat>
  <Paragraphs>227</Paragraphs>
  <Slides>26</Slides>
  <Notes>0</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2</vt:i4>
      </vt:variant>
      <vt:variant>
        <vt:lpstr>Заголовки слайдов</vt:lpstr>
      </vt:variant>
      <vt:variant>
        <vt:i4>26</vt:i4>
      </vt:variant>
    </vt:vector>
  </HeadingPairs>
  <TitlesOfParts>
    <vt:vector size="39" baseType="lpstr">
      <vt:lpstr>Arial</vt:lpstr>
      <vt:lpstr>Calibri</vt:lpstr>
      <vt:lpstr>Calibri Light</vt:lpstr>
      <vt:lpstr>Century</vt:lpstr>
      <vt:lpstr>Fira Sans Light</vt:lpstr>
      <vt:lpstr>PF DinDisplay Pro</vt:lpstr>
      <vt:lpstr>PFDinDisplayPro-Black</vt:lpstr>
      <vt:lpstr>Times New Roman</vt:lpstr>
      <vt:lpstr>Trebuchet MS</vt:lpstr>
      <vt:lpstr>Verdana</vt:lpstr>
      <vt:lpstr>Wingdings</vt:lpstr>
      <vt:lpstr>Тема Office</vt:lpstr>
      <vt:lpstr>Office Theme</vt:lpstr>
      <vt:lpstr>Подростки и деньги  Как говорить о финансах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Екатерина</dc:creator>
  <cp:lastModifiedBy>User</cp:lastModifiedBy>
  <cp:revision>64</cp:revision>
  <dcterms:created xsi:type="dcterms:W3CDTF">2024-02-28T08:59:00Z</dcterms:created>
  <dcterms:modified xsi:type="dcterms:W3CDTF">2025-01-18T11:49:00Z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09BE6CE252874430919561D14BB1F3C7_12</vt:lpwstr>
  </property>
  <property fmtid="{D5CDD505-2E9C-101B-9397-08002B2CF9AE}" pid="3" name="KSOProductBuildVer">
    <vt:lpwstr>1049-12.2.0.19805</vt:lpwstr>
  </property>
</Properties>
</file>