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2"/>
    <p:sldId id="295" r:id="rId3"/>
    <p:sldId id="270" r:id="rId4"/>
    <p:sldId id="297" r:id="rId5"/>
    <p:sldId id="314" r:id="rId6"/>
    <p:sldId id="311" r:id="rId7"/>
    <p:sldId id="300" r:id="rId8"/>
    <p:sldId id="301" r:id="rId9"/>
    <p:sldId id="302" r:id="rId10"/>
    <p:sldId id="303" r:id="rId11"/>
    <p:sldId id="304" r:id="rId12"/>
    <p:sldId id="305" r:id="rId13"/>
    <p:sldId id="307" r:id="rId14"/>
    <p:sldId id="312" r:id="rId15"/>
    <p:sldId id="318" r:id="rId16"/>
    <p:sldId id="317" r:id="rId17"/>
    <p:sldId id="331" r:id="rId18"/>
    <p:sldId id="322" r:id="rId19"/>
    <p:sldId id="323" r:id="rId20"/>
    <p:sldId id="325" r:id="rId21"/>
    <p:sldId id="32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184"/>
    <a:srgbClr val="E6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47CD-D779-4C8E-A63E-42EFCC8B891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finsovet.ru/%d0%bf%d0%be%d0%b4%d0%b1%d0%be%d1%80%d0%ba%d0%b0-%d0%ba%d0%bd%d0%b8%d0%b3-%d0%b4%d0%bb%d1%8f-%d0%b4%d0%b5%d1%82%d0%b5%d0%b9-%d0%b8-%d0%b2%d0%b7%d1%80%d0%be%d1%81%d0%bb%d1%8b%d1%85-%d0%bf%d0%be-%d0%b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&#1084;&#1086;&#1080;&#1092;&#1080;&#1085;&#1072;&#1085;&#1089;&#1099;.&#1088;&#1092;/materials/?collections=2631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hyperlink" Target="https://&#1084;&#1086;&#1080;&#1092;&#1080;&#1085;&#1072;&#1085;&#1089;&#1099;.&#1088;&#1092;/libra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video/@fincubatorarfg" TargetMode="External"/><Relationship Id="rId5" Type="http://schemas.openxmlformats.org/officeDocument/2006/relationships/hyperlink" Target="https://fincult.info/teaching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ncubator.ru/science/library/books/andreeva-ma-a-am-pa-a-ap/#desc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s://fincubator.ru/projects-arfg/rid/doc/books/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10173"/>
            <a:ext cx="12192000" cy="6855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390" y="1612900"/>
            <a:ext cx="6374765" cy="22942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>
                <a:solidFill>
                  <a:srgbClr val="E61E41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Способы взаимодействия школы и семьи в процессе финансового воспитания учащегося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19" y="1437886"/>
            <a:ext cx="4897995" cy="5123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" y="454847"/>
            <a:ext cx="1633503" cy="6484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400300" y="309245"/>
            <a:ext cx="6806565" cy="1019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Сравнительный анализ моделей по </a:t>
            </a:r>
            <a:b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</a:br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выявленным критериям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972260"/>
              </p:ext>
            </p:extLst>
          </p:nvPr>
        </p:nvGraphicFramePr>
        <p:xfrm>
          <a:off x="320040" y="1328420"/>
          <a:ext cx="10172700" cy="537654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45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0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Критерии эффективности</a:t>
                      </a:r>
                      <a:endParaRPr lang="ru-RU" sz="18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Модель М1 внеурочная деятельность: 34 часа 1 раз в неделю 7-м уроком</a:t>
                      </a:r>
                      <a:endParaRPr lang="ru-RU" sz="14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Модель М2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урочная, интегрирована в курс обществознания, 12 уроков по ½ часа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Модель М3/4: урочная, интегрирована в курс обществознания и др. уроки, 12 целых уроков по 1 часу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1.«Легкость» внедрения в учебный процесс</a:t>
                      </a:r>
                      <a:endParaRPr lang="ru-RU" sz="1400" b="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Стандартная процедура согласования с администрацией школы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26915" marR="26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Нестандартная процедура: необходимо двойноесогласование и с администрацией, и учителем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Нестандартная процедура: необходимо двойное согласование и с администрацией, и с учителем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2.Вовлечение обучающихся в обучение по финансовой грамотности</a:t>
                      </a:r>
                      <a:endParaRPr lang="ru-RU" sz="1200" b="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Модель позволяет вовлечь 6-8 обучающихся в изучение финансовой грамотности и освоить 1 и 2 Модуль программы «Финансовая грамотность»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100% позволяет максимально широко вовлечь обучающихся в изучение финансовой грамотности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100% позволяет максимально широко вовлечь обучающихся в изучение финансовой грамотности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3.Вовлечение родителей в процесс обучения</a:t>
                      </a:r>
                      <a:endParaRPr lang="ru-RU" sz="1200" b="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Не позволяет привлекать внимание родителей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Позволяет привлекать внимание родителей эпизодически, вызывает у них вопросы, связанные с непониманием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100% позволяет максимально широко вовлечь родителей, обучающихся в учебный процесс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26915" marR="26915" marT="0" marB="0"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4.«Емкость» модели для технологичного обучения и применения активных методов обучени</a:t>
                      </a:r>
                      <a:r>
                        <a:rPr lang="ru-RU" sz="900" dirty="0">
                          <a:effectLst/>
                        </a:rPr>
                        <a:t>я</a:t>
                      </a:r>
                      <a:endParaRPr lang="ru-RU" sz="9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26915" marR="26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Позволяет обоснованно внедрять любые технологии и использовать соответствующие активные методы обучения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Включать методы в традиционное обучение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Позволяет внедрение технологии </a:t>
                      </a:r>
                      <a:r>
                        <a:rPr lang="ru-RU" sz="1200" dirty="0" err="1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 в учебный процесс,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charset="0"/>
                          <a:cs typeface="Century" panose="02040604050505020304" charset="0"/>
                        </a:rPr>
                        <a:t>Позволяет широкое применение командных и диалоговых методов обучения</a:t>
                      </a:r>
                      <a:endParaRPr lang="ru-RU" sz="1200" dirty="0">
                        <a:effectLst/>
                        <a:latin typeface="Century" panose="02040604050505020304" charset="0"/>
                        <a:ea typeface="Calibri" panose="020F0502020204030204" charset="0"/>
                        <a:cs typeface="Century" panose="02040604050505020304" charset="0"/>
                      </a:endParaRPr>
                    </a:p>
                  </a:txBody>
                  <a:tcPr marL="26915" marR="2691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514090" y="37592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ВЫВОДЫ: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56615" y="1576070"/>
            <a:ext cx="8178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модель </a:t>
            </a: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М3/4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 позволяет:</a:t>
            </a:r>
          </a:p>
          <a:p>
            <a:pPr marL="0" indent="0">
              <a:buNone/>
            </a:pP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интегрировать финансовую грамотность в качестве автономного курса, находящегося в контексте курса обществознания, что является наиболее гармоничным вариантом интеграции;</a:t>
            </a:r>
          </a:p>
          <a:p>
            <a:pPr marL="342900" indent="-342900">
              <a:buFont typeface="Wingdings" panose="05000000000000000000" charset="0"/>
              <a:buChar char="ü"/>
            </a:pP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модель 3/4позволяет творческое применение активных методов обучения внутри технологии;</a:t>
            </a:r>
          </a:p>
          <a:p>
            <a:pPr marL="342900" indent="-342900">
              <a:buFont typeface="Wingdings" panose="05000000000000000000" charset="0"/>
              <a:buChar char="ü"/>
            </a:pP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</a:rPr>
              <a:t>модель М3/4 привлекает внимание и формирует интерес к финансовой грамотности у подавляющего большинства родителей</a:t>
            </a: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: это хорошо отслеживается при анализе домашних заданий обучающихся в течении учебного года.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ru-RU" altLang="en-US" sz="2000" dirty="0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622550" y="393065"/>
            <a:ext cx="6602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Чему родители могут научить детей 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65300" y="1294452"/>
            <a:ext cx="6434603" cy="4601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§"/>
            </a:pPr>
            <a:r>
              <a:rPr lang="ru-RU" sz="2000" dirty="0">
                <a:solidFill>
                  <a:srgbClr val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умению самостоятельно принимать осознанные финансовые решения;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§"/>
            </a:pPr>
            <a:r>
              <a:rPr lang="ru-RU" sz="2000" dirty="0">
                <a:solidFill>
                  <a:srgbClr val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пониманию цены и ценности денег;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§"/>
            </a:pPr>
            <a:r>
              <a:rPr lang="ru-RU" sz="2000" dirty="0">
                <a:solidFill>
                  <a:srgbClr val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умению распределять финансы,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§"/>
            </a:pPr>
            <a:r>
              <a:rPr lang="ru-RU" sz="2000" dirty="0">
                <a:solidFill>
                  <a:srgbClr val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навыкам краткосрочного и среднесрочного финансового планирования,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§"/>
            </a:pPr>
            <a:r>
              <a:rPr lang="ru-RU" sz="2000" dirty="0">
                <a:solidFill>
                  <a:srgbClr val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умению сберегать и накапливать средства,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§"/>
            </a:pPr>
            <a:r>
              <a:rPr lang="ru-RU" sz="2000" dirty="0">
                <a:solidFill>
                  <a:srgbClr val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сформировать способность избегать больших финансовых проблем;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§"/>
            </a:pPr>
            <a:r>
              <a:rPr lang="ru-RU" sz="2000" dirty="0">
                <a:solidFill>
                  <a:srgbClr val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пониманию реальной опасности жизни в кредит;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§"/>
            </a:pPr>
            <a:r>
              <a:rPr lang="ru-RU" sz="2000" dirty="0">
                <a:solidFill>
                  <a:srgbClr val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способности зарабатывать деньги и не бояться работы.</a:t>
            </a:r>
            <a:endParaRPr lang="ru-RU" altLang="en-US" sz="2000" dirty="0"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897" y="1918645"/>
            <a:ext cx="5450296" cy="26276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553970" y="410210"/>
            <a:ext cx="66871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Формы взаимодействия с родительским активом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82295" y="1884680"/>
            <a:ext cx="64636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Тематическое родительское собрание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l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Информирование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l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Семейные фестивали финансовой грамотности (малый формат) – 3 часа на базе учреждений</a:t>
            </a:r>
            <a:endParaRPr lang="ru-RU" altLang="en-US" sz="2000" dirty="0"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6" name="Изображение 5" descr="рис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295" y="3429000"/>
            <a:ext cx="4136220" cy="34266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153410" y="292735"/>
            <a:ext cx="6362065" cy="570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Tahoma" panose="020B0604030504040204"/>
              </a:rPr>
              <a:t>Предлагаем родителям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Tahoma" panose="020B06040305040402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53745" y="1490345"/>
            <a:ext cx="87617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Clr>
                <a:srgbClr val="314184"/>
              </a:buClr>
              <a:buSzPts val="1800"/>
              <a:buFont typeface="Wingdings" panose="05000000000000000000" charset="0"/>
              <a:buChar char="o"/>
            </a:pPr>
            <a:r>
              <a:rPr lang="ru-RU" sz="2000" dirty="0">
                <a:latin typeface="Century" panose="02040604050505020304" charset="0"/>
                <a:ea typeface="Verdana" panose="020B0604030504040204"/>
                <a:cs typeface="Century" panose="02040604050505020304" charset="0"/>
                <a:sym typeface="Verdana" panose="020B0604030504040204"/>
              </a:rPr>
              <a:t>Обсудить с детьми семейный бюджет и планирование крупной покупки.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457200" lvl="0" indent="-457200">
              <a:lnSpc>
                <a:spcPct val="120000"/>
              </a:lnSpc>
              <a:buClr>
                <a:srgbClr val="314184"/>
              </a:buClr>
              <a:buSzPts val="1800"/>
              <a:buFont typeface="Wingdings" panose="05000000000000000000" charset="0"/>
              <a:buChar char="o"/>
            </a:pPr>
            <a:r>
              <a:rPr lang="ru-RU" sz="2000" dirty="0">
                <a:latin typeface="Century" panose="02040604050505020304" charset="0"/>
                <a:ea typeface="Verdana" panose="020B0604030504040204"/>
                <a:cs typeface="Century" panose="02040604050505020304" charset="0"/>
                <a:sym typeface="Verdana" panose="020B0604030504040204"/>
              </a:rPr>
              <a:t>Выделить сумму карманных денег для ребенка. Обсудить правила карманных расходов.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457200" lvl="0" indent="-457200">
              <a:lnSpc>
                <a:spcPct val="120000"/>
              </a:lnSpc>
              <a:buClr>
                <a:srgbClr val="314184"/>
              </a:buClr>
              <a:buSzPts val="1800"/>
              <a:buFont typeface="Wingdings" panose="05000000000000000000" charset="0"/>
              <a:buChar char="o"/>
            </a:pPr>
            <a:r>
              <a:rPr lang="ru-RU" sz="2000" dirty="0">
                <a:latin typeface="Century" panose="02040604050505020304" charset="0"/>
                <a:ea typeface="Verdana" panose="020B0604030504040204"/>
                <a:cs typeface="Century" panose="02040604050505020304" charset="0"/>
                <a:sym typeface="Verdana" panose="020B0604030504040204"/>
              </a:rPr>
              <a:t>Изучать совместно с детьми полезные сайты и мультфильмы по личным финансам и финансовому воспитанию МОИФИНАНСЫ.РФ, </a:t>
            </a:r>
          </a:p>
          <a:p>
            <a:pPr marL="457200" lvl="0" indent="-457200">
              <a:lnSpc>
                <a:spcPct val="120000"/>
              </a:lnSpc>
              <a:buClr>
                <a:srgbClr val="314184"/>
              </a:buClr>
              <a:buSzPts val="1800"/>
              <a:buFont typeface="Wingdings" panose="05000000000000000000" charset="0"/>
              <a:buChar char="o"/>
            </a:pPr>
            <a:r>
              <a:rPr lang="ru-RU" sz="2000" dirty="0">
                <a:latin typeface="Century" panose="02040604050505020304" charset="0"/>
                <a:ea typeface="Verdana" panose="020B0604030504040204"/>
                <a:cs typeface="Century" panose="02040604050505020304" charset="0"/>
                <a:sym typeface="Verdana" panose="020B0604030504040204"/>
              </a:rPr>
              <a:t>Выбрать пару книг и заказать их для домашней библиотеки.</a:t>
            </a:r>
            <a:endParaRPr lang="ru-RU" altLang="en-US" sz="2000" dirty="0"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095" y="4536440"/>
            <a:ext cx="2062480" cy="206248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1851660" y="4924425"/>
            <a:ext cx="3566160" cy="924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latin typeface="Century" panose="02040604050505020304" charset="0"/>
                <a:cs typeface="Century" panose="02040604050505020304" charset="0"/>
                <a:sym typeface="+mn-ea"/>
                <a:hlinkClick r:id="rId6"/>
              </a:rPr>
              <a:t>Подборка книг для детей и взрослых по повышению финансовой грамотности</a:t>
            </a:r>
            <a:endParaRPr lang="ru-RU" altLang="en-US" sz="2000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257425" y="326390"/>
            <a:ext cx="7275830" cy="2052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dirty="0">
                <a:solidFill>
                  <a:srgbClr val="314184"/>
                </a:solidFill>
                <a:latin typeface="Century" panose="02040604050505020304" pitchFamily="18" charset="0"/>
                <a:cs typeface="Century" panose="02040604050505020304" charset="0"/>
                <a:sym typeface="+mn-ea"/>
              </a:rPr>
              <a:t>Визуальное просвещение</a:t>
            </a:r>
            <a:endParaRPr lang="ru-RU" altLang="en-US" sz="2800" dirty="0">
              <a:solidFill>
                <a:srgbClr val="314184"/>
              </a:solidFill>
              <a:latin typeface="Century" panose="02040604050505020304" pitchFamily="18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9468" y="1303867"/>
            <a:ext cx="454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400" dirty="0">
                <a:latin typeface="Century" panose="02040604050505020304" pitchFamily="18" charset="0"/>
                <a:cs typeface="Century" panose="02040604050505020304" charset="0"/>
                <a:sym typeface="+mn-ea"/>
              </a:rPr>
              <a:t>Комплексные передвижные выставки</a:t>
            </a:r>
          </a:p>
          <a:p>
            <a:pPr algn="just">
              <a:buClr>
                <a:srgbClr val="314184"/>
              </a:buClr>
            </a:pPr>
            <a:r>
              <a:rPr lang="ru-RU" sz="2400" dirty="0">
                <a:latin typeface="Century" panose="02040604050505020304" pitchFamily="18" charset="0"/>
                <a:cs typeface="Century" panose="02040604050505020304" charset="0"/>
                <a:sym typeface="+mn-ea"/>
              </a:rPr>
              <a:t>по финансовой грамотности</a:t>
            </a: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400" dirty="0">
                <a:latin typeface="Century" panose="02040604050505020304" pitchFamily="18" charset="0"/>
                <a:cs typeface="Century" panose="02040604050505020304" charset="0"/>
                <a:sym typeface="+mn-ea"/>
              </a:rPr>
              <a:t>Организация просветительских экспозиций в школе (тематические плакаты, книжные подборки, брошюры для распространения). </a:t>
            </a: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400" dirty="0">
                <a:latin typeface="Century" panose="02040604050505020304" pitchFamily="18" charset="0"/>
                <a:cs typeface="Century" panose="02040604050505020304" charset="0"/>
                <a:sym typeface="+mn-ea"/>
              </a:rPr>
              <a:t>Масштабирование проекта очными мероприятиями</a:t>
            </a:r>
            <a:endParaRPr lang="ru-RU" altLang="en-US" sz="2400" dirty="0">
              <a:latin typeface="Century" panose="02040604050505020304" pitchFamily="18" charset="0"/>
              <a:cs typeface="Century" panose="020406040505050203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5094" y="1303867"/>
            <a:ext cx="2020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" panose="02040604050505020304" pitchFamily="18" charset="0"/>
                <a:hlinkClick r:id="rId5"/>
              </a:rPr>
              <a:t>https://xn--80apaohbc3aw9e.xn--p1ai/materials/?collections=2631</a:t>
            </a:r>
            <a:r>
              <a:rPr lang="ru-RU" dirty="0">
                <a:latin typeface="Century" panose="020406040505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7053" y="3433448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392" y="920186"/>
            <a:ext cx="3886204" cy="54514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553970" y="410210"/>
            <a:ext cx="6687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Семейные фестивали финансовой грамотности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318B59-B128-DB33-47F2-49B922501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056" y="3103409"/>
            <a:ext cx="5040198" cy="33443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11007B-5A7C-E115-2F55-E72AA6D95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22" y="1558141"/>
            <a:ext cx="6359951" cy="42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425491" y="299720"/>
            <a:ext cx="6366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Методические разработки</a:t>
            </a:r>
          </a:p>
          <a:p>
            <a:pPr algn="ctr"/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856" y="1253827"/>
            <a:ext cx="56136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Century" panose="02040604050505020304" pitchFamily="18" charset="0"/>
              </a:rPr>
              <a:t> МОИФИНАНСЫ раздел Библиотека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Century" panose="02040604050505020304" pitchFamily="18" charset="0"/>
              </a:rPr>
              <a:t>ФИНКУЛЬТ раздел Преподавательская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entury" panose="02040604050505020304" pitchFamily="18" charset="0"/>
                <a:hlinkClick r:id="rId5"/>
              </a:rPr>
              <a:t>https://fincult.info/teaching/</a:t>
            </a:r>
            <a:endParaRPr lang="ru-RU" sz="2400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Century" panose="02040604050505020304" pitchFamily="18" charset="0"/>
              </a:rPr>
              <a:t>АРФГ раздел  </a:t>
            </a:r>
            <a:r>
              <a:rPr lang="en-US" sz="2400" dirty="0">
                <a:latin typeface="Century" panose="02040604050505020304" pitchFamily="18" charset="0"/>
                <a:hlinkClick r:id="rId6"/>
              </a:rPr>
              <a:t>https://vk.com/video/@fincubatorarfg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F076C-E46F-B419-2E96-6DFC4D77C701}"/>
              </a:ext>
            </a:extLst>
          </p:cNvPr>
          <p:cNvSpPr txBox="1"/>
          <p:nvPr/>
        </p:nvSpPr>
        <p:spPr>
          <a:xfrm>
            <a:off x="921058" y="2023268"/>
            <a:ext cx="61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https://xn--80apaohbc3aw9e.xn--p1ai/library/</a:t>
            </a:r>
            <a:r>
              <a:rPr lang="ru-RU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45315B-7924-F4A4-D7A3-A3CF27099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4237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2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2865" y="320302"/>
            <a:ext cx="7399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Книга «Мама, папа, дайте денег! Как воспитать у детей разумное отношение к финансам»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60" y="1328746"/>
            <a:ext cx="3206774" cy="4200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655" y="3657980"/>
            <a:ext cx="1713124" cy="17131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38223" y="1218528"/>
            <a:ext cx="46531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" panose="02040604050505020304" pitchFamily="18" charset="0"/>
              </a:rPr>
              <a:t>Поможет родителям: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привить детям полезные и необходимые привычки,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позволит правильно транслировать свои знания и опыт,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строить взаимодействие с точки зрения возраста и уровня понимания. </a:t>
            </a:r>
          </a:p>
          <a:p>
            <a:pPr algn="just"/>
            <a:r>
              <a:rPr lang="ru-RU" b="1" dirty="0">
                <a:latin typeface="Century" panose="02040604050505020304" pitchFamily="18" charset="0"/>
              </a:rPr>
              <a:t>Она наполнена: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большим опытом педагога и психолога,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яркими жизненными примерами,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веселыми историями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осмысленными выводами, которые пригодятся вдумчивым родителям</a:t>
            </a:r>
            <a:r>
              <a:rPr lang="ru-RU" dirty="0">
                <a:latin typeface="PF DinDisplay Pro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48124" y="1488209"/>
            <a:ext cx="20981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entury" panose="02040604050505020304" pitchFamily="18" charset="0"/>
              </a:rPr>
              <a:t>Эта книга – пособие для родителей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577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106" y="1225689"/>
            <a:ext cx="7742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Century" panose="02040604050505020304" pitchFamily="18" charset="0"/>
              </a:rPr>
              <a:t>В книге даны рекомендации по возрастам детей и разбор практических примеров.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Century" panose="02040604050505020304" pitchFamily="18" charset="0"/>
              </a:rPr>
              <a:t>Ссылки на интерактивные материалы станут  подспорьем для родителей.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Century" panose="02040604050505020304" pitchFamily="18" charset="0"/>
              </a:rPr>
              <a:t>Каждая глава содержит яркие примеры из собственного опыта воспитания детей, а также преподавания основ финансовой грамотности дошкольникам, школьникам и студентам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Century" panose="02040604050505020304" pitchFamily="18" charset="0"/>
              </a:rPr>
              <a:t>Ссылки: мультфильмы, фильмы, деловые игры.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Century" panose="02040604050505020304" pitchFamily="18" charset="0"/>
              </a:rPr>
              <a:t>Отдельный блок ответов на сложные вопросы, с которыми родители могут столкнуться: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как научить детей жертвовать и заниматься благотворительностью;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как правильно действовать в непредвиденных обстоятельствах;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Century" panose="02040604050505020304" pitchFamily="18" charset="0"/>
              </a:rPr>
              <a:t>как действовать во внештатных ситуациях, связанных с крупными финансовыми потерями.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Century" panose="02040604050505020304" pitchFamily="18" charset="0"/>
              </a:rPr>
              <a:t>Много жизненного опыта и личных историй.</a:t>
            </a:r>
          </a:p>
          <a:p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962" y="2068612"/>
            <a:ext cx="1992442" cy="19924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5BC79C-C193-B36F-5775-B19F0B49A9FE}"/>
              </a:ext>
            </a:extLst>
          </p:cNvPr>
          <p:cNvSpPr/>
          <p:nvPr/>
        </p:nvSpPr>
        <p:spPr>
          <a:xfrm>
            <a:off x="2474876" y="485506"/>
            <a:ext cx="6858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Особенности книги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5818" y="3980646"/>
            <a:ext cx="425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entury" panose="02040604050505020304" pitchFamily="18" charset="0"/>
              </a:rPr>
              <a:t>Ни одна теория или учебник не могут быть нагляднее реальности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96817" y="1225689"/>
            <a:ext cx="3496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" panose="02040604050505020304" pitchFamily="18" charset="0"/>
                <a:hlinkClick r:id="rId6"/>
              </a:rPr>
              <a:t>http://fincubator.ru/science/library/books/andreeva-ma-a-am-pa-a-ap/#desc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ru-RU" dirty="0">
                <a:latin typeface="Century" panose="020406040505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00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" y="2357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5" y="1503045"/>
            <a:ext cx="3634740" cy="36347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66260" y="271780"/>
            <a:ext cx="5211445" cy="20650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</a:rPr>
              <a:t>Андреева</a:t>
            </a:r>
            <a:br>
              <a:rPr lang="ru-RU" sz="40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</a:rPr>
            </a:br>
            <a:r>
              <a:rPr lang="ru-RU" sz="40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</a:rPr>
              <a:t>Ольга Сергеевна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6140" y="1720850"/>
            <a:ext cx="4698596" cy="43961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Независимый финансовый консультант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Федеральный эксперт Ассоциации развития финансовой грамотности (г. Москва),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Эксперт Агентство стратегических инициатив  по направлению «Финансовая грамотность»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Кандидат филологических наук, доцент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</a:rPr>
              <a:t>Автор книг  по финансовому просвещению родителей и детей (изд. «Просвещение»)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1986" y="429683"/>
            <a:ext cx="4727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Расширить кругозор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009" y="1271700"/>
            <a:ext cx="47192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" panose="02040604050505020304" pitchFamily="18" charset="0"/>
              </a:rPr>
              <a:t>Рекомендации родителям по книгам, аудио и видео ресурсам, с помощью которых можно поддерживать знания детей и углублять их. </a:t>
            </a:r>
          </a:p>
          <a:p>
            <a:endParaRPr lang="ru-RU" sz="2000" dirty="0">
              <a:latin typeface="Century" panose="02040604050505020304" pitchFamily="18" charset="0"/>
            </a:endParaRPr>
          </a:p>
          <a:p>
            <a:r>
              <a:rPr lang="en-US" sz="2000" dirty="0">
                <a:latin typeface="Century" panose="02040604050505020304" pitchFamily="18" charset="0"/>
                <a:hlinkClick r:id="rId5"/>
              </a:rPr>
              <a:t>https://fincubator.ru/projects-arfg/rid/doc/books/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62" y="1209694"/>
            <a:ext cx="3759889" cy="3933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536" y="4049212"/>
            <a:ext cx="2188574" cy="21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8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4"/>
            <a:ext cx="12194607" cy="6856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03" y="1089843"/>
            <a:ext cx="6191794" cy="265684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000103" y="4045174"/>
            <a:ext cx="6601098" cy="1290242"/>
            <a:chOff x="461544" y="4159474"/>
            <a:chExt cx="5635505" cy="1290242"/>
          </a:xfrm>
        </p:grpSpPr>
        <p:sp>
          <p:nvSpPr>
            <p:cNvPr id="3" name="TextBox 2"/>
            <p:cNvSpPr txBox="1"/>
            <p:nvPr/>
          </p:nvSpPr>
          <p:spPr>
            <a:xfrm>
              <a:off x="976333" y="4159474"/>
              <a:ext cx="5120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314184"/>
                  </a:solidFill>
                  <a:latin typeface="Century" panose="02040604050505020304" pitchFamily="18" charset="0"/>
                </a:rPr>
                <a:t>https://fincubator.ru/projects-arfg/rid/</a:t>
              </a:r>
              <a:endParaRPr lang="ru-RU" sz="2400" b="1" dirty="0">
                <a:solidFill>
                  <a:srgbClr val="314184"/>
                </a:solidFill>
                <a:latin typeface="Century" panose="020406040505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44" y="5178807"/>
              <a:ext cx="379461" cy="21803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8" y="4722371"/>
              <a:ext cx="339773" cy="24221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4" y="4259008"/>
              <a:ext cx="333220" cy="32118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76333" y="4988051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314184"/>
                  </a:solidFill>
                  <a:latin typeface="Century" panose="02040604050505020304" pitchFamily="18" charset="0"/>
                </a:rPr>
                <a:t>rid_govorim_o_finansah</a:t>
              </a:r>
              <a:endParaRPr lang="ru-RU" sz="2400" b="1" dirty="0">
                <a:solidFill>
                  <a:srgbClr val="31418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6333" y="4585209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314184"/>
                  </a:solidFill>
                  <a:latin typeface="Century" panose="02040604050505020304" pitchFamily="18" charset="0"/>
                </a:rPr>
                <a:t>ridfinance@yandex.ru</a:t>
              </a:r>
              <a:endParaRPr lang="ru-RU" sz="2400" b="1" dirty="0">
                <a:solidFill>
                  <a:srgbClr val="314184"/>
                </a:solidFill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16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436495" y="429895"/>
            <a:ext cx="6976110" cy="1552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Для чего необходимо повышать финансовую грамотность школьников?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61544" y="1558325"/>
            <a:ext cx="8813165" cy="2650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Финансовая грамотность - результат процесса финансового образования, который, в свою очередь, определяется как сочетание осведомленности, знаний, умений и поведенческих моделей, необходимых для принятия успешных финансовых решений и для достижения финансового благосостояния. 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endParaRPr lang="ru-RU" altLang="en-US" sz="2000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79400" y="2364105"/>
            <a:ext cx="182880" cy="165735"/>
          </a:xfrm>
          <a:prstGeom prst="flowChartConnec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61544" y="3630929"/>
            <a:ext cx="4931348" cy="1576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Стратегия повышения финансовой грамотности в Российской Федерации на 2024–2030 годы,</a:t>
            </a:r>
            <a:endParaRPr lang="ru-RU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</a:endParaRPr>
          </a:p>
          <a:p>
            <a:r>
              <a:rPr lang="ru-RU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утвержденная распоряжением Правительства Российской Федерации от 24 октября 2023 года </a:t>
            </a:r>
            <a:r>
              <a:rPr lang="ru-RU" dirty="0" err="1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No</a:t>
            </a:r>
            <a:r>
              <a:rPr lang="ru-RU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 2958-р</a:t>
            </a:r>
            <a:endParaRPr lang="ru-RU" altLang="en-US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pic>
        <p:nvPicPr>
          <p:cNvPr id="10" name="Рисунок 9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01A466F-33C1-BE16-B4C2-9A65C4ABC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50" y="3175502"/>
            <a:ext cx="5849657" cy="2995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383155" y="429895"/>
            <a:ext cx="7012305" cy="146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</a:rPr>
              <a:t>Главной целью и результатом образования является развитие личности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61645" y="1666875"/>
            <a:ext cx="5486228" cy="2048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Формирование финансовой грамотности:</a:t>
            </a:r>
            <a:endParaRPr lang="ru-RU" sz="2000" dirty="0">
              <a:solidFill>
                <a:sysClr val="windowText" lastClr="000000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457200" lvl="0" indent="-457200">
              <a:buFont typeface="Wingdings" panose="05000000000000000000" charset="0"/>
              <a:buChar char="ü"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приближает школьника к реальной жизни, </a:t>
            </a:r>
            <a:endParaRPr lang="ru-RU" sz="2000" dirty="0">
              <a:solidFill>
                <a:sysClr val="windowText" lastClr="000000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457200" lvl="0" indent="-457200">
              <a:buFont typeface="Wingdings" panose="05000000000000000000" charset="0"/>
              <a:buChar char="ü"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пробуждает экономическое мышление, </a:t>
            </a:r>
            <a:endParaRPr lang="ru-RU" sz="2000" dirty="0">
              <a:solidFill>
                <a:sysClr val="windowText" lastClr="000000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457200" lvl="0" indent="-457200">
              <a:buFont typeface="Wingdings" panose="05000000000000000000" charset="0"/>
              <a:buChar char="ü"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позволяет приобрести качества, присущие настоящей личности.</a:t>
            </a:r>
            <a:r>
              <a:rPr lang="ru-RU" dirty="0">
                <a:solidFill>
                  <a:sysClr val="windowText" lastClr="000000"/>
                </a:solidFill>
                <a:sym typeface="+mn-ea"/>
              </a:rPr>
              <a:t> </a:t>
            </a:r>
            <a:endParaRPr lang="ru-RU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ru-RU" altLang="en-US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61544" y="3715684"/>
            <a:ext cx="8795385" cy="2030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В процессе обучения школьников финансовой грамотности мы </a:t>
            </a:r>
            <a:endParaRPr lang="ru-RU" sz="2000" dirty="0">
              <a:solidFill>
                <a:sysClr val="windowText" lastClr="000000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457200" lvl="0" indent="-457200">
              <a:buFont typeface="Wingdings" panose="05000000000000000000"/>
              <a:buChar char="Ø"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НЕ ознакомим детей с работой финансовых институтов, </a:t>
            </a:r>
            <a:endParaRPr lang="ru-RU" sz="2000" dirty="0">
              <a:solidFill>
                <a:sysClr val="windowText" lastClr="000000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457200" lvl="0" indent="-457200">
              <a:buFont typeface="Wingdings" panose="05000000000000000000"/>
              <a:buChar char="Ø"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НЕ занимаемся постижением сложных специфических понятий (например, инфляция, биржа, ценные бумаги, аккредитивы и др.) </a:t>
            </a:r>
            <a:endParaRPr lang="ru-RU" sz="2000" dirty="0">
              <a:solidFill>
                <a:sysClr val="windowText" lastClr="000000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marL="457200" lvl="0" indent="-457200">
              <a:buFont typeface="Wingdings" panose="05000000000000000000"/>
              <a:buChar char="Ø"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НЕ решаем сложных арифметических задач.</a:t>
            </a:r>
            <a:endParaRPr lang="ru-RU" sz="2000" dirty="0">
              <a:solidFill>
                <a:sysClr val="windowText" lastClr="000000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lvl="0">
              <a:defRPr/>
            </a:pPr>
            <a:r>
              <a:rPr lang="ru-RU" sz="2000" u="sng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Мы учим в будущем обходиться теми деньгами, </a:t>
            </a:r>
            <a:endParaRPr lang="ru-RU" sz="2000" u="sng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</a:endParaRPr>
          </a:p>
          <a:p>
            <a:pPr lvl="0">
              <a:defRPr/>
            </a:pPr>
            <a:r>
              <a:rPr lang="ru-RU" sz="2000" u="sng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которые в наличии.</a:t>
            </a:r>
            <a:r>
              <a:rPr lang="ru-RU" sz="2000" dirty="0">
                <a:solidFill>
                  <a:srgbClr val="4F81BD">
                    <a:lumMod val="75000"/>
                  </a:srgbClr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 </a:t>
            </a:r>
            <a:endParaRPr lang="ru-RU" altLang="en-US" sz="2000" dirty="0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0998" y="454847"/>
            <a:ext cx="4025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entury" panose="02040604050505020304" pitchFamily="18" charset="0"/>
              </a:rPr>
              <a:t>Финансово-грамотный человек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0782" y="1376841"/>
            <a:ext cx="2714868" cy="771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Ведет учет доходов                и расходов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94337" y="5445954"/>
            <a:ext cx="3460911" cy="886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Планирует жизнь на пенсии, формирует долгосрочные сбережения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781" y="2411905"/>
            <a:ext cx="2714866" cy="736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Формирует финансовый резерв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0782" y="3413054"/>
            <a:ext cx="2714866" cy="796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Анализирует  важную финансовую информацию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156" y="4457947"/>
            <a:ext cx="2762491" cy="848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Умеет пользоваться финансовыми услугами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94337" y="1368293"/>
            <a:ext cx="3460912" cy="845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Знает свои права потребителя финансовых услуг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85974" y="4284945"/>
            <a:ext cx="2963076" cy="74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Защищает свой бюджет от финансовых рисков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85974" y="3225999"/>
            <a:ext cx="2963076" cy="74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Выполняет свои обязанности налогоплательщика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85974" y="2307373"/>
            <a:ext cx="2963076" cy="70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Избегает </a:t>
            </a:r>
            <a:r>
              <a:rPr lang="ru-RU" dirty="0" err="1">
                <a:latin typeface="Century" panose="02040604050505020304" pitchFamily="18" charset="0"/>
              </a:rPr>
              <a:t>закредитованности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85974" y="1376841"/>
            <a:ext cx="2963076" cy="712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Распознаёт финансовое мошенничество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3" y="2089635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6870" y="460375"/>
            <a:ext cx="642175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</a:rPr>
              <a:t>Кто такие дети с точки зрения денег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5150" y="1521460"/>
            <a:ext cx="4462145" cy="26530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Совсем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не опытные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пользователи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Их потребности и желания удовлетворяют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родители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У них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нет обязанности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зарабатывать и ответственности за распоряжение бюджетом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Они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учатся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 и делают первые шаги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05326" y="4652714"/>
            <a:ext cx="124650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DinDisplay Pro"/>
              </a:rPr>
              <a:t>2-3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35870" y="4678778"/>
            <a:ext cx="868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DinDisplay Pro"/>
              </a:rPr>
              <a:t>4-5 лет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99591" y="4716016"/>
            <a:ext cx="19952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6-7 лет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4758" y="4716016"/>
            <a:ext cx="19952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8-10 лет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49925" y="4738674"/>
            <a:ext cx="19952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11-13 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18050" y="4738674"/>
            <a:ext cx="19952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14-18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77750" y="4738674"/>
            <a:ext cx="19952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18+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827867" y="5167901"/>
            <a:ext cx="8745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73" y="2393171"/>
            <a:ext cx="2573162" cy="20716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05326" y="5295891"/>
            <a:ext cx="133054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Первые шаги экономической социализаци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F DinDisplay Pro"/>
              </a:rPr>
              <a:t>и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969047" y="5293597"/>
            <a:ext cx="133054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Первые шаги финансовой и потребительской культуры</a:t>
            </a:r>
            <a:endParaRPr lang="ru-RU" sz="1200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2768" y="5270746"/>
            <a:ext cx="133054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Первый опыт самостоятельных мелких бытовых сделок</a:t>
            </a:r>
            <a:endParaRPr lang="ru-RU" sz="1200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2824" y="5237067"/>
            <a:ext cx="1330544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Активное развитие знаний и навыков финансовой грамотности</a:t>
            </a:r>
            <a:endParaRPr lang="ru-RU" sz="1200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3370" y="5219065"/>
            <a:ext cx="1330325" cy="11747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Развитие финансовой осознанности, твердых и гибких финансовых навыков</a:t>
            </a:r>
            <a:endParaRPr lang="ru-RU" sz="1200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79913" y="5198171"/>
            <a:ext cx="1479522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Развитие финансовой самостоятельности, паспорт, личный банковский счет,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официальная подработка</a:t>
            </a:r>
            <a:endParaRPr lang="ru-RU" sz="1200" dirty="0">
              <a:latin typeface="Century" panose="02040604050505020304" charset="0"/>
              <a:cs typeface="Century" panose="020406040505050203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42183" y="5250455"/>
            <a:ext cx="1307056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Полная дееспособность,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но не достаточно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charset="0"/>
                <a:cs typeface="Century" panose="02040604050505020304" charset="0"/>
              </a:rPr>
              <a:t>опыта </a:t>
            </a:r>
            <a:endParaRPr lang="ru-RU" sz="1200" dirty="0">
              <a:latin typeface="Century" panose="02040604050505020304" charset="0"/>
              <a:cs typeface="Century" panose="020406040505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999740" y="429260"/>
            <a:ext cx="5573395" cy="934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Схема взаимодействия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11295" y="1102995"/>
            <a:ext cx="3549650" cy="78867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594225" y="1243965"/>
            <a:ext cx="2384425" cy="647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b="1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</a:rPr>
              <a:t>ПЕДАГОГ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297805" y="2090420"/>
            <a:ext cx="651510" cy="8743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999740" y="2090420"/>
            <a:ext cx="2451735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latin typeface="Century" panose="02040604050505020304" charset="0"/>
                <a:cs typeface="Century" panose="02040604050505020304" charset="0"/>
              </a:rPr>
              <a:t>Информирование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949950" y="2090420"/>
            <a:ext cx="4337685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latin typeface="Century" panose="02040604050505020304" charset="0"/>
                <a:cs typeface="Century" panose="02040604050505020304" charset="0"/>
              </a:rPr>
              <a:t>Обучение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42565" y="3016250"/>
            <a:ext cx="5847715" cy="77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376295" y="3163570"/>
            <a:ext cx="4699000" cy="605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b="1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</a:rPr>
              <a:t>УЧАЩИЕСЯ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5210" y="4612005"/>
            <a:ext cx="4251960" cy="8909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8680" y="4612005"/>
            <a:ext cx="3996690" cy="8909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1233805" y="4919980"/>
            <a:ext cx="3670300" cy="340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b="1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</a:rPr>
              <a:t>РОДИТЕЛИ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6388100" y="4742180"/>
            <a:ext cx="3292475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b="1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</a:rPr>
              <a:t>СТАРШЕЕ ПОКОЛЕНИЕ</a:t>
            </a:r>
          </a:p>
        </p:txBody>
      </p:sp>
      <p:sp>
        <p:nvSpPr>
          <p:cNvPr id="17" name="Стрелка вверх 16"/>
          <p:cNvSpPr/>
          <p:nvPr/>
        </p:nvSpPr>
        <p:spPr>
          <a:xfrm>
            <a:off x="3256915" y="3839845"/>
            <a:ext cx="429260" cy="668655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8" name="Стрелка вниз 17"/>
          <p:cNvSpPr/>
          <p:nvPr/>
        </p:nvSpPr>
        <p:spPr>
          <a:xfrm>
            <a:off x="4011295" y="3866515"/>
            <a:ext cx="429260" cy="69342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9" name="Стрелка вниз 18"/>
          <p:cNvSpPr/>
          <p:nvPr/>
        </p:nvSpPr>
        <p:spPr>
          <a:xfrm>
            <a:off x="6652260" y="3874770"/>
            <a:ext cx="462915" cy="7200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616585" y="3839210"/>
            <a:ext cx="4064000" cy="775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latin typeface="Century" panose="02040604050505020304" charset="0"/>
                <a:cs typeface="Century" panose="02040604050505020304" charset="0"/>
              </a:rPr>
              <a:t>Формирование </a:t>
            </a:r>
          </a:p>
          <a:p>
            <a:r>
              <a:rPr lang="ru-RU" altLang="en-US" sz="2000">
                <a:latin typeface="Century" panose="02040604050505020304" charset="0"/>
                <a:cs typeface="Century" panose="02040604050505020304" charset="0"/>
              </a:rPr>
              <a:t>навыков и установок</a:t>
            </a: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7304405" y="4007485"/>
            <a:ext cx="4320540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latin typeface="Century" panose="02040604050505020304" charset="0"/>
                <a:cs typeface="Century" panose="02040604050505020304" charset="0"/>
              </a:rPr>
              <a:t>Информирование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726055" y="455295"/>
            <a:ext cx="5778500" cy="641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Модели организации обучения: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87400" y="1884045"/>
            <a:ext cx="5045229" cy="3581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М1: внеурочная деятельность, 34 часа, 1 час в неделю;</a:t>
            </a:r>
          </a:p>
          <a:p>
            <a:pPr marL="0" indent="0" algn="just">
              <a:buNone/>
            </a:pP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М2: урочная, интегрирована в курс обществознания и другие уроки, 12 уроков по ½ часа;</a:t>
            </a:r>
          </a:p>
          <a:p>
            <a:pPr marL="0" indent="0" algn="just">
              <a:buNone/>
            </a:pP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М3: урочная, интегрирована в курс обществознания и другие уроки, 12 целых уроков;</a:t>
            </a:r>
          </a:p>
          <a:p>
            <a:pPr marL="0" indent="0" algn="just">
              <a:buNone/>
            </a:pP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0" indent="0" algn="ctr">
              <a:buNone/>
            </a:pPr>
            <a:endParaRPr lang="ru-RU" altLang="en-US" sz="2000" dirty="0"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6" name="Рисунок 5" descr="Изображение выглядит как рисунок, зарисовка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B929E38-C49C-0F80-8B9C-DFDD258F7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22" y="2026763"/>
            <a:ext cx="5864924" cy="27284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257425" y="326390"/>
            <a:ext cx="7275830" cy="2052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Критерии оценки эффективности модели внедрения финансовой грамотности в учебный процесс основной школы:</a:t>
            </a:r>
            <a:endParaRPr lang="ru-RU" altLang="en-US" sz="28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96570" y="2570480"/>
            <a:ext cx="5930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«Легкость» внедрения в учебный процесс,</a:t>
            </a: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Вовлечение обучающихся в обучение,</a:t>
            </a: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Вовлечение родителей в процесс обучения,</a:t>
            </a: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endParaRPr lang="ru-RU" sz="2000" dirty="0">
              <a:latin typeface="Century" panose="02040604050505020304" charset="0"/>
              <a:cs typeface="Century" panose="02040604050505020304" charset="0"/>
              <a:sym typeface="+mn-ea"/>
            </a:endParaRPr>
          </a:p>
          <a:p>
            <a:pPr marL="342900" indent="-342900" algn="just">
              <a:buClr>
                <a:srgbClr val="314184"/>
              </a:buClr>
              <a:buFont typeface="Wingdings" panose="05000000000000000000" charset="0"/>
              <a:buChar char="q"/>
            </a:pPr>
            <a:r>
              <a:rPr lang="ru-RU" sz="2000" dirty="0">
                <a:latin typeface="Century" panose="02040604050505020304" charset="0"/>
                <a:cs typeface="Century" panose="02040604050505020304" charset="0"/>
                <a:sym typeface="+mn-ea"/>
              </a:rPr>
              <a:t>«Емкость» модели для технологичного обучения и применения активных методов обучения (табл.).</a:t>
            </a:r>
            <a:endParaRPr lang="ru-RU" sz="2000" dirty="0">
              <a:latin typeface="Century" panose="02040604050505020304" charset="0"/>
              <a:cs typeface="Century" panose="02040604050505020304" charset="0"/>
            </a:endParaRPr>
          </a:p>
          <a:p>
            <a:pPr marL="0" indent="0" algn="just">
              <a:buNone/>
            </a:pPr>
            <a:endParaRPr lang="ru-RU" altLang="en-US" sz="2000" dirty="0">
              <a:latin typeface="Century" panose="02040604050505020304" charset="0"/>
              <a:cs typeface="Century" panose="0204060405050502030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D7FE14-695E-7B14-2D32-97C6DDEF3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920" y="1654779"/>
            <a:ext cx="4543159" cy="45431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1249</Words>
  <Application>Microsoft Office PowerPoint</Application>
  <PresentationFormat>Широкоэкранный</PresentationFormat>
  <Paragraphs>175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</vt:lpstr>
      <vt:lpstr>PF DinDisplay Pro</vt:lpstr>
      <vt:lpstr>Wingdings</vt:lpstr>
      <vt:lpstr>Тема Office</vt:lpstr>
      <vt:lpstr>Способы взаимодействия школы и семьи в процессе финансового воспитания учащегося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Андреева Ольга Сергеевна</cp:lastModifiedBy>
  <cp:revision>58</cp:revision>
  <dcterms:created xsi:type="dcterms:W3CDTF">2024-02-28T08:59:00Z</dcterms:created>
  <dcterms:modified xsi:type="dcterms:W3CDTF">2024-08-29T14:40:07Z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09BE6CE252874430919561D14BB1F3C7_12</vt:lpwstr>
  </property>
  <property fmtid="{D5CDD505-2E9C-101B-9397-08002B2CF9AE}" pid="3" name="KSOProductBuildVer">
    <vt:lpwstr>1049-12.2.0.13489</vt:lpwstr>
  </property>
</Properties>
</file>