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303" r:id="rId2"/>
    <p:sldId id="304" r:id="rId3"/>
    <p:sldId id="306" r:id="rId4"/>
    <p:sldId id="305" r:id="rId5"/>
    <p:sldId id="307" r:id="rId6"/>
    <p:sldId id="313" r:id="rId7"/>
    <p:sldId id="308" r:id="rId8"/>
    <p:sldId id="319" r:id="rId9"/>
    <p:sldId id="345" r:id="rId10"/>
    <p:sldId id="346" r:id="rId11"/>
    <p:sldId id="321" r:id="rId12"/>
    <p:sldId id="309" r:id="rId13"/>
    <p:sldId id="310" r:id="rId14"/>
    <p:sldId id="347" r:id="rId15"/>
    <p:sldId id="320" r:id="rId16"/>
    <p:sldId id="312"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14" r:id="rId30"/>
    <p:sldId id="315" r:id="rId31"/>
    <p:sldId id="316" r:id="rId32"/>
    <p:sldId id="317" r:id="rId33"/>
    <p:sldId id="318" r:id="rId34"/>
  </p:sldIdLst>
  <p:sldSz cx="20104100" cy="11309350"/>
  <p:notesSz cx="20104100" cy="1130935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28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73" autoAdjust="0"/>
    <p:restoredTop sz="94660"/>
  </p:normalViewPr>
  <p:slideViewPr>
    <p:cSldViewPr showGuides="1">
      <p:cViewPr varScale="1">
        <p:scale>
          <a:sx n="65" d="100"/>
          <a:sy n="65" d="100"/>
        </p:scale>
        <p:origin x="1026" y="90"/>
      </p:cViewPr>
      <p:guideLst>
        <p:guide orient="horz" pos="2162"/>
        <p:guide pos="288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88F6EC44-B55D-4D44-A316-251464FC1E7A}" type="datetimeFigureOut">
              <a:rPr lang="ru-RU" smtClean="0"/>
              <a:t>25.01.2025</a:t>
            </a:fld>
            <a:endParaRPr lang="ru-RU"/>
          </a:p>
        </p:txBody>
      </p:sp>
      <p:sp>
        <p:nvSpPr>
          <p:cNvPr id="4" name="Образ слайда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6272965-C990-41F5-ABC6-0C4004D40E5F}" type="slidenum">
              <a:rPr lang="ru-RU" smtClean="0"/>
              <a:t>‹#›</a:t>
            </a:fld>
            <a:endParaRPr lang="ru-RU"/>
          </a:p>
        </p:txBody>
      </p:sp>
    </p:spTree>
    <p:extLst>
      <p:ext uri="{BB962C8B-B14F-4D97-AF65-F5344CB8AC3E}">
        <p14:creationId xmlns:p14="http://schemas.microsoft.com/office/powerpoint/2010/main" val="2496261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Slide">
    <p:spTree>
      <p:nvGrpSpPr>
        <p:cNvPr id="1" name=""/>
        <p:cNvGrpSpPr/>
        <p:nvPr/>
      </p:nvGrpSpPr>
      <p:grpSpPr bwMode="auto">
        <a:xfrm>
          <a:off x="0" y="0"/>
          <a:ext cx="0" cy="0"/>
          <a:chOff x="0" y="0"/>
          <a:chExt cx="0" cy="0"/>
        </a:xfrm>
      </p:grpSpPr>
      <p:sp>
        <p:nvSpPr>
          <p:cNvPr id="2" name="Holder 2"/>
          <p:cNvSpPr>
            <a:spLocks noGrp="1"/>
          </p:cNvSpPr>
          <p:nvPr>
            <p:ph type="ctrTitle"/>
          </p:nvPr>
        </p:nvSpPr>
        <p:spPr bwMode="auto">
          <a:xfrm>
            <a:off x="1507807" y="3505898"/>
            <a:ext cx="17088486" cy="2374963"/>
          </a:xfrm>
          <a:prstGeom prst="rect">
            <a:avLst/>
          </a:prstGeom>
        </p:spPr>
        <p:txBody>
          <a:bodyPr wrap="square" lIns="0" tIns="0" rIns="0" bIns="0">
            <a:spAutoFit/>
          </a:bodyPr>
          <a:lstStyle>
            <a:lvl1pPr>
              <a:defRPr/>
            </a:lvl1pPr>
          </a:lstStyle>
          <a:p>
            <a:pPr>
              <a:defRPr/>
            </a:pPr>
            <a:endParaRPr/>
          </a:p>
        </p:txBody>
      </p:sp>
      <p:sp>
        <p:nvSpPr>
          <p:cNvPr id="3" name="Holder 3"/>
          <p:cNvSpPr>
            <a:spLocks noGrp="1"/>
          </p:cNvSpPr>
          <p:nvPr>
            <p:ph type="subTitle" idx="4"/>
          </p:nvPr>
        </p:nvSpPr>
        <p:spPr bwMode="auto">
          <a:xfrm>
            <a:off x="3015615" y="6333236"/>
            <a:ext cx="14072870" cy="2827337"/>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1/25/2025</a:t>
            </a:fld>
            <a:endParaRPr lang="en-US"/>
          </a:p>
        </p:txBody>
      </p:sp>
      <p:sp>
        <p:nvSpPr>
          <p:cNvPr id="6" name="Holder 6"/>
          <p:cNvSpPr>
            <a:spLocks noGrp="1"/>
          </p:cNvSpPr>
          <p:nvPr>
            <p:ph type="sldNum" sz="quarter" idx="7"/>
          </p:nvPr>
        </p:nvSpPr>
        <p:spPr bwMode="auto"/>
        <p:txBody>
          <a:bodyPr lIns="0" tIns="0" rIns="0" bIns="0"/>
          <a:lstStyle>
            <a:lvl1pPr>
              <a:defRPr sz="4850" b="0" i="0">
                <a:solidFill>
                  <a:schemeClr val="bg1"/>
                </a:solidFill>
                <a:latin typeface="PF DinDisplay Pro"/>
                <a:cs typeface="PF DinDisplay Pro"/>
              </a:defRPr>
            </a:lvl1pPr>
          </a:lstStyle>
          <a:p>
            <a:pPr marL="25400">
              <a:lnSpc>
                <a:spcPts val="4725"/>
              </a:lnSpc>
              <a:defRPr/>
            </a:pPr>
            <a:fld id="{81D60167-4931-47E6-BA6A-407CBD079E47}" type="slidenum">
              <a:rPr spc="10"/>
              <a:t>‹#›</a:t>
            </a:fld>
            <a:endParaRPr spc="1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5250" b="1" i="0">
                <a:solidFill>
                  <a:srgbClr val="1C4B8F"/>
                </a:solidFill>
                <a:latin typeface="PFDinDisplayPro-Black"/>
                <a:cs typeface="PFDinDisplayPro-Black"/>
              </a:defRPr>
            </a:lvl1pPr>
          </a:lstStyle>
          <a:p>
            <a:pPr>
              <a:defRPr/>
            </a:pPr>
            <a:endParaRPr/>
          </a:p>
        </p:txBody>
      </p:sp>
      <p:sp>
        <p:nvSpPr>
          <p:cNvPr id="3" name="Holder 3"/>
          <p:cNvSpPr>
            <a:spLocks noGrp="1"/>
          </p:cNvSpPr>
          <p:nvPr>
            <p:ph type="body" idx="1"/>
          </p:nvPr>
        </p:nvSpPr>
        <p:spPr bwMode="auto"/>
        <p:txBody>
          <a:bodyPr lIns="0" tIns="0" rIns="0" bIns="0"/>
          <a:lstStyle>
            <a:lvl1pPr>
              <a:defRPr sz="4800" b="1" i="0">
                <a:solidFill>
                  <a:srgbClr val="1C4B8F"/>
                </a:solidFill>
                <a:latin typeface="PFDinDisplayPro-Black"/>
                <a:cs typeface="PFDinDisplayPro-Black"/>
              </a:defRPr>
            </a:lvl1pPr>
          </a:lstStyle>
          <a:p>
            <a:pPr>
              <a:defRPr/>
            </a:pPr>
            <a:endParaRPr/>
          </a:p>
        </p:txBody>
      </p:sp>
      <p:sp>
        <p:nvSpPr>
          <p:cNvPr id="4" name="Holder 4"/>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1/25/2025</a:t>
            </a:fld>
            <a:endParaRPr lang="en-US"/>
          </a:p>
        </p:txBody>
      </p:sp>
      <p:sp>
        <p:nvSpPr>
          <p:cNvPr id="6" name="Holder 6"/>
          <p:cNvSpPr>
            <a:spLocks noGrp="1"/>
          </p:cNvSpPr>
          <p:nvPr>
            <p:ph type="sldNum" sz="quarter" idx="7"/>
          </p:nvPr>
        </p:nvSpPr>
        <p:spPr bwMode="auto"/>
        <p:txBody>
          <a:bodyPr lIns="0" tIns="0" rIns="0" bIns="0"/>
          <a:lstStyle>
            <a:lvl1pPr>
              <a:defRPr sz="4850" b="0" i="0">
                <a:solidFill>
                  <a:schemeClr val="bg1"/>
                </a:solidFill>
                <a:latin typeface="PF DinDisplay Pro"/>
                <a:cs typeface="PF DinDisplay Pro"/>
              </a:defRPr>
            </a:lvl1pPr>
          </a:lstStyle>
          <a:p>
            <a:pPr marL="25400">
              <a:lnSpc>
                <a:spcPts val="4725"/>
              </a:lnSpc>
              <a:defRPr/>
            </a:pPr>
            <a:fld id="{81D60167-4931-47E6-BA6A-407CBD079E47}" type="slidenum">
              <a:rPr spc="10"/>
              <a:t>‹#›</a:t>
            </a:fld>
            <a:endParaRPr spc="1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wo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5250" b="1" i="0">
                <a:solidFill>
                  <a:srgbClr val="1C4B8F"/>
                </a:solidFill>
                <a:latin typeface="PFDinDisplayPro-Black"/>
                <a:cs typeface="PFDinDisplayPro-Black"/>
              </a:defRPr>
            </a:lvl1pPr>
          </a:lstStyle>
          <a:p>
            <a:pPr>
              <a:defRPr/>
            </a:pPr>
            <a:endParaRPr/>
          </a:p>
        </p:txBody>
      </p:sp>
      <p:sp>
        <p:nvSpPr>
          <p:cNvPr id="3" name="Holder 3"/>
          <p:cNvSpPr>
            <a:spLocks noGrp="1"/>
          </p:cNvSpPr>
          <p:nvPr>
            <p:ph sz="half" idx="2"/>
          </p:nvPr>
        </p:nvSpPr>
        <p:spPr bwMode="auto">
          <a:xfrm>
            <a:off x="1005205" y="2601150"/>
            <a:ext cx="8745284" cy="7464171"/>
          </a:xfrm>
          <a:prstGeom prst="rect">
            <a:avLst/>
          </a:prstGeom>
        </p:spPr>
        <p:txBody>
          <a:bodyPr wrap="square" lIns="0" tIns="0" rIns="0" bIns="0">
            <a:spAutoFit/>
          </a:bodyPr>
          <a:lstStyle>
            <a:lvl1pPr>
              <a:defRPr/>
            </a:lvl1pPr>
          </a:lstStyle>
          <a:p>
            <a:pPr>
              <a:defRPr/>
            </a:pPr>
            <a:endParaRPr/>
          </a:p>
        </p:txBody>
      </p:sp>
      <p:sp>
        <p:nvSpPr>
          <p:cNvPr id="4" name="Holder 4"/>
          <p:cNvSpPr>
            <a:spLocks noGrp="1"/>
          </p:cNvSpPr>
          <p:nvPr>
            <p:ph sz="half" idx="3"/>
          </p:nvPr>
        </p:nvSpPr>
        <p:spPr bwMode="auto">
          <a:xfrm>
            <a:off x="10353611" y="2601150"/>
            <a:ext cx="8745284" cy="7464171"/>
          </a:xfrm>
          <a:prstGeom prst="rect">
            <a:avLst/>
          </a:prstGeom>
        </p:spPr>
        <p:txBody>
          <a:bodyPr wrap="square" lIns="0" tIns="0" rIns="0" bIns="0">
            <a:spAutoFit/>
          </a:bodyPr>
          <a:lstStyle>
            <a:lvl1pPr>
              <a:defRPr/>
            </a:lvl1pPr>
          </a:lstStyle>
          <a:p>
            <a:pPr>
              <a:defRPr/>
            </a:pPr>
            <a:endParaRPr/>
          </a:p>
        </p:txBody>
      </p:sp>
      <p:sp>
        <p:nvSpPr>
          <p:cNvPr id="5" name="Holder 5"/>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6" name="Holder 6"/>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1/25/2025</a:t>
            </a:fld>
            <a:endParaRPr lang="en-US"/>
          </a:p>
        </p:txBody>
      </p:sp>
      <p:sp>
        <p:nvSpPr>
          <p:cNvPr id="7" name="Holder 7"/>
          <p:cNvSpPr>
            <a:spLocks noGrp="1"/>
          </p:cNvSpPr>
          <p:nvPr>
            <p:ph type="sldNum" sz="quarter" idx="7"/>
          </p:nvPr>
        </p:nvSpPr>
        <p:spPr bwMode="auto"/>
        <p:txBody>
          <a:bodyPr lIns="0" tIns="0" rIns="0" bIns="0"/>
          <a:lstStyle>
            <a:lvl1pPr>
              <a:defRPr sz="4850" b="0" i="0">
                <a:solidFill>
                  <a:schemeClr val="bg1"/>
                </a:solidFill>
                <a:latin typeface="PF DinDisplay Pro"/>
                <a:cs typeface="PF DinDisplay Pro"/>
              </a:defRPr>
            </a:lvl1pPr>
          </a:lstStyle>
          <a:p>
            <a:pPr marL="25400">
              <a:lnSpc>
                <a:spcPts val="4725"/>
              </a:lnSpc>
              <a:defRPr/>
            </a:pPr>
            <a:fld id="{81D60167-4931-47E6-BA6A-407CBD079E47}" type="slidenum">
              <a:rPr spc="10"/>
              <a:t>‹#›</a:t>
            </a:fld>
            <a:endParaRPr spc="1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le Only">
    <p:spTree>
      <p:nvGrpSpPr>
        <p:cNvPr id="1" name=""/>
        <p:cNvGrpSpPr/>
        <p:nvPr/>
      </p:nvGrpSpPr>
      <p:grpSpPr bwMode="auto">
        <a:xfrm>
          <a:off x="0" y="0"/>
          <a:ext cx="0" cy="0"/>
          <a:chOff x="0" y="0"/>
          <a:chExt cx="0" cy="0"/>
        </a:xfrm>
      </p:grpSpPr>
      <p:sp>
        <p:nvSpPr>
          <p:cNvPr id="2" name="Holder 2"/>
          <p:cNvSpPr>
            <a:spLocks noGrp="1"/>
          </p:cNvSpPr>
          <p:nvPr>
            <p:ph type="title"/>
          </p:nvPr>
        </p:nvSpPr>
        <p:spPr bwMode="auto"/>
        <p:txBody>
          <a:bodyPr lIns="0" tIns="0" rIns="0" bIns="0"/>
          <a:lstStyle>
            <a:lvl1pPr>
              <a:defRPr sz="5250" b="1" i="0">
                <a:solidFill>
                  <a:srgbClr val="1C4B8F"/>
                </a:solidFill>
                <a:latin typeface="PFDinDisplayPro-Black"/>
                <a:cs typeface="PFDinDisplayPro-Black"/>
              </a:defRPr>
            </a:lvl1pPr>
          </a:lstStyle>
          <a:p>
            <a:pPr>
              <a:defRPr/>
            </a:pPr>
            <a:endParaRPr/>
          </a:p>
        </p:txBody>
      </p:sp>
      <p:sp>
        <p:nvSpPr>
          <p:cNvPr id="3" name="Holder 3"/>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4" name="Holder 4"/>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1/25/2025</a:t>
            </a:fld>
            <a:endParaRPr lang="en-US"/>
          </a:p>
        </p:txBody>
      </p:sp>
      <p:sp>
        <p:nvSpPr>
          <p:cNvPr id="5" name="Holder 5"/>
          <p:cNvSpPr>
            <a:spLocks noGrp="1"/>
          </p:cNvSpPr>
          <p:nvPr>
            <p:ph type="sldNum" sz="quarter" idx="7"/>
          </p:nvPr>
        </p:nvSpPr>
        <p:spPr bwMode="auto"/>
        <p:txBody>
          <a:bodyPr lIns="0" tIns="0" rIns="0" bIns="0"/>
          <a:lstStyle>
            <a:lvl1pPr>
              <a:defRPr sz="4850" b="0" i="0">
                <a:solidFill>
                  <a:schemeClr val="bg1"/>
                </a:solidFill>
                <a:latin typeface="PF DinDisplay Pro"/>
                <a:cs typeface="PF DinDisplay Pro"/>
              </a:defRPr>
            </a:lvl1pPr>
          </a:lstStyle>
          <a:p>
            <a:pPr marL="25400">
              <a:lnSpc>
                <a:spcPts val="4725"/>
              </a:lnSpc>
              <a:defRPr/>
            </a:pPr>
            <a:fld id="{81D60167-4931-47E6-BA6A-407CBD079E47}" type="slidenum">
              <a:rPr spc="10"/>
              <a:t>‹#›</a:t>
            </a:fld>
            <a:endParaRPr spc="1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obj" preserve="1" userDrawn="1">
  <p:cSld name="Blank">
    <p:spTree>
      <p:nvGrpSpPr>
        <p:cNvPr id="1" name=""/>
        <p:cNvGrpSpPr/>
        <p:nvPr/>
      </p:nvGrpSpPr>
      <p:grpSpPr bwMode="auto">
        <a:xfrm>
          <a:off x="0" y="0"/>
          <a:ext cx="0" cy="0"/>
          <a:chOff x="0" y="0"/>
          <a:chExt cx="0" cy="0"/>
        </a:xfrm>
      </p:grpSpPr>
      <p:sp>
        <p:nvSpPr>
          <p:cNvPr id="16" name="bk object 16"/>
          <p:cNvSpPr/>
          <p:nvPr/>
        </p:nvSpPr>
        <p:spPr bwMode="auto">
          <a:xfrm>
            <a:off x="0" y="0"/>
            <a:ext cx="20104100" cy="11308556"/>
          </a:xfrm>
          <a:prstGeom prst="rect">
            <a:avLst/>
          </a:prstGeom>
          <a:blipFill>
            <a:blip r:embed="rId2"/>
            <a:stretch>
              <a:fillRect/>
            </a:stretch>
          </a:blipFill>
        </p:spPr>
        <p:txBody>
          <a:bodyPr wrap="square" lIns="0" tIns="0" rIns="0" bIns="0" rtlCol="0"/>
          <a:lstStyle/>
          <a:p>
            <a:pPr>
              <a:defRPr/>
            </a:pPr>
            <a:endParaRPr/>
          </a:p>
        </p:txBody>
      </p:sp>
      <p:sp>
        <p:nvSpPr>
          <p:cNvPr id="17" name="bk object 17"/>
          <p:cNvSpPr/>
          <p:nvPr/>
        </p:nvSpPr>
        <p:spPr bwMode="auto">
          <a:xfrm>
            <a:off x="809300" y="767477"/>
            <a:ext cx="1410335" cy="1355725"/>
          </a:xfrm>
          <a:custGeom>
            <a:avLst/>
            <a:gdLst/>
            <a:ahLst/>
            <a:cxnLst/>
            <a:rect l="l" t="t" r="r" b="b"/>
            <a:pathLst>
              <a:path w="1410335" h="1355725" extrusionOk="0">
                <a:moveTo>
                  <a:pt x="477" y="0"/>
                </a:moveTo>
                <a:lnTo>
                  <a:pt x="300" y="12"/>
                </a:lnTo>
                <a:lnTo>
                  <a:pt x="95" y="201"/>
                </a:lnTo>
                <a:lnTo>
                  <a:pt x="0" y="1175285"/>
                </a:lnTo>
                <a:lnTo>
                  <a:pt x="251" y="1175562"/>
                </a:lnTo>
                <a:lnTo>
                  <a:pt x="81836" y="1176517"/>
                </a:lnTo>
                <a:lnTo>
                  <a:pt x="129705" y="1178127"/>
                </a:lnTo>
                <a:lnTo>
                  <a:pt x="172296" y="1180829"/>
                </a:lnTo>
                <a:lnTo>
                  <a:pt x="212261" y="1184357"/>
                </a:lnTo>
                <a:lnTo>
                  <a:pt x="257264" y="1189683"/>
                </a:lnTo>
                <a:lnTo>
                  <a:pt x="307145" y="1197591"/>
                </a:lnTo>
                <a:lnTo>
                  <a:pt x="361575" y="1208897"/>
                </a:lnTo>
                <a:lnTo>
                  <a:pt x="420225" y="1224415"/>
                </a:lnTo>
                <a:lnTo>
                  <a:pt x="461258" y="1237887"/>
                </a:lnTo>
                <a:lnTo>
                  <a:pt x="503739" y="1254119"/>
                </a:lnTo>
                <a:lnTo>
                  <a:pt x="547257" y="1273561"/>
                </a:lnTo>
                <a:lnTo>
                  <a:pt x="591397" y="1296667"/>
                </a:lnTo>
                <a:lnTo>
                  <a:pt x="635747" y="1323890"/>
                </a:lnTo>
                <a:lnTo>
                  <a:pt x="679895" y="1355682"/>
                </a:lnTo>
                <a:lnTo>
                  <a:pt x="700715" y="1329019"/>
                </a:lnTo>
                <a:lnTo>
                  <a:pt x="708983" y="1318301"/>
                </a:lnTo>
                <a:lnTo>
                  <a:pt x="713167" y="1312961"/>
                </a:lnTo>
                <a:lnTo>
                  <a:pt x="717301" y="1307633"/>
                </a:lnTo>
                <a:lnTo>
                  <a:pt x="721485" y="1302293"/>
                </a:lnTo>
                <a:lnTo>
                  <a:pt x="729778" y="1291625"/>
                </a:lnTo>
                <a:lnTo>
                  <a:pt x="680707" y="1256280"/>
                </a:lnTo>
                <a:lnTo>
                  <a:pt x="631524" y="1226078"/>
                </a:lnTo>
                <a:lnTo>
                  <a:pt x="582722" y="1200517"/>
                </a:lnTo>
                <a:lnTo>
                  <a:pt x="534789" y="1179096"/>
                </a:lnTo>
                <a:lnTo>
                  <a:pt x="488217" y="1161312"/>
                </a:lnTo>
                <a:lnTo>
                  <a:pt x="443496" y="1146662"/>
                </a:lnTo>
                <a:lnTo>
                  <a:pt x="380014" y="1129865"/>
                </a:lnTo>
                <a:lnTo>
                  <a:pt x="321522" y="1117704"/>
                </a:lnTo>
                <a:lnTo>
                  <a:pt x="268282" y="1109254"/>
                </a:lnTo>
                <a:lnTo>
                  <a:pt x="220554" y="1103589"/>
                </a:lnTo>
                <a:lnTo>
                  <a:pt x="178403" y="1099874"/>
                </a:lnTo>
                <a:lnTo>
                  <a:pt x="87779" y="1095396"/>
                </a:lnTo>
                <a:lnTo>
                  <a:pt x="81220" y="1095321"/>
                </a:lnTo>
                <a:lnTo>
                  <a:pt x="81157" y="82112"/>
                </a:lnTo>
                <a:lnTo>
                  <a:pt x="528722" y="82112"/>
                </a:lnTo>
                <a:lnTo>
                  <a:pt x="486988" y="66356"/>
                </a:lnTo>
                <a:lnTo>
                  <a:pt x="443391" y="52233"/>
                </a:lnTo>
                <a:lnTo>
                  <a:pt x="399317" y="40120"/>
                </a:lnTo>
                <a:lnTo>
                  <a:pt x="354908" y="29869"/>
                </a:lnTo>
                <a:lnTo>
                  <a:pt x="310243" y="21382"/>
                </a:lnTo>
                <a:lnTo>
                  <a:pt x="265410" y="14531"/>
                </a:lnTo>
                <a:lnTo>
                  <a:pt x="220491" y="9185"/>
                </a:lnTo>
                <a:lnTo>
                  <a:pt x="175532" y="5289"/>
                </a:lnTo>
                <a:lnTo>
                  <a:pt x="130601" y="2525"/>
                </a:lnTo>
                <a:lnTo>
                  <a:pt x="83582" y="954"/>
                </a:lnTo>
                <a:lnTo>
                  <a:pt x="477" y="0"/>
                </a:lnTo>
                <a:close/>
              </a:path>
              <a:path w="1410335" h="1355725" extrusionOk="0">
                <a:moveTo>
                  <a:pt x="745434" y="934036"/>
                </a:moveTo>
                <a:lnTo>
                  <a:pt x="664277" y="934036"/>
                </a:lnTo>
                <a:lnTo>
                  <a:pt x="664277" y="1094190"/>
                </a:lnTo>
                <a:lnTo>
                  <a:pt x="664465" y="1094856"/>
                </a:lnTo>
                <a:lnTo>
                  <a:pt x="1409762" y="1094856"/>
                </a:lnTo>
                <a:lnTo>
                  <a:pt x="1409762" y="1013636"/>
                </a:lnTo>
                <a:lnTo>
                  <a:pt x="745434" y="1013636"/>
                </a:lnTo>
                <a:lnTo>
                  <a:pt x="745434" y="934036"/>
                </a:lnTo>
                <a:close/>
              </a:path>
              <a:path w="1410335" h="1355725" extrusionOk="0">
                <a:moveTo>
                  <a:pt x="1409762" y="82112"/>
                </a:moveTo>
                <a:lnTo>
                  <a:pt x="1328554" y="82112"/>
                </a:lnTo>
                <a:lnTo>
                  <a:pt x="1328554" y="1013636"/>
                </a:lnTo>
                <a:lnTo>
                  <a:pt x="1409762" y="1013636"/>
                </a:lnTo>
                <a:lnTo>
                  <a:pt x="1409762" y="82112"/>
                </a:lnTo>
                <a:close/>
              </a:path>
              <a:path w="1410335" h="1355725" extrusionOk="0">
                <a:moveTo>
                  <a:pt x="898640" y="852853"/>
                </a:moveTo>
                <a:lnTo>
                  <a:pt x="549042" y="852853"/>
                </a:lnTo>
                <a:lnTo>
                  <a:pt x="549042" y="934036"/>
                </a:lnTo>
                <a:lnTo>
                  <a:pt x="898640" y="934036"/>
                </a:lnTo>
                <a:lnTo>
                  <a:pt x="898640" y="852853"/>
                </a:lnTo>
                <a:close/>
              </a:path>
              <a:path w="1410335" h="1355725" extrusionOk="0">
                <a:moveTo>
                  <a:pt x="971700" y="465309"/>
                </a:moveTo>
                <a:lnTo>
                  <a:pt x="809943" y="465309"/>
                </a:lnTo>
                <a:lnTo>
                  <a:pt x="833975" y="467710"/>
                </a:lnTo>
                <a:lnTo>
                  <a:pt x="856985" y="474761"/>
                </a:lnTo>
                <a:lnTo>
                  <a:pt x="896856" y="501459"/>
                </a:lnTo>
                <a:lnTo>
                  <a:pt x="923478" y="541398"/>
                </a:lnTo>
                <a:lnTo>
                  <a:pt x="932850" y="588384"/>
                </a:lnTo>
                <a:lnTo>
                  <a:pt x="932827" y="588899"/>
                </a:lnTo>
                <a:lnTo>
                  <a:pt x="923442" y="635790"/>
                </a:lnTo>
                <a:lnTo>
                  <a:pt x="896768" y="675698"/>
                </a:lnTo>
                <a:lnTo>
                  <a:pt x="856877" y="702339"/>
                </a:lnTo>
                <a:lnTo>
                  <a:pt x="809466" y="711760"/>
                </a:lnTo>
                <a:lnTo>
                  <a:pt x="549093" y="711760"/>
                </a:lnTo>
                <a:lnTo>
                  <a:pt x="549093" y="792955"/>
                </a:lnTo>
                <a:lnTo>
                  <a:pt x="664277" y="792955"/>
                </a:lnTo>
                <a:lnTo>
                  <a:pt x="664277" y="852853"/>
                </a:lnTo>
                <a:lnTo>
                  <a:pt x="745434" y="852853"/>
                </a:lnTo>
                <a:lnTo>
                  <a:pt x="745434" y="792955"/>
                </a:lnTo>
                <a:lnTo>
                  <a:pt x="809918" y="792943"/>
                </a:lnTo>
                <a:lnTo>
                  <a:pt x="849694" y="789013"/>
                </a:lnTo>
                <a:lnTo>
                  <a:pt x="887974" y="777315"/>
                </a:lnTo>
                <a:lnTo>
                  <a:pt x="923288" y="758469"/>
                </a:lnTo>
                <a:lnTo>
                  <a:pt x="954165" y="733095"/>
                </a:lnTo>
                <a:lnTo>
                  <a:pt x="979539" y="702237"/>
                </a:lnTo>
                <a:lnTo>
                  <a:pt x="998385" y="666939"/>
                </a:lnTo>
                <a:lnTo>
                  <a:pt x="1010082" y="628670"/>
                </a:lnTo>
                <a:lnTo>
                  <a:pt x="1014013" y="588899"/>
                </a:lnTo>
                <a:lnTo>
                  <a:pt x="1014088" y="588384"/>
                </a:lnTo>
                <a:lnTo>
                  <a:pt x="1010152" y="548615"/>
                </a:lnTo>
                <a:lnTo>
                  <a:pt x="998477" y="510334"/>
                </a:lnTo>
                <a:lnTo>
                  <a:pt x="979662" y="475010"/>
                </a:lnTo>
                <a:lnTo>
                  <a:pt x="971700" y="465309"/>
                </a:lnTo>
                <a:close/>
              </a:path>
              <a:path w="1410335" h="1355725" extrusionOk="0">
                <a:moveTo>
                  <a:pt x="809667" y="384139"/>
                </a:moveTo>
                <a:lnTo>
                  <a:pt x="665068" y="384139"/>
                </a:lnTo>
                <a:lnTo>
                  <a:pt x="664277" y="384164"/>
                </a:lnTo>
                <a:lnTo>
                  <a:pt x="664277" y="711760"/>
                </a:lnTo>
                <a:lnTo>
                  <a:pt x="745434" y="711760"/>
                </a:lnTo>
                <a:lnTo>
                  <a:pt x="745434" y="465309"/>
                </a:lnTo>
                <a:lnTo>
                  <a:pt x="971700" y="465309"/>
                </a:lnTo>
                <a:lnTo>
                  <a:pt x="923465" y="418708"/>
                </a:lnTo>
                <a:lnTo>
                  <a:pt x="888184" y="399832"/>
                </a:lnTo>
                <a:lnTo>
                  <a:pt x="849924" y="388110"/>
                </a:lnTo>
                <a:lnTo>
                  <a:pt x="810144" y="384164"/>
                </a:lnTo>
                <a:lnTo>
                  <a:pt x="809667" y="384139"/>
                </a:lnTo>
                <a:close/>
              </a:path>
              <a:path w="1410335" h="1355725" extrusionOk="0">
                <a:moveTo>
                  <a:pt x="528722" y="82112"/>
                </a:moveTo>
                <a:lnTo>
                  <a:pt x="81157" y="82112"/>
                </a:lnTo>
                <a:lnTo>
                  <a:pt x="85970" y="82162"/>
                </a:lnTo>
                <a:lnTo>
                  <a:pt x="126794" y="83633"/>
                </a:lnTo>
                <a:lnTo>
                  <a:pt x="169584" y="86262"/>
                </a:lnTo>
                <a:lnTo>
                  <a:pt x="212186" y="89965"/>
                </a:lnTo>
                <a:lnTo>
                  <a:pt x="254528" y="95002"/>
                </a:lnTo>
                <a:lnTo>
                  <a:pt x="296585" y="101422"/>
                </a:lnTo>
                <a:lnTo>
                  <a:pt x="338281" y="109335"/>
                </a:lnTo>
                <a:lnTo>
                  <a:pt x="379543" y="118852"/>
                </a:lnTo>
                <a:lnTo>
                  <a:pt x="420181" y="130033"/>
                </a:lnTo>
                <a:lnTo>
                  <a:pt x="460156" y="142987"/>
                </a:lnTo>
                <a:lnTo>
                  <a:pt x="499370" y="157793"/>
                </a:lnTo>
                <a:lnTo>
                  <a:pt x="537721" y="174528"/>
                </a:lnTo>
                <a:lnTo>
                  <a:pt x="565743" y="188547"/>
                </a:lnTo>
                <a:lnTo>
                  <a:pt x="575084" y="193250"/>
                </a:lnTo>
                <a:lnTo>
                  <a:pt x="611240" y="213907"/>
                </a:lnTo>
                <a:lnTo>
                  <a:pt x="646196" y="236562"/>
                </a:lnTo>
                <a:lnTo>
                  <a:pt x="704849" y="279597"/>
                </a:lnTo>
                <a:lnTo>
                  <a:pt x="763541" y="236562"/>
                </a:lnTo>
                <a:lnTo>
                  <a:pt x="798459" y="213907"/>
                </a:lnTo>
                <a:lnTo>
                  <a:pt x="834696" y="193225"/>
                </a:lnTo>
                <a:lnTo>
                  <a:pt x="844017" y="188531"/>
                </a:lnTo>
                <a:lnTo>
                  <a:pt x="853332" y="183787"/>
                </a:lnTo>
                <a:lnTo>
                  <a:pt x="862991" y="178926"/>
                </a:lnTo>
                <a:lnTo>
                  <a:pt x="704849" y="178926"/>
                </a:lnTo>
                <a:lnTo>
                  <a:pt x="692284" y="169753"/>
                </a:lnTo>
                <a:lnTo>
                  <a:pt x="653521" y="144611"/>
                </a:lnTo>
                <a:lnTo>
                  <a:pt x="613413" y="121667"/>
                </a:lnTo>
                <a:lnTo>
                  <a:pt x="603107" y="116465"/>
                </a:lnTo>
                <a:lnTo>
                  <a:pt x="592821" y="111229"/>
                </a:lnTo>
                <a:lnTo>
                  <a:pt x="582518" y="106044"/>
                </a:lnTo>
                <a:lnTo>
                  <a:pt x="572162" y="100997"/>
                </a:lnTo>
                <a:lnTo>
                  <a:pt x="529961" y="82580"/>
                </a:lnTo>
                <a:lnTo>
                  <a:pt x="528722" y="82112"/>
                </a:lnTo>
                <a:close/>
              </a:path>
              <a:path w="1410335" h="1355725" extrusionOk="0">
                <a:moveTo>
                  <a:pt x="1409184" y="0"/>
                </a:moveTo>
                <a:lnTo>
                  <a:pt x="1326078" y="954"/>
                </a:lnTo>
                <a:lnTo>
                  <a:pt x="1279123" y="2550"/>
                </a:lnTo>
                <a:lnTo>
                  <a:pt x="1234159" y="5294"/>
                </a:lnTo>
                <a:lnTo>
                  <a:pt x="1189195" y="9197"/>
                </a:lnTo>
                <a:lnTo>
                  <a:pt x="1144276" y="14536"/>
                </a:lnTo>
                <a:lnTo>
                  <a:pt x="1099450" y="21384"/>
                </a:lnTo>
                <a:lnTo>
                  <a:pt x="1054787" y="29869"/>
                </a:lnTo>
                <a:lnTo>
                  <a:pt x="1010356" y="40120"/>
                </a:lnTo>
                <a:lnTo>
                  <a:pt x="966291" y="52242"/>
                </a:lnTo>
                <a:lnTo>
                  <a:pt x="922702" y="66373"/>
                </a:lnTo>
                <a:lnTo>
                  <a:pt x="879735" y="82603"/>
                </a:lnTo>
                <a:lnTo>
                  <a:pt x="837536" y="101023"/>
                </a:lnTo>
                <a:lnTo>
                  <a:pt x="796310" y="121680"/>
                </a:lnTo>
                <a:lnTo>
                  <a:pt x="756203" y="144623"/>
                </a:lnTo>
                <a:lnTo>
                  <a:pt x="717389" y="169766"/>
                </a:lnTo>
                <a:lnTo>
                  <a:pt x="704849" y="178926"/>
                </a:lnTo>
                <a:lnTo>
                  <a:pt x="862991" y="178926"/>
                </a:lnTo>
                <a:lnTo>
                  <a:pt x="872015" y="174528"/>
                </a:lnTo>
                <a:lnTo>
                  <a:pt x="910349" y="157789"/>
                </a:lnTo>
                <a:lnTo>
                  <a:pt x="949600" y="142974"/>
                </a:lnTo>
                <a:lnTo>
                  <a:pt x="989646" y="130011"/>
                </a:lnTo>
                <a:lnTo>
                  <a:pt x="1030355" y="118827"/>
                </a:lnTo>
                <a:lnTo>
                  <a:pt x="1071498" y="109324"/>
                </a:lnTo>
                <a:lnTo>
                  <a:pt x="1113134" y="101418"/>
                </a:lnTo>
                <a:lnTo>
                  <a:pt x="1155174" y="95002"/>
                </a:lnTo>
                <a:lnTo>
                  <a:pt x="1197525" y="89965"/>
                </a:lnTo>
                <a:lnTo>
                  <a:pt x="1240124" y="86262"/>
                </a:lnTo>
                <a:lnTo>
                  <a:pt x="1282892" y="83633"/>
                </a:lnTo>
                <a:lnTo>
                  <a:pt x="1323741" y="82162"/>
                </a:lnTo>
                <a:lnTo>
                  <a:pt x="1409762" y="82112"/>
                </a:lnTo>
                <a:lnTo>
                  <a:pt x="1409762" y="201"/>
                </a:lnTo>
                <a:lnTo>
                  <a:pt x="1409435" y="12"/>
                </a:lnTo>
                <a:lnTo>
                  <a:pt x="1409184" y="0"/>
                </a:lnTo>
                <a:close/>
              </a:path>
            </a:pathLst>
          </a:custGeom>
          <a:solidFill>
            <a:srgbClr val="FFFFFF"/>
          </a:solidFill>
        </p:spPr>
        <p:txBody>
          <a:bodyPr wrap="square" lIns="0" tIns="0" rIns="0" bIns="0" rtlCol="0"/>
          <a:lstStyle/>
          <a:p>
            <a:pPr>
              <a:defRPr/>
            </a:pPr>
            <a:endParaRPr/>
          </a:p>
        </p:txBody>
      </p:sp>
      <p:sp>
        <p:nvSpPr>
          <p:cNvPr id="18" name="bk object 18"/>
          <p:cNvSpPr/>
          <p:nvPr/>
        </p:nvSpPr>
        <p:spPr bwMode="auto">
          <a:xfrm>
            <a:off x="809300" y="767465"/>
            <a:ext cx="1410335" cy="1355725"/>
          </a:xfrm>
          <a:custGeom>
            <a:avLst/>
            <a:gdLst/>
            <a:ahLst/>
            <a:cxnLst/>
            <a:rect l="l" t="t" r="r" b="b"/>
            <a:pathLst>
              <a:path w="1410335" h="1355725" extrusionOk="0">
                <a:moveTo>
                  <a:pt x="477" y="0"/>
                </a:moveTo>
                <a:lnTo>
                  <a:pt x="326" y="0"/>
                </a:lnTo>
                <a:lnTo>
                  <a:pt x="122" y="188"/>
                </a:lnTo>
                <a:lnTo>
                  <a:pt x="0" y="1175298"/>
                </a:lnTo>
                <a:lnTo>
                  <a:pt x="238" y="1175574"/>
                </a:lnTo>
                <a:lnTo>
                  <a:pt x="81823" y="1176517"/>
                </a:lnTo>
                <a:lnTo>
                  <a:pt x="129708" y="1178143"/>
                </a:lnTo>
                <a:lnTo>
                  <a:pt x="172287" y="1180837"/>
                </a:lnTo>
                <a:lnTo>
                  <a:pt x="212249" y="1184370"/>
                </a:lnTo>
                <a:lnTo>
                  <a:pt x="257264" y="1189694"/>
                </a:lnTo>
                <a:lnTo>
                  <a:pt x="307148" y="1197609"/>
                </a:lnTo>
                <a:lnTo>
                  <a:pt x="361576" y="1208918"/>
                </a:lnTo>
                <a:lnTo>
                  <a:pt x="420225" y="1224427"/>
                </a:lnTo>
                <a:lnTo>
                  <a:pt x="461253" y="1237895"/>
                </a:lnTo>
                <a:lnTo>
                  <a:pt x="503731" y="1254123"/>
                </a:lnTo>
                <a:lnTo>
                  <a:pt x="547247" y="1273564"/>
                </a:lnTo>
                <a:lnTo>
                  <a:pt x="591389" y="1296672"/>
                </a:lnTo>
                <a:lnTo>
                  <a:pt x="635742" y="1323897"/>
                </a:lnTo>
                <a:lnTo>
                  <a:pt x="679895" y="1355694"/>
                </a:lnTo>
                <a:lnTo>
                  <a:pt x="692397" y="1339686"/>
                </a:lnTo>
                <a:lnTo>
                  <a:pt x="696556" y="1334309"/>
                </a:lnTo>
                <a:lnTo>
                  <a:pt x="700703" y="1329031"/>
                </a:lnTo>
                <a:lnTo>
                  <a:pt x="704849" y="1323641"/>
                </a:lnTo>
                <a:lnTo>
                  <a:pt x="713167" y="1312973"/>
                </a:lnTo>
                <a:lnTo>
                  <a:pt x="717289" y="1307646"/>
                </a:lnTo>
                <a:lnTo>
                  <a:pt x="721485" y="1302305"/>
                </a:lnTo>
                <a:lnTo>
                  <a:pt x="680702" y="1256277"/>
                </a:lnTo>
                <a:lnTo>
                  <a:pt x="631519" y="1226080"/>
                </a:lnTo>
                <a:lnTo>
                  <a:pt x="582717" y="1200521"/>
                </a:lnTo>
                <a:lnTo>
                  <a:pt x="534786" y="1179098"/>
                </a:lnTo>
                <a:lnTo>
                  <a:pt x="488216" y="1161313"/>
                </a:lnTo>
                <a:lnTo>
                  <a:pt x="443496" y="1146662"/>
                </a:lnTo>
                <a:lnTo>
                  <a:pt x="380006" y="1129871"/>
                </a:lnTo>
                <a:lnTo>
                  <a:pt x="321511" y="1117718"/>
                </a:lnTo>
                <a:lnTo>
                  <a:pt x="268270" y="1109269"/>
                </a:lnTo>
                <a:lnTo>
                  <a:pt x="220541" y="1103589"/>
                </a:lnTo>
                <a:lnTo>
                  <a:pt x="178397" y="1099884"/>
                </a:lnTo>
                <a:lnTo>
                  <a:pt x="87766" y="1095409"/>
                </a:lnTo>
                <a:lnTo>
                  <a:pt x="83369" y="1095334"/>
                </a:lnTo>
                <a:lnTo>
                  <a:pt x="81157" y="1095334"/>
                </a:lnTo>
                <a:lnTo>
                  <a:pt x="81157" y="82125"/>
                </a:lnTo>
                <a:lnTo>
                  <a:pt x="528726" y="82125"/>
                </a:lnTo>
                <a:lnTo>
                  <a:pt x="486982" y="66362"/>
                </a:lnTo>
                <a:lnTo>
                  <a:pt x="443381" y="52235"/>
                </a:lnTo>
                <a:lnTo>
                  <a:pt x="399305" y="40120"/>
                </a:lnTo>
                <a:lnTo>
                  <a:pt x="354895" y="29878"/>
                </a:lnTo>
                <a:lnTo>
                  <a:pt x="310232" y="21398"/>
                </a:lnTo>
                <a:lnTo>
                  <a:pt x="265402" y="14548"/>
                </a:lnTo>
                <a:lnTo>
                  <a:pt x="220491" y="9197"/>
                </a:lnTo>
                <a:lnTo>
                  <a:pt x="175527" y="5304"/>
                </a:lnTo>
                <a:lnTo>
                  <a:pt x="130601" y="2550"/>
                </a:lnTo>
                <a:lnTo>
                  <a:pt x="83570" y="967"/>
                </a:lnTo>
                <a:lnTo>
                  <a:pt x="477" y="0"/>
                </a:lnTo>
                <a:close/>
              </a:path>
              <a:path w="1410335" h="1355725" extrusionOk="0">
                <a:moveTo>
                  <a:pt x="745434" y="934061"/>
                </a:moveTo>
                <a:lnTo>
                  <a:pt x="664277" y="934061"/>
                </a:lnTo>
                <a:lnTo>
                  <a:pt x="664277" y="1094215"/>
                </a:lnTo>
                <a:lnTo>
                  <a:pt x="664465" y="1094869"/>
                </a:lnTo>
                <a:lnTo>
                  <a:pt x="1409749" y="1094869"/>
                </a:lnTo>
                <a:lnTo>
                  <a:pt x="1409749" y="1013661"/>
                </a:lnTo>
                <a:lnTo>
                  <a:pt x="745434" y="1013661"/>
                </a:lnTo>
                <a:lnTo>
                  <a:pt x="745434" y="934061"/>
                </a:lnTo>
                <a:close/>
              </a:path>
              <a:path w="1410335" h="1355725" extrusionOk="0">
                <a:moveTo>
                  <a:pt x="1409749" y="82125"/>
                </a:moveTo>
                <a:lnTo>
                  <a:pt x="1328579" y="82125"/>
                </a:lnTo>
                <a:lnTo>
                  <a:pt x="1328579" y="1013661"/>
                </a:lnTo>
                <a:lnTo>
                  <a:pt x="1409749" y="1013661"/>
                </a:lnTo>
                <a:lnTo>
                  <a:pt x="1409749" y="82125"/>
                </a:lnTo>
                <a:close/>
              </a:path>
              <a:path w="1410335" h="1355725" extrusionOk="0">
                <a:moveTo>
                  <a:pt x="898640" y="852853"/>
                </a:moveTo>
                <a:lnTo>
                  <a:pt x="549042" y="852853"/>
                </a:lnTo>
                <a:lnTo>
                  <a:pt x="549042" y="934061"/>
                </a:lnTo>
                <a:lnTo>
                  <a:pt x="898640" y="934061"/>
                </a:lnTo>
                <a:lnTo>
                  <a:pt x="898640" y="852853"/>
                </a:lnTo>
                <a:close/>
              </a:path>
              <a:path w="1410335" h="1355725" extrusionOk="0">
                <a:moveTo>
                  <a:pt x="745434" y="792981"/>
                </a:moveTo>
                <a:lnTo>
                  <a:pt x="664277" y="792981"/>
                </a:lnTo>
                <a:lnTo>
                  <a:pt x="664277" y="852853"/>
                </a:lnTo>
                <a:lnTo>
                  <a:pt x="745434" y="852853"/>
                </a:lnTo>
                <a:lnTo>
                  <a:pt x="745434" y="792981"/>
                </a:lnTo>
                <a:close/>
              </a:path>
              <a:path w="1410335" h="1355725" extrusionOk="0">
                <a:moveTo>
                  <a:pt x="971703" y="465321"/>
                </a:moveTo>
                <a:lnTo>
                  <a:pt x="809931" y="465321"/>
                </a:lnTo>
                <a:lnTo>
                  <a:pt x="833968" y="467722"/>
                </a:lnTo>
                <a:lnTo>
                  <a:pt x="856981" y="474775"/>
                </a:lnTo>
                <a:lnTo>
                  <a:pt x="896869" y="501484"/>
                </a:lnTo>
                <a:lnTo>
                  <a:pt x="923473" y="541408"/>
                </a:lnTo>
                <a:lnTo>
                  <a:pt x="932837" y="588396"/>
                </a:lnTo>
                <a:lnTo>
                  <a:pt x="932830" y="588761"/>
                </a:lnTo>
                <a:lnTo>
                  <a:pt x="923434" y="635798"/>
                </a:lnTo>
                <a:lnTo>
                  <a:pt x="896755" y="675711"/>
                </a:lnTo>
                <a:lnTo>
                  <a:pt x="856871" y="702352"/>
                </a:lnTo>
                <a:lnTo>
                  <a:pt x="809843" y="711747"/>
                </a:lnTo>
                <a:lnTo>
                  <a:pt x="809453" y="711760"/>
                </a:lnTo>
                <a:lnTo>
                  <a:pt x="549093" y="711760"/>
                </a:lnTo>
                <a:lnTo>
                  <a:pt x="549093" y="792981"/>
                </a:lnTo>
                <a:lnTo>
                  <a:pt x="809453" y="792981"/>
                </a:lnTo>
                <a:lnTo>
                  <a:pt x="849696" y="789013"/>
                </a:lnTo>
                <a:lnTo>
                  <a:pt x="887980" y="777315"/>
                </a:lnTo>
                <a:lnTo>
                  <a:pt x="923299" y="758469"/>
                </a:lnTo>
                <a:lnTo>
                  <a:pt x="954178" y="733095"/>
                </a:lnTo>
                <a:lnTo>
                  <a:pt x="979545" y="702241"/>
                </a:lnTo>
                <a:lnTo>
                  <a:pt x="998388" y="666951"/>
                </a:lnTo>
                <a:lnTo>
                  <a:pt x="1010088" y="628691"/>
                </a:lnTo>
                <a:lnTo>
                  <a:pt x="1014075" y="588396"/>
                </a:lnTo>
                <a:lnTo>
                  <a:pt x="1010145" y="548633"/>
                </a:lnTo>
                <a:lnTo>
                  <a:pt x="998473" y="510351"/>
                </a:lnTo>
                <a:lnTo>
                  <a:pt x="979662" y="475024"/>
                </a:lnTo>
                <a:lnTo>
                  <a:pt x="971703" y="465321"/>
                </a:lnTo>
                <a:close/>
              </a:path>
              <a:path w="1410335" h="1355725" extrusionOk="0">
                <a:moveTo>
                  <a:pt x="810132" y="384164"/>
                </a:moveTo>
                <a:lnTo>
                  <a:pt x="664277" y="384164"/>
                </a:lnTo>
                <a:lnTo>
                  <a:pt x="664277" y="711760"/>
                </a:lnTo>
                <a:lnTo>
                  <a:pt x="745434" y="711760"/>
                </a:lnTo>
                <a:lnTo>
                  <a:pt x="745434" y="465321"/>
                </a:lnTo>
                <a:lnTo>
                  <a:pt x="971703" y="465321"/>
                </a:lnTo>
                <a:lnTo>
                  <a:pt x="954316" y="444124"/>
                </a:lnTo>
                <a:lnTo>
                  <a:pt x="923460" y="418722"/>
                </a:lnTo>
                <a:lnTo>
                  <a:pt x="888175" y="399848"/>
                </a:lnTo>
                <a:lnTo>
                  <a:pt x="849915" y="388122"/>
                </a:lnTo>
                <a:lnTo>
                  <a:pt x="810132" y="384164"/>
                </a:lnTo>
                <a:close/>
              </a:path>
              <a:path w="1410335" h="1355725" extrusionOk="0">
                <a:moveTo>
                  <a:pt x="528726" y="82125"/>
                </a:moveTo>
                <a:lnTo>
                  <a:pt x="81157" y="82125"/>
                </a:lnTo>
                <a:lnTo>
                  <a:pt x="85970" y="82175"/>
                </a:lnTo>
                <a:lnTo>
                  <a:pt x="126781" y="83645"/>
                </a:lnTo>
                <a:lnTo>
                  <a:pt x="169573" y="86274"/>
                </a:lnTo>
                <a:lnTo>
                  <a:pt x="212186" y="89978"/>
                </a:lnTo>
                <a:lnTo>
                  <a:pt x="254523" y="95016"/>
                </a:lnTo>
                <a:lnTo>
                  <a:pt x="296583" y="101439"/>
                </a:lnTo>
                <a:lnTo>
                  <a:pt x="338297" y="109353"/>
                </a:lnTo>
                <a:lnTo>
                  <a:pt x="379452" y="118827"/>
                </a:lnTo>
                <a:lnTo>
                  <a:pt x="420192" y="130045"/>
                </a:lnTo>
                <a:lnTo>
                  <a:pt x="460155" y="143001"/>
                </a:lnTo>
                <a:lnTo>
                  <a:pt x="499369" y="157811"/>
                </a:lnTo>
                <a:lnTo>
                  <a:pt x="537721" y="174553"/>
                </a:lnTo>
                <a:lnTo>
                  <a:pt x="565742" y="188560"/>
                </a:lnTo>
                <a:lnTo>
                  <a:pt x="575084" y="193263"/>
                </a:lnTo>
                <a:lnTo>
                  <a:pt x="611227" y="213920"/>
                </a:lnTo>
                <a:lnTo>
                  <a:pt x="646196" y="236574"/>
                </a:lnTo>
                <a:lnTo>
                  <a:pt x="704849" y="279610"/>
                </a:lnTo>
                <a:lnTo>
                  <a:pt x="705188" y="279384"/>
                </a:lnTo>
                <a:lnTo>
                  <a:pt x="763541" y="236574"/>
                </a:lnTo>
                <a:lnTo>
                  <a:pt x="798459" y="213920"/>
                </a:lnTo>
                <a:lnTo>
                  <a:pt x="834696" y="193238"/>
                </a:lnTo>
                <a:lnTo>
                  <a:pt x="844017" y="188544"/>
                </a:lnTo>
                <a:lnTo>
                  <a:pt x="853332" y="183801"/>
                </a:lnTo>
                <a:lnTo>
                  <a:pt x="863003" y="178939"/>
                </a:lnTo>
                <a:lnTo>
                  <a:pt x="704849" y="178939"/>
                </a:lnTo>
                <a:lnTo>
                  <a:pt x="692284" y="169766"/>
                </a:lnTo>
                <a:lnTo>
                  <a:pt x="653521" y="144611"/>
                </a:lnTo>
                <a:lnTo>
                  <a:pt x="627973" y="130019"/>
                </a:lnTo>
                <a:lnTo>
                  <a:pt x="613413" y="121680"/>
                </a:lnTo>
                <a:lnTo>
                  <a:pt x="603111" y="116478"/>
                </a:lnTo>
                <a:lnTo>
                  <a:pt x="592821" y="111241"/>
                </a:lnTo>
                <a:lnTo>
                  <a:pt x="582514" y="106056"/>
                </a:lnTo>
                <a:lnTo>
                  <a:pt x="572162" y="101010"/>
                </a:lnTo>
                <a:lnTo>
                  <a:pt x="529959" y="82590"/>
                </a:lnTo>
                <a:lnTo>
                  <a:pt x="528726" y="82125"/>
                </a:lnTo>
                <a:close/>
              </a:path>
              <a:path w="1410335" h="1355725" extrusionOk="0">
                <a:moveTo>
                  <a:pt x="1409171" y="0"/>
                </a:moveTo>
                <a:lnTo>
                  <a:pt x="1326078" y="967"/>
                </a:lnTo>
                <a:lnTo>
                  <a:pt x="1279098" y="2563"/>
                </a:lnTo>
                <a:lnTo>
                  <a:pt x="1234149" y="5308"/>
                </a:lnTo>
                <a:lnTo>
                  <a:pt x="1189182" y="9222"/>
                </a:lnTo>
                <a:lnTo>
                  <a:pt x="1144270" y="14559"/>
                </a:lnTo>
                <a:lnTo>
                  <a:pt x="1099447" y="21401"/>
                </a:lnTo>
                <a:lnTo>
                  <a:pt x="1054782" y="29878"/>
                </a:lnTo>
                <a:lnTo>
                  <a:pt x="1010344" y="40120"/>
                </a:lnTo>
                <a:lnTo>
                  <a:pt x="966280" y="52255"/>
                </a:lnTo>
                <a:lnTo>
                  <a:pt x="922694" y="66390"/>
                </a:lnTo>
                <a:lnTo>
                  <a:pt x="879728" y="82622"/>
                </a:lnTo>
                <a:lnTo>
                  <a:pt x="837524" y="101048"/>
                </a:lnTo>
                <a:lnTo>
                  <a:pt x="796310" y="121692"/>
                </a:lnTo>
                <a:lnTo>
                  <a:pt x="756190" y="144636"/>
                </a:lnTo>
                <a:lnTo>
                  <a:pt x="717402" y="169779"/>
                </a:lnTo>
                <a:lnTo>
                  <a:pt x="709046" y="175910"/>
                </a:lnTo>
                <a:lnTo>
                  <a:pt x="704849" y="178939"/>
                </a:lnTo>
                <a:lnTo>
                  <a:pt x="863003" y="178939"/>
                </a:lnTo>
                <a:lnTo>
                  <a:pt x="872015" y="174553"/>
                </a:lnTo>
                <a:lnTo>
                  <a:pt x="910350" y="157806"/>
                </a:lnTo>
                <a:lnTo>
                  <a:pt x="949604" y="142987"/>
                </a:lnTo>
                <a:lnTo>
                  <a:pt x="989660" y="130019"/>
                </a:lnTo>
                <a:lnTo>
                  <a:pt x="1030234" y="118865"/>
                </a:lnTo>
                <a:lnTo>
                  <a:pt x="1071520" y="109337"/>
                </a:lnTo>
                <a:lnTo>
                  <a:pt x="1113143" y="101434"/>
                </a:lnTo>
                <a:lnTo>
                  <a:pt x="1155176" y="95016"/>
                </a:lnTo>
                <a:lnTo>
                  <a:pt x="1197525" y="89978"/>
                </a:lnTo>
                <a:lnTo>
                  <a:pt x="1240115" y="86274"/>
                </a:lnTo>
                <a:lnTo>
                  <a:pt x="1282892" y="83645"/>
                </a:lnTo>
                <a:lnTo>
                  <a:pt x="1323766" y="82175"/>
                </a:lnTo>
                <a:lnTo>
                  <a:pt x="1409749" y="82125"/>
                </a:lnTo>
                <a:lnTo>
                  <a:pt x="1409749" y="188"/>
                </a:lnTo>
                <a:lnTo>
                  <a:pt x="1409410" y="37"/>
                </a:lnTo>
                <a:lnTo>
                  <a:pt x="1409171" y="0"/>
                </a:lnTo>
                <a:close/>
              </a:path>
            </a:pathLst>
          </a:custGeom>
          <a:solidFill>
            <a:srgbClr val="FFFFFF"/>
          </a:solidFill>
        </p:spPr>
        <p:txBody>
          <a:bodyPr wrap="square" lIns="0" tIns="0" rIns="0" bIns="0" rtlCol="0"/>
          <a:lstStyle/>
          <a:p>
            <a:pPr>
              <a:defRPr/>
            </a:pPr>
            <a:endParaRPr/>
          </a:p>
        </p:txBody>
      </p:sp>
      <p:sp>
        <p:nvSpPr>
          <p:cNvPr id="19" name="bk object 19"/>
          <p:cNvSpPr/>
          <p:nvPr/>
        </p:nvSpPr>
        <p:spPr bwMode="auto">
          <a:xfrm>
            <a:off x="809303" y="767461"/>
            <a:ext cx="1410335" cy="1355725"/>
          </a:xfrm>
          <a:custGeom>
            <a:avLst/>
            <a:gdLst/>
            <a:ahLst/>
            <a:cxnLst/>
            <a:rect l="l" t="t" r="r" b="b"/>
            <a:pathLst>
              <a:path w="1410335" h="1355725" extrusionOk="0">
                <a:moveTo>
                  <a:pt x="477" y="0"/>
                </a:moveTo>
                <a:lnTo>
                  <a:pt x="339" y="0"/>
                </a:lnTo>
                <a:lnTo>
                  <a:pt x="113" y="201"/>
                </a:lnTo>
                <a:lnTo>
                  <a:pt x="0" y="1175298"/>
                </a:lnTo>
                <a:lnTo>
                  <a:pt x="238" y="1175574"/>
                </a:lnTo>
                <a:lnTo>
                  <a:pt x="81823" y="1176517"/>
                </a:lnTo>
                <a:lnTo>
                  <a:pt x="129708" y="1178143"/>
                </a:lnTo>
                <a:lnTo>
                  <a:pt x="172287" y="1180837"/>
                </a:lnTo>
                <a:lnTo>
                  <a:pt x="212249" y="1184370"/>
                </a:lnTo>
                <a:lnTo>
                  <a:pt x="257264" y="1189694"/>
                </a:lnTo>
                <a:lnTo>
                  <a:pt x="307148" y="1197609"/>
                </a:lnTo>
                <a:lnTo>
                  <a:pt x="361576" y="1208918"/>
                </a:lnTo>
                <a:lnTo>
                  <a:pt x="420225" y="1224427"/>
                </a:lnTo>
                <a:lnTo>
                  <a:pt x="461253" y="1237895"/>
                </a:lnTo>
                <a:lnTo>
                  <a:pt x="503731" y="1254123"/>
                </a:lnTo>
                <a:lnTo>
                  <a:pt x="547247" y="1273564"/>
                </a:lnTo>
                <a:lnTo>
                  <a:pt x="591389" y="1296672"/>
                </a:lnTo>
                <a:lnTo>
                  <a:pt x="635742" y="1323897"/>
                </a:lnTo>
                <a:lnTo>
                  <a:pt x="679895" y="1355694"/>
                </a:lnTo>
                <a:lnTo>
                  <a:pt x="692410" y="1339686"/>
                </a:lnTo>
                <a:lnTo>
                  <a:pt x="696556" y="1334309"/>
                </a:lnTo>
                <a:lnTo>
                  <a:pt x="700703" y="1329031"/>
                </a:lnTo>
                <a:lnTo>
                  <a:pt x="704849" y="1323641"/>
                </a:lnTo>
                <a:lnTo>
                  <a:pt x="713167" y="1312973"/>
                </a:lnTo>
                <a:lnTo>
                  <a:pt x="717289" y="1307645"/>
                </a:lnTo>
                <a:lnTo>
                  <a:pt x="721485" y="1302305"/>
                </a:lnTo>
                <a:lnTo>
                  <a:pt x="680702" y="1256276"/>
                </a:lnTo>
                <a:lnTo>
                  <a:pt x="631519" y="1226077"/>
                </a:lnTo>
                <a:lnTo>
                  <a:pt x="582717" y="1200516"/>
                </a:lnTo>
                <a:lnTo>
                  <a:pt x="534786" y="1179093"/>
                </a:lnTo>
                <a:lnTo>
                  <a:pt x="488216" y="1161308"/>
                </a:lnTo>
                <a:lnTo>
                  <a:pt x="443496" y="1146662"/>
                </a:lnTo>
                <a:lnTo>
                  <a:pt x="380006" y="1129871"/>
                </a:lnTo>
                <a:lnTo>
                  <a:pt x="321511" y="1117718"/>
                </a:lnTo>
                <a:lnTo>
                  <a:pt x="268270" y="1109269"/>
                </a:lnTo>
                <a:lnTo>
                  <a:pt x="220541" y="1103589"/>
                </a:lnTo>
                <a:lnTo>
                  <a:pt x="178397" y="1099882"/>
                </a:lnTo>
                <a:lnTo>
                  <a:pt x="87766" y="1095409"/>
                </a:lnTo>
                <a:lnTo>
                  <a:pt x="83369" y="1095334"/>
                </a:lnTo>
                <a:lnTo>
                  <a:pt x="81157" y="1095334"/>
                </a:lnTo>
                <a:lnTo>
                  <a:pt x="81157" y="82125"/>
                </a:lnTo>
                <a:lnTo>
                  <a:pt x="528726" y="82125"/>
                </a:lnTo>
                <a:lnTo>
                  <a:pt x="486982" y="66362"/>
                </a:lnTo>
                <a:lnTo>
                  <a:pt x="443381" y="52235"/>
                </a:lnTo>
                <a:lnTo>
                  <a:pt x="399305" y="40120"/>
                </a:lnTo>
                <a:lnTo>
                  <a:pt x="354895" y="29878"/>
                </a:lnTo>
                <a:lnTo>
                  <a:pt x="310232" y="21398"/>
                </a:lnTo>
                <a:lnTo>
                  <a:pt x="265402" y="14548"/>
                </a:lnTo>
                <a:lnTo>
                  <a:pt x="220491" y="9197"/>
                </a:lnTo>
                <a:lnTo>
                  <a:pt x="175527" y="5304"/>
                </a:lnTo>
                <a:lnTo>
                  <a:pt x="130601" y="2550"/>
                </a:lnTo>
                <a:lnTo>
                  <a:pt x="83570" y="967"/>
                </a:lnTo>
                <a:lnTo>
                  <a:pt x="477" y="0"/>
                </a:lnTo>
                <a:close/>
              </a:path>
              <a:path w="1410335" h="1355725" extrusionOk="0">
                <a:moveTo>
                  <a:pt x="745434" y="934061"/>
                </a:moveTo>
                <a:lnTo>
                  <a:pt x="664277" y="934061"/>
                </a:lnTo>
                <a:lnTo>
                  <a:pt x="664277" y="1094215"/>
                </a:lnTo>
                <a:lnTo>
                  <a:pt x="664465" y="1094869"/>
                </a:lnTo>
                <a:lnTo>
                  <a:pt x="1409749" y="1094869"/>
                </a:lnTo>
                <a:lnTo>
                  <a:pt x="1409749" y="1013661"/>
                </a:lnTo>
                <a:lnTo>
                  <a:pt x="745434" y="1013661"/>
                </a:lnTo>
                <a:lnTo>
                  <a:pt x="745434" y="934061"/>
                </a:lnTo>
                <a:close/>
              </a:path>
              <a:path w="1410335" h="1355725" extrusionOk="0">
                <a:moveTo>
                  <a:pt x="1409749" y="82125"/>
                </a:moveTo>
                <a:lnTo>
                  <a:pt x="1328579" y="82125"/>
                </a:lnTo>
                <a:lnTo>
                  <a:pt x="1328579" y="1013661"/>
                </a:lnTo>
                <a:lnTo>
                  <a:pt x="1409749" y="1013661"/>
                </a:lnTo>
                <a:lnTo>
                  <a:pt x="1409749" y="82125"/>
                </a:lnTo>
                <a:close/>
              </a:path>
              <a:path w="1410335" h="1355725" extrusionOk="0">
                <a:moveTo>
                  <a:pt x="898640" y="852853"/>
                </a:moveTo>
                <a:lnTo>
                  <a:pt x="549042" y="852853"/>
                </a:lnTo>
                <a:lnTo>
                  <a:pt x="549042" y="934061"/>
                </a:lnTo>
                <a:lnTo>
                  <a:pt x="898640" y="934061"/>
                </a:lnTo>
                <a:lnTo>
                  <a:pt x="898640" y="852853"/>
                </a:lnTo>
                <a:close/>
              </a:path>
              <a:path w="1410335" h="1355725" extrusionOk="0">
                <a:moveTo>
                  <a:pt x="745434" y="792981"/>
                </a:moveTo>
                <a:lnTo>
                  <a:pt x="664277" y="792981"/>
                </a:lnTo>
                <a:lnTo>
                  <a:pt x="664277" y="852853"/>
                </a:lnTo>
                <a:lnTo>
                  <a:pt x="745434" y="852853"/>
                </a:lnTo>
                <a:lnTo>
                  <a:pt x="745434" y="792981"/>
                </a:lnTo>
                <a:close/>
              </a:path>
              <a:path w="1410335" h="1355725" extrusionOk="0">
                <a:moveTo>
                  <a:pt x="971703" y="465321"/>
                </a:moveTo>
                <a:lnTo>
                  <a:pt x="809931" y="465321"/>
                </a:lnTo>
                <a:lnTo>
                  <a:pt x="833968" y="467722"/>
                </a:lnTo>
                <a:lnTo>
                  <a:pt x="856981" y="474775"/>
                </a:lnTo>
                <a:lnTo>
                  <a:pt x="896868" y="501484"/>
                </a:lnTo>
                <a:lnTo>
                  <a:pt x="923472" y="541412"/>
                </a:lnTo>
                <a:lnTo>
                  <a:pt x="932825" y="588396"/>
                </a:lnTo>
                <a:lnTo>
                  <a:pt x="932830" y="588761"/>
                </a:lnTo>
                <a:lnTo>
                  <a:pt x="930455" y="612786"/>
                </a:lnTo>
                <a:lnTo>
                  <a:pt x="912093" y="657029"/>
                </a:lnTo>
                <a:lnTo>
                  <a:pt x="878083" y="691023"/>
                </a:lnTo>
                <a:lnTo>
                  <a:pt x="833873" y="709377"/>
                </a:lnTo>
                <a:lnTo>
                  <a:pt x="809453" y="711760"/>
                </a:lnTo>
                <a:lnTo>
                  <a:pt x="549093" y="711760"/>
                </a:lnTo>
                <a:lnTo>
                  <a:pt x="549093" y="792981"/>
                </a:lnTo>
                <a:lnTo>
                  <a:pt x="809453" y="792981"/>
                </a:lnTo>
                <a:lnTo>
                  <a:pt x="809918" y="792955"/>
                </a:lnTo>
                <a:lnTo>
                  <a:pt x="849696" y="789018"/>
                </a:lnTo>
                <a:lnTo>
                  <a:pt x="887980" y="777317"/>
                </a:lnTo>
                <a:lnTo>
                  <a:pt x="923299" y="758470"/>
                </a:lnTo>
                <a:lnTo>
                  <a:pt x="954178" y="733095"/>
                </a:lnTo>
                <a:lnTo>
                  <a:pt x="979545" y="702241"/>
                </a:lnTo>
                <a:lnTo>
                  <a:pt x="998388" y="666953"/>
                </a:lnTo>
                <a:lnTo>
                  <a:pt x="1010088" y="628696"/>
                </a:lnTo>
                <a:lnTo>
                  <a:pt x="1014075" y="588396"/>
                </a:lnTo>
                <a:lnTo>
                  <a:pt x="1010145" y="548633"/>
                </a:lnTo>
                <a:lnTo>
                  <a:pt x="998473" y="510351"/>
                </a:lnTo>
                <a:lnTo>
                  <a:pt x="979662" y="475024"/>
                </a:lnTo>
                <a:lnTo>
                  <a:pt x="971703" y="465321"/>
                </a:lnTo>
                <a:close/>
              </a:path>
              <a:path w="1410335" h="1355725" extrusionOk="0">
                <a:moveTo>
                  <a:pt x="809680" y="384139"/>
                </a:moveTo>
                <a:lnTo>
                  <a:pt x="665068" y="384139"/>
                </a:lnTo>
                <a:lnTo>
                  <a:pt x="664277" y="384164"/>
                </a:lnTo>
                <a:lnTo>
                  <a:pt x="664277" y="711760"/>
                </a:lnTo>
                <a:lnTo>
                  <a:pt x="745434" y="711760"/>
                </a:lnTo>
                <a:lnTo>
                  <a:pt x="745434" y="465321"/>
                </a:lnTo>
                <a:lnTo>
                  <a:pt x="971703" y="465321"/>
                </a:lnTo>
                <a:lnTo>
                  <a:pt x="923460" y="418722"/>
                </a:lnTo>
                <a:lnTo>
                  <a:pt x="888175" y="399848"/>
                </a:lnTo>
                <a:lnTo>
                  <a:pt x="849915" y="388122"/>
                </a:lnTo>
                <a:lnTo>
                  <a:pt x="810132" y="384164"/>
                </a:lnTo>
                <a:lnTo>
                  <a:pt x="809680" y="384139"/>
                </a:lnTo>
                <a:close/>
              </a:path>
              <a:path w="1410335" h="1355725" extrusionOk="0">
                <a:moveTo>
                  <a:pt x="528726" y="82125"/>
                </a:moveTo>
                <a:lnTo>
                  <a:pt x="81157" y="82125"/>
                </a:lnTo>
                <a:lnTo>
                  <a:pt x="85970" y="82175"/>
                </a:lnTo>
                <a:lnTo>
                  <a:pt x="126781" y="83645"/>
                </a:lnTo>
                <a:lnTo>
                  <a:pt x="169573" y="86281"/>
                </a:lnTo>
                <a:lnTo>
                  <a:pt x="212186" y="89990"/>
                </a:lnTo>
                <a:lnTo>
                  <a:pt x="254521" y="95022"/>
                </a:lnTo>
                <a:lnTo>
                  <a:pt x="296575" y="101440"/>
                </a:lnTo>
                <a:lnTo>
                  <a:pt x="338274" y="109353"/>
                </a:lnTo>
                <a:lnTo>
                  <a:pt x="379543" y="118865"/>
                </a:lnTo>
                <a:lnTo>
                  <a:pt x="420176" y="130045"/>
                </a:lnTo>
                <a:lnTo>
                  <a:pt x="460151" y="143001"/>
                </a:lnTo>
                <a:lnTo>
                  <a:pt x="499369" y="157811"/>
                </a:lnTo>
                <a:lnTo>
                  <a:pt x="537721" y="174553"/>
                </a:lnTo>
                <a:lnTo>
                  <a:pt x="565742" y="188555"/>
                </a:lnTo>
                <a:lnTo>
                  <a:pt x="575084" y="193263"/>
                </a:lnTo>
                <a:lnTo>
                  <a:pt x="611227" y="213920"/>
                </a:lnTo>
                <a:lnTo>
                  <a:pt x="646196" y="236574"/>
                </a:lnTo>
                <a:lnTo>
                  <a:pt x="704849" y="279610"/>
                </a:lnTo>
                <a:lnTo>
                  <a:pt x="705201" y="279384"/>
                </a:lnTo>
                <a:lnTo>
                  <a:pt x="763541" y="236574"/>
                </a:lnTo>
                <a:lnTo>
                  <a:pt x="798459" y="213920"/>
                </a:lnTo>
                <a:lnTo>
                  <a:pt x="834696" y="193238"/>
                </a:lnTo>
                <a:lnTo>
                  <a:pt x="844018" y="188539"/>
                </a:lnTo>
                <a:lnTo>
                  <a:pt x="853337" y="183797"/>
                </a:lnTo>
                <a:lnTo>
                  <a:pt x="863004" y="178939"/>
                </a:lnTo>
                <a:lnTo>
                  <a:pt x="704849" y="178939"/>
                </a:lnTo>
                <a:lnTo>
                  <a:pt x="692284" y="169766"/>
                </a:lnTo>
                <a:lnTo>
                  <a:pt x="653521" y="144611"/>
                </a:lnTo>
                <a:lnTo>
                  <a:pt x="627982" y="130024"/>
                </a:lnTo>
                <a:lnTo>
                  <a:pt x="613413" y="121680"/>
                </a:lnTo>
                <a:lnTo>
                  <a:pt x="589046" y="109342"/>
                </a:lnTo>
                <a:lnTo>
                  <a:pt x="582514" y="106056"/>
                </a:lnTo>
                <a:lnTo>
                  <a:pt x="572162" y="101010"/>
                </a:lnTo>
                <a:lnTo>
                  <a:pt x="529959" y="82590"/>
                </a:lnTo>
                <a:lnTo>
                  <a:pt x="528726" y="82125"/>
                </a:lnTo>
                <a:close/>
              </a:path>
              <a:path w="1410335" h="1355725" extrusionOk="0">
                <a:moveTo>
                  <a:pt x="1409171" y="0"/>
                </a:moveTo>
                <a:lnTo>
                  <a:pt x="1326078" y="967"/>
                </a:lnTo>
                <a:lnTo>
                  <a:pt x="1279098" y="2563"/>
                </a:lnTo>
                <a:lnTo>
                  <a:pt x="1234149" y="5308"/>
                </a:lnTo>
                <a:lnTo>
                  <a:pt x="1189182" y="9222"/>
                </a:lnTo>
                <a:lnTo>
                  <a:pt x="1144270" y="14559"/>
                </a:lnTo>
                <a:lnTo>
                  <a:pt x="1099447" y="21401"/>
                </a:lnTo>
                <a:lnTo>
                  <a:pt x="1054782" y="29878"/>
                </a:lnTo>
                <a:lnTo>
                  <a:pt x="1010344" y="40120"/>
                </a:lnTo>
                <a:lnTo>
                  <a:pt x="966280" y="52255"/>
                </a:lnTo>
                <a:lnTo>
                  <a:pt x="922694" y="66390"/>
                </a:lnTo>
                <a:lnTo>
                  <a:pt x="879728" y="82622"/>
                </a:lnTo>
                <a:lnTo>
                  <a:pt x="837524" y="101048"/>
                </a:lnTo>
                <a:lnTo>
                  <a:pt x="796310" y="121692"/>
                </a:lnTo>
                <a:lnTo>
                  <a:pt x="756190" y="144636"/>
                </a:lnTo>
                <a:lnTo>
                  <a:pt x="717402" y="169779"/>
                </a:lnTo>
                <a:lnTo>
                  <a:pt x="709046" y="175910"/>
                </a:lnTo>
                <a:lnTo>
                  <a:pt x="704849" y="178939"/>
                </a:lnTo>
                <a:lnTo>
                  <a:pt x="863004" y="178939"/>
                </a:lnTo>
                <a:lnTo>
                  <a:pt x="872015" y="174553"/>
                </a:lnTo>
                <a:lnTo>
                  <a:pt x="910349" y="157807"/>
                </a:lnTo>
                <a:lnTo>
                  <a:pt x="949599" y="142988"/>
                </a:lnTo>
                <a:lnTo>
                  <a:pt x="989641" y="130024"/>
                </a:lnTo>
                <a:lnTo>
                  <a:pt x="1030343" y="118840"/>
                </a:lnTo>
                <a:lnTo>
                  <a:pt x="1071493" y="109342"/>
                </a:lnTo>
                <a:lnTo>
                  <a:pt x="1113132" y="101437"/>
                </a:lnTo>
                <a:lnTo>
                  <a:pt x="1155174" y="95021"/>
                </a:lnTo>
                <a:lnTo>
                  <a:pt x="1197525" y="89990"/>
                </a:lnTo>
                <a:lnTo>
                  <a:pt x="1240115" y="86281"/>
                </a:lnTo>
                <a:lnTo>
                  <a:pt x="1282892" y="83645"/>
                </a:lnTo>
                <a:lnTo>
                  <a:pt x="1323766" y="82175"/>
                </a:lnTo>
                <a:lnTo>
                  <a:pt x="1328529" y="82125"/>
                </a:lnTo>
                <a:lnTo>
                  <a:pt x="1409749" y="82125"/>
                </a:lnTo>
                <a:lnTo>
                  <a:pt x="1409749" y="201"/>
                </a:lnTo>
                <a:lnTo>
                  <a:pt x="1409410" y="37"/>
                </a:lnTo>
                <a:lnTo>
                  <a:pt x="1409171" y="0"/>
                </a:lnTo>
                <a:close/>
              </a:path>
            </a:pathLst>
          </a:custGeom>
          <a:solidFill>
            <a:srgbClr val="FFFFFF"/>
          </a:solidFill>
        </p:spPr>
        <p:txBody>
          <a:bodyPr wrap="square" lIns="0" tIns="0" rIns="0" bIns="0" rtlCol="0"/>
          <a:lstStyle/>
          <a:p>
            <a:pPr>
              <a:defRPr/>
            </a:pPr>
            <a:endParaRPr/>
          </a:p>
        </p:txBody>
      </p:sp>
      <p:sp>
        <p:nvSpPr>
          <p:cNvPr id="20" name="bk object 20"/>
          <p:cNvSpPr/>
          <p:nvPr/>
        </p:nvSpPr>
        <p:spPr bwMode="auto">
          <a:xfrm>
            <a:off x="2551510" y="763964"/>
            <a:ext cx="144523" cy="173460"/>
          </a:xfrm>
          <a:prstGeom prst="rect">
            <a:avLst/>
          </a:prstGeom>
          <a:blipFill>
            <a:blip r:embed="rId3"/>
            <a:stretch>
              <a:fillRect/>
            </a:stretch>
          </a:blipFill>
        </p:spPr>
        <p:txBody>
          <a:bodyPr wrap="square" lIns="0" tIns="0" rIns="0" bIns="0" rtlCol="0"/>
          <a:lstStyle/>
          <a:p>
            <a:pPr>
              <a:defRPr/>
            </a:pPr>
            <a:endParaRPr/>
          </a:p>
        </p:txBody>
      </p:sp>
      <p:sp>
        <p:nvSpPr>
          <p:cNvPr id="21" name="bk object 21"/>
          <p:cNvSpPr/>
          <p:nvPr/>
        </p:nvSpPr>
        <p:spPr bwMode="auto">
          <a:xfrm>
            <a:off x="2719695" y="762192"/>
            <a:ext cx="111778" cy="176991"/>
          </a:xfrm>
          <a:prstGeom prst="rect">
            <a:avLst/>
          </a:prstGeom>
          <a:blipFill>
            <a:blip r:embed="rId4"/>
            <a:stretch>
              <a:fillRect/>
            </a:stretch>
          </a:blipFill>
        </p:spPr>
        <p:txBody>
          <a:bodyPr wrap="square" lIns="0" tIns="0" rIns="0" bIns="0" rtlCol="0"/>
          <a:lstStyle/>
          <a:p>
            <a:pPr>
              <a:defRPr/>
            </a:pPr>
            <a:endParaRPr/>
          </a:p>
        </p:txBody>
      </p:sp>
      <p:sp>
        <p:nvSpPr>
          <p:cNvPr id="22" name="bk object 22"/>
          <p:cNvSpPr/>
          <p:nvPr/>
        </p:nvSpPr>
        <p:spPr bwMode="auto">
          <a:xfrm>
            <a:off x="2859923" y="762192"/>
            <a:ext cx="111778" cy="176991"/>
          </a:xfrm>
          <a:prstGeom prst="rect">
            <a:avLst/>
          </a:prstGeom>
          <a:blipFill>
            <a:blip r:embed="rId5"/>
            <a:stretch>
              <a:fillRect/>
            </a:stretch>
          </a:blipFill>
        </p:spPr>
        <p:txBody>
          <a:bodyPr wrap="square" lIns="0" tIns="0" rIns="0" bIns="0" rtlCol="0"/>
          <a:lstStyle/>
          <a:p>
            <a:pPr>
              <a:defRPr/>
            </a:pPr>
            <a:endParaRPr/>
          </a:p>
        </p:txBody>
      </p:sp>
      <p:sp>
        <p:nvSpPr>
          <p:cNvPr id="23" name="bk object 23"/>
          <p:cNvSpPr/>
          <p:nvPr/>
        </p:nvSpPr>
        <p:spPr bwMode="auto">
          <a:xfrm>
            <a:off x="2999651" y="762194"/>
            <a:ext cx="128389" cy="176991"/>
          </a:xfrm>
          <a:prstGeom prst="rect">
            <a:avLst/>
          </a:prstGeom>
          <a:blipFill>
            <a:blip r:embed="rId6"/>
            <a:stretch>
              <a:fillRect/>
            </a:stretch>
          </a:blipFill>
        </p:spPr>
        <p:txBody>
          <a:bodyPr wrap="square" lIns="0" tIns="0" rIns="0" bIns="0" rtlCol="0"/>
          <a:lstStyle/>
          <a:p>
            <a:pPr>
              <a:defRPr/>
            </a:pPr>
            <a:endParaRPr/>
          </a:p>
        </p:txBody>
      </p:sp>
      <p:sp>
        <p:nvSpPr>
          <p:cNvPr id="24" name="bk object 24"/>
          <p:cNvSpPr/>
          <p:nvPr/>
        </p:nvSpPr>
        <p:spPr bwMode="auto">
          <a:xfrm>
            <a:off x="3281622" y="937422"/>
            <a:ext cx="23495" cy="38100"/>
          </a:xfrm>
          <a:custGeom>
            <a:avLst/>
            <a:gdLst/>
            <a:ahLst/>
            <a:cxnLst/>
            <a:rect l="l" t="t" r="r" b="b"/>
            <a:pathLst>
              <a:path w="23495" h="38100" extrusionOk="0">
                <a:moveTo>
                  <a:pt x="0" y="38100"/>
                </a:moveTo>
                <a:lnTo>
                  <a:pt x="22906" y="38100"/>
                </a:lnTo>
                <a:lnTo>
                  <a:pt x="22906" y="0"/>
                </a:lnTo>
                <a:lnTo>
                  <a:pt x="0" y="0"/>
                </a:lnTo>
                <a:lnTo>
                  <a:pt x="0" y="38100"/>
                </a:lnTo>
                <a:close/>
              </a:path>
            </a:pathLst>
          </a:custGeom>
          <a:solidFill>
            <a:srgbClr val="FFFFFF"/>
          </a:solidFill>
        </p:spPr>
        <p:txBody>
          <a:bodyPr wrap="square" lIns="0" tIns="0" rIns="0" bIns="0" rtlCol="0"/>
          <a:lstStyle/>
          <a:p>
            <a:pPr>
              <a:defRPr/>
            </a:pPr>
            <a:endParaRPr/>
          </a:p>
        </p:txBody>
      </p:sp>
      <p:sp>
        <p:nvSpPr>
          <p:cNvPr id="25" name="bk object 25"/>
          <p:cNvSpPr/>
          <p:nvPr/>
        </p:nvSpPr>
        <p:spPr bwMode="auto">
          <a:xfrm>
            <a:off x="3162028" y="927262"/>
            <a:ext cx="142875" cy="0"/>
          </a:xfrm>
          <a:custGeom>
            <a:avLst/>
            <a:gdLst/>
            <a:ahLst/>
            <a:cxnLst/>
            <a:rect l="l" t="t" r="r" b="b"/>
            <a:pathLst>
              <a:path w="142875" extrusionOk="0">
                <a:moveTo>
                  <a:pt x="0" y="0"/>
                </a:moveTo>
                <a:lnTo>
                  <a:pt x="142500" y="0"/>
                </a:lnTo>
              </a:path>
            </a:pathLst>
          </a:custGeom>
          <a:ln w="20320">
            <a:solidFill>
              <a:srgbClr val="FFFFFF"/>
            </a:solidFill>
          </a:ln>
        </p:spPr>
        <p:txBody>
          <a:bodyPr wrap="square" lIns="0" tIns="0" rIns="0" bIns="0" rtlCol="0"/>
          <a:lstStyle/>
          <a:p>
            <a:pPr>
              <a:defRPr/>
            </a:pPr>
            <a:endParaRPr/>
          </a:p>
        </p:txBody>
      </p:sp>
      <p:sp>
        <p:nvSpPr>
          <p:cNvPr id="26" name="bk object 26"/>
          <p:cNvSpPr/>
          <p:nvPr/>
        </p:nvSpPr>
        <p:spPr bwMode="auto">
          <a:xfrm>
            <a:off x="3173613" y="763432"/>
            <a:ext cx="0" cy="153670"/>
          </a:xfrm>
          <a:custGeom>
            <a:avLst/>
            <a:gdLst/>
            <a:ahLst/>
            <a:cxnLst/>
            <a:rect l="l" t="t" r="r" b="b"/>
            <a:pathLst>
              <a:path h="153669" extrusionOk="0">
                <a:moveTo>
                  <a:pt x="0" y="0"/>
                </a:moveTo>
                <a:lnTo>
                  <a:pt x="0" y="153670"/>
                </a:lnTo>
              </a:path>
            </a:pathLst>
          </a:custGeom>
          <a:ln w="23169">
            <a:solidFill>
              <a:srgbClr val="FFFFFF"/>
            </a:solidFill>
          </a:ln>
        </p:spPr>
        <p:txBody>
          <a:bodyPr wrap="square" lIns="0" tIns="0" rIns="0" bIns="0" rtlCol="0"/>
          <a:lstStyle/>
          <a:p>
            <a:pPr>
              <a:defRPr/>
            </a:pPr>
            <a:endParaRPr/>
          </a:p>
        </p:txBody>
      </p:sp>
      <p:sp>
        <p:nvSpPr>
          <p:cNvPr id="27" name="bk object 27"/>
          <p:cNvSpPr/>
          <p:nvPr/>
        </p:nvSpPr>
        <p:spPr bwMode="auto">
          <a:xfrm>
            <a:off x="3266519" y="915832"/>
            <a:ext cx="38100" cy="1270"/>
          </a:xfrm>
          <a:custGeom>
            <a:avLst/>
            <a:gdLst/>
            <a:ahLst/>
            <a:cxnLst/>
            <a:rect l="l" t="t" r="r" b="b"/>
            <a:pathLst>
              <a:path w="38100" h="1269" extrusionOk="0">
                <a:moveTo>
                  <a:pt x="0" y="1270"/>
                </a:moveTo>
                <a:lnTo>
                  <a:pt x="38009" y="1270"/>
                </a:lnTo>
                <a:lnTo>
                  <a:pt x="38009" y="0"/>
                </a:lnTo>
                <a:lnTo>
                  <a:pt x="0" y="0"/>
                </a:lnTo>
                <a:lnTo>
                  <a:pt x="0" y="1270"/>
                </a:lnTo>
                <a:close/>
              </a:path>
            </a:pathLst>
          </a:custGeom>
          <a:solidFill>
            <a:srgbClr val="FFFFFF"/>
          </a:solidFill>
        </p:spPr>
        <p:txBody>
          <a:bodyPr wrap="square" lIns="0" tIns="0" rIns="0" bIns="0" rtlCol="0"/>
          <a:lstStyle/>
          <a:p>
            <a:pPr>
              <a:defRPr/>
            </a:pPr>
            <a:endParaRPr/>
          </a:p>
        </p:txBody>
      </p:sp>
      <p:sp>
        <p:nvSpPr>
          <p:cNvPr id="28" name="bk object 28"/>
          <p:cNvSpPr/>
          <p:nvPr/>
        </p:nvSpPr>
        <p:spPr bwMode="auto">
          <a:xfrm>
            <a:off x="3278349" y="763432"/>
            <a:ext cx="0" cy="152400"/>
          </a:xfrm>
          <a:custGeom>
            <a:avLst/>
            <a:gdLst/>
            <a:ahLst/>
            <a:cxnLst/>
            <a:rect l="l" t="t" r="r" b="b"/>
            <a:pathLst>
              <a:path h="152400" extrusionOk="0">
                <a:moveTo>
                  <a:pt x="0" y="0"/>
                </a:moveTo>
                <a:lnTo>
                  <a:pt x="0" y="152400"/>
                </a:lnTo>
              </a:path>
            </a:pathLst>
          </a:custGeom>
          <a:ln w="23660">
            <a:solidFill>
              <a:srgbClr val="FFFFFF"/>
            </a:solidFill>
          </a:ln>
        </p:spPr>
        <p:txBody>
          <a:bodyPr wrap="square" lIns="0" tIns="0" rIns="0" bIns="0" rtlCol="0"/>
          <a:lstStyle/>
          <a:p>
            <a:pPr>
              <a:defRPr/>
            </a:pPr>
            <a:endParaRPr/>
          </a:p>
        </p:txBody>
      </p:sp>
      <p:sp>
        <p:nvSpPr>
          <p:cNvPr id="29" name="bk object 29"/>
          <p:cNvSpPr/>
          <p:nvPr/>
        </p:nvSpPr>
        <p:spPr bwMode="auto">
          <a:xfrm>
            <a:off x="3330959" y="763965"/>
            <a:ext cx="132687" cy="173460"/>
          </a:xfrm>
          <a:prstGeom prst="rect">
            <a:avLst/>
          </a:prstGeom>
          <a:blipFill>
            <a:blip r:embed="rId7"/>
            <a:stretch>
              <a:fillRect/>
            </a:stretch>
          </a:blipFill>
        </p:spPr>
        <p:txBody>
          <a:bodyPr wrap="square" lIns="0" tIns="0" rIns="0" bIns="0" rtlCol="0"/>
          <a:lstStyle/>
          <a:p>
            <a:pPr>
              <a:defRPr/>
            </a:pPr>
            <a:endParaRPr/>
          </a:p>
        </p:txBody>
      </p:sp>
      <p:sp>
        <p:nvSpPr>
          <p:cNvPr id="30" name="bk object 30"/>
          <p:cNvSpPr/>
          <p:nvPr/>
        </p:nvSpPr>
        <p:spPr bwMode="auto">
          <a:xfrm>
            <a:off x="3489312" y="763964"/>
            <a:ext cx="144523" cy="173460"/>
          </a:xfrm>
          <a:prstGeom prst="rect">
            <a:avLst/>
          </a:prstGeom>
          <a:blipFill>
            <a:blip r:embed="rId3"/>
            <a:stretch>
              <a:fillRect/>
            </a:stretch>
          </a:blipFill>
        </p:spPr>
        <p:txBody>
          <a:bodyPr wrap="square" lIns="0" tIns="0" rIns="0" bIns="0" rtlCol="0"/>
          <a:lstStyle/>
          <a:p>
            <a:pPr>
              <a:defRPr/>
            </a:pPr>
            <a:endParaRPr/>
          </a:p>
        </p:txBody>
      </p:sp>
      <p:sp>
        <p:nvSpPr>
          <p:cNvPr id="31" name="bk object 31"/>
          <p:cNvSpPr/>
          <p:nvPr/>
        </p:nvSpPr>
        <p:spPr bwMode="auto">
          <a:xfrm>
            <a:off x="3777084" y="937422"/>
            <a:ext cx="23495" cy="38100"/>
          </a:xfrm>
          <a:custGeom>
            <a:avLst/>
            <a:gdLst/>
            <a:ahLst/>
            <a:cxnLst/>
            <a:rect l="l" t="t" r="r" b="b"/>
            <a:pathLst>
              <a:path w="23495" h="38100" extrusionOk="0">
                <a:moveTo>
                  <a:pt x="0" y="38100"/>
                </a:moveTo>
                <a:lnTo>
                  <a:pt x="22906" y="38100"/>
                </a:lnTo>
                <a:lnTo>
                  <a:pt x="22906" y="0"/>
                </a:lnTo>
                <a:lnTo>
                  <a:pt x="0" y="0"/>
                </a:lnTo>
                <a:lnTo>
                  <a:pt x="0" y="38100"/>
                </a:lnTo>
                <a:close/>
              </a:path>
            </a:pathLst>
          </a:custGeom>
          <a:solidFill>
            <a:srgbClr val="FFFFFF"/>
          </a:solidFill>
        </p:spPr>
        <p:txBody>
          <a:bodyPr wrap="square" lIns="0" tIns="0" rIns="0" bIns="0" rtlCol="0"/>
          <a:lstStyle/>
          <a:p>
            <a:pPr>
              <a:defRPr/>
            </a:pPr>
            <a:endParaRPr/>
          </a:p>
        </p:txBody>
      </p:sp>
      <p:sp>
        <p:nvSpPr>
          <p:cNvPr id="32" name="bk object 32"/>
          <p:cNvSpPr/>
          <p:nvPr/>
        </p:nvSpPr>
        <p:spPr bwMode="auto">
          <a:xfrm>
            <a:off x="3657489" y="927262"/>
            <a:ext cx="142875" cy="0"/>
          </a:xfrm>
          <a:custGeom>
            <a:avLst/>
            <a:gdLst/>
            <a:ahLst/>
            <a:cxnLst/>
            <a:rect l="l" t="t" r="r" b="b"/>
            <a:pathLst>
              <a:path w="142875" extrusionOk="0">
                <a:moveTo>
                  <a:pt x="0" y="0"/>
                </a:moveTo>
                <a:lnTo>
                  <a:pt x="142500" y="0"/>
                </a:lnTo>
              </a:path>
            </a:pathLst>
          </a:custGeom>
          <a:ln w="20320">
            <a:solidFill>
              <a:srgbClr val="FFFFFF"/>
            </a:solidFill>
          </a:ln>
        </p:spPr>
        <p:txBody>
          <a:bodyPr wrap="square" lIns="0" tIns="0" rIns="0" bIns="0" rtlCol="0"/>
          <a:lstStyle/>
          <a:p>
            <a:pPr>
              <a:defRPr/>
            </a:pPr>
            <a:endParaRPr/>
          </a:p>
        </p:txBody>
      </p:sp>
      <p:sp>
        <p:nvSpPr>
          <p:cNvPr id="33" name="bk object 33"/>
          <p:cNvSpPr/>
          <p:nvPr/>
        </p:nvSpPr>
        <p:spPr bwMode="auto">
          <a:xfrm>
            <a:off x="3669074" y="763432"/>
            <a:ext cx="0" cy="153670"/>
          </a:xfrm>
          <a:custGeom>
            <a:avLst/>
            <a:gdLst/>
            <a:ahLst/>
            <a:cxnLst/>
            <a:rect l="l" t="t" r="r" b="b"/>
            <a:pathLst>
              <a:path h="153669" extrusionOk="0">
                <a:moveTo>
                  <a:pt x="0" y="0"/>
                </a:moveTo>
                <a:lnTo>
                  <a:pt x="0" y="153670"/>
                </a:lnTo>
              </a:path>
            </a:pathLst>
          </a:custGeom>
          <a:ln w="23169">
            <a:solidFill>
              <a:srgbClr val="FFFFFF"/>
            </a:solidFill>
          </a:ln>
        </p:spPr>
        <p:txBody>
          <a:bodyPr wrap="square" lIns="0" tIns="0" rIns="0" bIns="0" rtlCol="0"/>
          <a:lstStyle/>
          <a:p>
            <a:pPr>
              <a:defRPr/>
            </a:pPr>
            <a:endParaRPr/>
          </a:p>
        </p:txBody>
      </p:sp>
      <p:sp>
        <p:nvSpPr>
          <p:cNvPr id="34" name="bk object 34"/>
          <p:cNvSpPr/>
          <p:nvPr/>
        </p:nvSpPr>
        <p:spPr bwMode="auto">
          <a:xfrm>
            <a:off x="3761980" y="915832"/>
            <a:ext cx="38100" cy="1270"/>
          </a:xfrm>
          <a:custGeom>
            <a:avLst/>
            <a:gdLst/>
            <a:ahLst/>
            <a:cxnLst/>
            <a:rect l="l" t="t" r="r" b="b"/>
            <a:pathLst>
              <a:path w="38100" h="1269" extrusionOk="0">
                <a:moveTo>
                  <a:pt x="0" y="1270"/>
                </a:moveTo>
                <a:lnTo>
                  <a:pt x="38009" y="1270"/>
                </a:lnTo>
                <a:lnTo>
                  <a:pt x="38009" y="0"/>
                </a:lnTo>
                <a:lnTo>
                  <a:pt x="0" y="0"/>
                </a:lnTo>
                <a:lnTo>
                  <a:pt x="0" y="1270"/>
                </a:lnTo>
                <a:close/>
              </a:path>
            </a:pathLst>
          </a:custGeom>
          <a:solidFill>
            <a:srgbClr val="FFFFFF"/>
          </a:solidFill>
        </p:spPr>
        <p:txBody>
          <a:bodyPr wrap="square" lIns="0" tIns="0" rIns="0" bIns="0" rtlCol="0"/>
          <a:lstStyle/>
          <a:p>
            <a:pPr>
              <a:defRPr/>
            </a:pPr>
            <a:endParaRPr/>
          </a:p>
        </p:txBody>
      </p:sp>
      <p:sp>
        <p:nvSpPr>
          <p:cNvPr id="35" name="bk object 35"/>
          <p:cNvSpPr/>
          <p:nvPr/>
        </p:nvSpPr>
        <p:spPr bwMode="auto">
          <a:xfrm>
            <a:off x="3773811" y="763432"/>
            <a:ext cx="0" cy="152400"/>
          </a:xfrm>
          <a:custGeom>
            <a:avLst/>
            <a:gdLst/>
            <a:ahLst/>
            <a:cxnLst/>
            <a:rect l="l" t="t" r="r" b="b"/>
            <a:pathLst>
              <a:path h="152400" extrusionOk="0">
                <a:moveTo>
                  <a:pt x="0" y="0"/>
                </a:moveTo>
                <a:lnTo>
                  <a:pt x="0" y="152400"/>
                </a:lnTo>
              </a:path>
            </a:pathLst>
          </a:custGeom>
          <a:ln w="23660">
            <a:solidFill>
              <a:srgbClr val="FFFFFF"/>
            </a:solidFill>
          </a:ln>
        </p:spPr>
        <p:txBody>
          <a:bodyPr wrap="square" lIns="0" tIns="0" rIns="0" bIns="0" rtlCol="0"/>
          <a:lstStyle/>
          <a:p>
            <a:pPr>
              <a:defRPr/>
            </a:pPr>
            <a:endParaRPr/>
          </a:p>
        </p:txBody>
      </p:sp>
      <p:sp>
        <p:nvSpPr>
          <p:cNvPr id="36" name="bk object 36"/>
          <p:cNvSpPr/>
          <p:nvPr/>
        </p:nvSpPr>
        <p:spPr bwMode="auto">
          <a:xfrm>
            <a:off x="3826419" y="763965"/>
            <a:ext cx="132687" cy="173460"/>
          </a:xfrm>
          <a:prstGeom prst="rect">
            <a:avLst/>
          </a:prstGeom>
          <a:blipFill>
            <a:blip r:embed="rId7"/>
            <a:stretch>
              <a:fillRect/>
            </a:stretch>
          </a:blipFill>
        </p:spPr>
        <p:txBody>
          <a:bodyPr wrap="square" lIns="0" tIns="0" rIns="0" bIns="0" rtlCol="0"/>
          <a:lstStyle/>
          <a:p>
            <a:pPr>
              <a:defRPr/>
            </a:pPr>
            <a:endParaRPr/>
          </a:p>
        </p:txBody>
      </p:sp>
      <p:sp>
        <p:nvSpPr>
          <p:cNvPr id="37" name="bk object 37"/>
          <p:cNvSpPr/>
          <p:nvPr/>
        </p:nvSpPr>
        <p:spPr bwMode="auto">
          <a:xfrm>
            <a:off x="3992327" y="763964"/>
            <a:ext cx="125888" cy="173460"/>
          </a:xfrm>
          <a:prstGeom prst="rect">
            <a:avLst/>
          </a:prstGeom>
          <a:blipFill>
            <a:blip r:embed="rId8"/>
            <a:stretch>
              <a:fillRect/>
            </a:stretch>
          </a:blipFill>
        </p:spPr>
        <p:txBody>
          <a:bodyPr wrap="square" lIns="0" tIns="0" rIns="0" bIns="0" rtlCol="0"/>
          <a:lstStyle/>
          <a:p>
            <a:pPr>
              <a:defRPr/>
            </a:pPr>
            <a:endParaRPr/>
          </a:p>
        </p:txBody>
      </p:sp>
      <p:sp>
        <p:nvSpPr>
          <p:cNvPr id="38" name="bk object 38"/>
          <p:cNvSpPr/>
          <p:nvPr/>
        </p:nvSpPr>
        <p:spPr bwMode="auto">
          <a:xfrm>
            <a:off x="2561842" y="1068588"/>
            <a:ext cx="396018" cy="176740"/>
          </a:xfrm>
          <a:prstGeom prst="rect">
            <a:avLst/>
          </a:prstGeom>
          <a:blipFill>
            <a:blip r:embed="rId9"/>
            <a:stretch>
              <a:fillRect/>
            </a:stretch>
          </a:blipFill>
        </p:spPr>
        <p:txBody>
          <a:bodyPr wrap="square" lIns="0" tIns="0" rIns="0" bIns="0" rtlCol="0"/>
          <a:lstStyle/>
          <a:p>
            <a:pPr>
              <a:defRPr/>
            </a:pPr>
            <a:endParaRPr/>
          </a:p>
        </p:txBody>
      </p:sp>
      <p:sp>
        <p:nvSpPr>
          <p:cNvPr id="39" name="bk object 39"/>
          <p:cNvSpPr/>
          <p:nvPr/>
        </p:nvSpPr>
        <p:spPr bwMode="auto">
          <a:xfrm>
            <a:off x="2990334" y="1070102"/>
            <a:ext cx="124117" cy="173460"/>
          </a:xfrm>
          <a:prstGeom prst="rect">
            <a:avLst/>
          </a:prstGeom>
          <a:blipFill>
            <a:blip r:embed="rId10"/>
            <a:stretch>
              <a:fillRect/>
            </a:stretch>
          </a:blipFill>
        </p:spPr>
        <p:txBody>
          <a:bodyPr wrap="square" lIns="0" tIns="0" rIns="0" bIns="0" rtlCol="0"/>
          <a:lstStyle/>
          <a:p>
            <a:pPr>
              <a:defRPr/>
            </a:pPr>
            <a:endParaRPr/>
          </a:p>
        </p:txBody>
      </p:sp>
      <p:sp>
        <p:nvSpPr>
          <p:cNvPr id="40" name="bk object 40"/>
          <p:cNvSpPr/>
          <p:nvPr/>
        </p:nvSpPr>
        <p:spPr bwMode="auto">
          <a:xfrm>
            <a:off x="3147678" y="1070109"/>
            <a:ext cx="132687" cy="173460"/>
          </a:xfrm>
          <a:prstGeom prst="rect">
            <a:avLst/>
          </a:prstGeom>
          <a:blipFill>
            <a:blip r:embed="rId11"/>
            <a:stretch>
              <a:fillRect/>
            </a:stretch>
          </a:blipFill>
        </p:spPr>
        <p:txBody>
          <a:bodyPr wrap="square" lIns="0" tIns="0" rIns="0" bIns="0" rtlCol="0"/>
          <a:lstStyle/>
          <a:p>
            <a:pPr>
              <a:defRPr/>
            </a:pPr>
            <a:endParaRPr/>
          </a:p>
        </p:txBody>
      </p:sp>
      <p:sp>
        <p:nvSpPr>
          <p:cNvPr id="41" name="bk object 41"/>
          <p:cNvSpPr/>
          <p:nvPr/>
        </p:nvSpPr>
        <p:spPr bwMode="auto">
          <a:xfrm>
            <a:off x="3368735" y="1091504"/>
            <a:ext cx="0" cy="152400"/>
          </a:xfrm>
          <a:custGeom>
            <a:avLst/>
            <a:gdLst/>
            <a:ahLst/>
            <a:cxnLst/>
            <a:rect l="l" t="t" r="r" b="b"/>
            <a:pathLst>
              <a:path h="152400" extrusionOk="0">
                <a:moveTo>
                  <a:pt x="0" y="0"/>
                </a:moveTo>
                <a:lnTo>
                  <a:pt x="0" y="152062"/>
                </a:lnTo>
              </a:path>
            </a:pathLst>
          </a:custGeom>
          <a:ln w="23660">
            <a:solidFill>
              <a:srgbClr val="FFFFFF"/>
            </a:solidFill>
          </a:ln>
        </p:spPr>
        <p:txBody>
          <a:bodyPr wrap="square" lIns="0" tIns="0" rIns="0" bIns="0" rtlCol="0"/>
          <a:lstStyle/>
          <a:p>
            <a:pPr>
              <a:defRPr/>
            </a:pPr>
            <a:endParaRPr/>
          </a:p>
        </p:txBody>
      </p:sp>
      <p:sp>
        <p:nvSpPr>
          <p:cNvPr id="42" name="bk object 42"/>
          <p:cNvSpPr/>
          <p:nvPr/>
        </p:nvSpPr>
        <p:spPr bwMode="auto">
          <a:xfrm>
            <a:off x="3306796" y="1080805"/>
            <a:ext cx="123825" cy="0"/>
          </a:xfrm>
          <a:custGeom>
            <a:avLst/>
            <a:gdLst/>
            <a:ahLst/>
            <a:cxnLst/>
            <a:rect l="l" t="t" r="r" b="b"/>
            <a:pathLst>
              <a:path w="123825" extrusionOk="0">
                <a:moveTo>
                  <a:pt x="0" y="0"/>
                </a:moveTo>
                <a:lnTo>
                  <a:pt x="123615" y="0"/>
                </a:lnTo>
              </a:path>
            </a:pathLst>
          </a:custGeom>
          <a:ln w="21398">
            <a:solidFill>
              <a:srgbClr val="FFFFFF"/>
            </a:solidFill>
          </a:ln>
        </p:spPr>
        <p:txBody>
          <a:bodyPr wrap="square" lIns="0" tIns="0" rIns="0" bIns="0" rtlCol="0"/>
          <a:lstStyle/>
          <a:p>
            <a:pPr>
              <a:defRPr/>
            </a:pPr>
            <a:endParaRPr/>
          </a:p>
        </p:txBody>
      </p:sp>
      <p:sp>
        <p:nvSpPr>
          <p:cNvPr id="43" name="bk object 43"/>
          <p:cNvSpPr/>
          <p:nvPr/>
        </p:nvSpPr>
        <p:spPr bwMode="auto">
          <a:xfrm>
            <a:off x="3456590" y="1070109"/>
            <a:ext cx="132687" cy="173460"/>
          </a:xfrm>
          <a:prstGeom prst="rect">
            <a:avLst/>
          </a:prstGeom>
          <a:blipFill>
            <a:blip r:embed="rId11"/>
            <a:stretch>
              <a:fillRect/>
            </a:stretch>
          </a:blipFill>
        </p:spPr>
        <p:txBody>
          <a:bodyPr wrap="square" lIns="0" tIns="0" rIns="0" bIns="0" rtlCol="0"/>
          <a:lstStyle/>
          <a:p>
            <a:pPr>
              <a:defRPr/>
            </a:pPr>
            <a:endParaRPr/>
          </a:p>
        </p:txBody>
      </p:sp>
      <p:sp>
        <p:nvSpPr>
          <p:cNvPr id="44" name="bk object 44"/>
          <p:cNvSpPr/>
          <p:nvPr/>
        </p:nvSpPr>
        <p:spPr bwMode="auto">
          <a:xfrm>
            <a:off x="3622497" y="1070109"/>
            <a:ext cx="125888" cy="173460"/>
          </a:xfrm>
          <a:prstGeom prst="rect">
            <a:avLst/>
          </a:prstGeom>
          <a:blipFill>
            <a:blip r:embed="rId12"/>
            <a:stretch>
              <a:fillRect/>
            </a:stretch>
          </a:blipFill>
        </p:spPr>
        <p:txBody>
          <a:bodyPr wrap="square" lIns="0" tIns="0" rIns="0" bIns="0" rtlCol="0"/>
          <a:lstStyle/>
          <a:p>
            <a:pPr>
              <a:defRPr/>
            </a:pPr>
            <a:endParaRPr/>
          </a:p>
        </p:txBody>
      </p:sp>
      <p:sp>
        <p:nvSpPr>
          <p:cNvPr id="45" name="bk object 45"/>
          <p:cNvSpPr/>
          <p:nvPr/>
        </p:nvSpPr>
        <p:spPr bwMode="auto">
          <a:xfrm>
            <a:off x="2563593" y="1374483"/>
            <a:ext cx="164149" cy="175232"/>
          </a:xfrm>
          <a:prstGeom prst="rect">
            <a:avLst/>
          </a:prstGeom>
          <a:blipFill>
            <a:blip r:embed="rId13"/>
            <a:stretch>
              <a:fillRect/>
            </a:stretch>
          </a:blipFill>
        </p:spPr>
        <p:txBody>
          <a:bodyPr wrap="square" lIns="0" tIns="0" rIns="0" bIns="0" rtlCol="0"/>
          <a:lstStyle/>
          <a:p>
            <a:pPr>
              <a:defRPr/>
            </a:pPr>
            <a:endParaRPr/>
          </a:p>
        </p:txBody>
      </p:sp>
      <p:sp>
        <p:nvSpPr>
          <p:cNvPr id="46" name="bk object 46"/>
          <p:cNvSpPr/>
          <p:nvPr/>
        </p:nvSpPr>
        <p:spPr bwMode="auto">
          <a:xfrm>
            <a:off x="2765003" y="1376255"/>
            <a:ext cx="132687" cy="173460"/>
          </a:xfrm>
          <a:prstGeom prst="rect">
            <a:avLst/>
          </a:prstGeom>
          <a:blipFill>
            <a:blip r:embed="rId14"/>
            <a:stretch>
              <a:fillRect/>
            </a:stretch>
          </a:blipFill>
        </p:spPr>
        <p:txBody>
          <a:bodyPr wrap="square" lIns="0" tIns="0" rIns="0" bIns="0" rtlCol="0"/>
          <a:lstStyle/>
          <a:p>
            <a:pPr>
              <a:defRPr/>
            </a:pPr>
            <a:endParaRPr/>
          </a:p>
        </p:txBody>
      </p:sp>
      <p:sp>
        <p:nvSpPr>
          <p:cNvPr id="47" name="bk object 47"/>
          <p:cNvSpPr/>
          <p:nvPr/>
        </p:nvSpPr>
        <p:spPr bwMode="auto">
          <a:xfrm>
            <a:off x="2933689" y="1461446"/>
            <a:ext cx="128270" cy="0"/>
          </a:xfrm>
          <a:custGeom>
            <a:avLst/>
            <a:gdLst/>
            <a:ahLst/>
            <a:cxnLst/>
            <a:rect l="l" t="t" r="r" b="b"/>
            <a:pathLst>
              <a:path w="128269" extrusionOk="0">
                <a:moveTo>
                  <a:pt x="0" y="0"/>
                </a:moveTo>
                <a:lnTo>
                  <a:pt x="128138" y="0"/>
                </a:lnTo>
              </a:path>
            </a:pathLst>
          </a:custGeom>
          <a:ln w="21589">
            <a:solidFill>
              <a:srgbClr val="FFFFFF"/>
            </a:solidFill>
          </a:ln>
        </p:spPr>
        <p:txBody>
          <a:bodyPr wrap="square" lIns="0" tIns="0" rIns="0" bIns="0" rtlCol="0"/>
          <a:lstStyle/>
          <a:p>
            <a:pPr>
              <a:defRPr/>
            </a:pPr>
            <a:endParaRPr/>
          </a:p>
        </p:txBody>
      </p:sp>
      <p:sp>
        <p:nvSpPr>
          <p:cNvPr id="48" name="bk object 48"/>
          <p:cNvSpPr/>
          <p:nvPr/>
        </p:nvSpPr>
        <p:spPr bwMode="auto">
          <a:xfrm>
            <a:off x="2945268" y="1375722"/>
            <a:ext cx="0" cy="173990"/>
          </a:xfrm>
          <a:custGeom>
            <a:avLst/>
            <a:gdLst/>
            <a:ahLst/>
            <a:cxnLst/>
            <a:rect l="l" t="t" r="r" b="b"/>
            <a:pathLst>
              <a:path h="173990" extrusionOk="0">
                <a:moveTo>
                  <a:pt x="0" y="173989"/>
                </a:moveTo>
                <a:lnTo>
                  <a:pt x="0" y="0"/>
                </a:lnTo>
                <a:lnTo>
                  <a:pt x="0" y="173989"/>
                </a:lnTo>
                <a:close/>
              </a:path>
            </a:pathLst>
          </a:custGeom>
          <a:solidFill>
            <a:srgbClr val="FFFFFF"/>
          </a:solidFill>
        </p:spPr>
        <p:txBody>
          <a:bodyPr wrap="square" lIns="0" tIns="0" rIns="0" bIns="0" rtlCol="0"/>
          <a:lstStyle/>
          <a:p>
            <a:pPr>
              <a:defRPr/>
            </a:pPr>
            <a:endParaRPr/>
          </a:p>
        </p:txBody>
      </p:sp>
      <p:sp>
        <p:nvSpPr>
          <p:cNvPr id="49" name="bk object 49"/>
          <p:cNvSpPr/>
          <p:nvPr/>
        </p:nvSpPr>
        <p:spPr bwMode="auto">
          <a:xfrm>
            <a:off x="3049998" y="1376251"/>
            <a:ext cx="0" cy="173990"/>
          </a:xfrm>
          <a:custGeom>
            <a:avLst/>
            <a:gdLst/>
            <a:ahLst/>
            <a:cxnLst/>
            <a:rect l="l" t="t" r="r" b="b"/>
            <a:pathLst>
              <a:path h="173990" extrusionOk="0">
                <a:moveTo>
                  <a:pt x="0" y="173460"/>
                </a:moveTo>
                <a:lnTo>
                  <a:pt x="0" y="0"/>
                </a:lnTo>
                <a:lnTo>
                  <a:pt x="0" y="173460"/>
                </a:lnTo>
                <a:close/>
              </a:path>
            </a:pathLst>
          </a:custGeom>
          <a:solidFill>
            <a:srgbClr val="FFFFFF"/>
          </a:solidFill>
        </p:spPr>
        <p:txBody>
          <a:bodyPr wrap="square" lIns="0" tIns="0" rIns="0" bIns="0" rtlCol="0"/>
          <a:lstStyle/>
          <a:p>
            <a:pPr>
              <a:defRPr/>
            </a:pPr>
            <a:endParaRPr/>
          </a:p>
        </p:txBody>
      </p:sp>
      <p:sp>
        <p:nvSpPr>
          <p:cNvPr id="50" name="bk object 50"/>
          <p:cNvSpPr/>
          <p:nvPr/>
        </p:nvSpPr>
        <p:spPr bwMode="auto">
          <a:xfrm>
            <a:off x="3086249" y="1376253"/>
            <a:ext cx="144523" cy="173460"/>
          </a:xfrm>
          <a:prstGeom prst="rect">
            <a:avLst/>
          </a:prstGeom>
          <a:blipFill>
            <a:blip r:embed="rId15"/>
            <a:stretch>
              <a:fillRect/>
            </a:stretch>
          </a:blipFill>
        </p:spPr>
        <p:txBody>
          <a:bodyPr wrap="square" lIns="0" tIns="0" rIns="0" bIns="0" rtlCol="0"/>
          <a:lstStyle/>
          <a:p>
            <a:pPr>
              <a:defRPr/>
            </a:pPr>
            <a:endParaRPr/>
          </a:p>
        </p:txBody>
      </p:sp>
      <p:sp>
        <p:nvSpPr>
          <p:cNvPr id="51" name="bk object 51"/>
          <p:cNvSpPr/>
          <p:nvPr/>
        </p:nvSpPr>
        <p:spPr bwMode="auto">
          <a:xfrm>
            <a:off x="3254430" y="1461446"/>
            <a:ext cx="128270" cy="0"/>
          </a:xfrm>
          <a:custGeom>
            <a:avLst/>
            <a:gdLst/>
            <a:ahLst/>
            <a:cxnLst/>
            <a:rect l="l" t="t" r="r" b="b"/>
            <a:pathLst>
              <a:path w="128270" extrusionOk="0">
                <a:moveTo>
                  <a:pt x="0" y="0"/>
                </a:moveTo>
                <a:lnTo>
                  <a:pt x="128138" y="0"/>
                </a:lnTo>
              </a:path>
            </a:pathLst>
          </a:custGeom>
          <a:ln w="21589">
            <a:solidFill>
              <a:srgbClr val="FFFFFF"/>
            </a:solidFill>
          </a:ln>
        </p:spPr>
        <p:txBody>
          <a:bodyPr wrap="square" lIns="0" tIns="0" rIns="0" bIns="0" rtlCol="0"/>
          <a:lstStyle/>
          <a:p>
            <a:pPr>
              <a:defRPr/>
            </a:pPr>
            <a:endParaRPr/>
          </a:p>
        </p:txBody>
      </p:sp>
      <p:sp>
        <p:nvSpPr>
          <p:cNvPr id="52" name="bk object 52"/>
          <p:cNvSpPr/>
          <p:nvPr/>
        </p:nvSpPr>
        <p:spPr bwMode="auto">
          <a:xfrm>
            <a:off x="3266009" y="1375722"/>
            <a:ext cx="0" cy="173990"/>
          </a:xfrm>
          <a:custGeom>
            <a:avLst/>
            <a:gdLst/>
            <a:ahLst/>
            <a:cxnLst/>
            <a:rect l="l" t="t" r="r" b="b"/>
            <a:pathLst>
              <a:path h="173990" extrusionOk="0">
                <a:moveTo>
                  <a:pt x="0" y="173989"/>
                </a:moveTo>
                <a:lnTo>
                  <a:pt x="0" y="0"/>
                </a:lnTo>
                <a:lnTo>
                  <a:pt x="0" y="173989"/>
                </a:lnTo>
                <a:close/>
              </a:path>
            </a:pathLst>
          </a:custGeom>
          <a:solidFill>
            <a:srgbClr val="FFFFFF"/>
          </a:solidFill>
        </p:spPr>
        <p:txBody>
          <a:bodyPr wrap="square" lIns="0" tIns="0" rIns="0" bIns="0" rtlCol="0"/>
          <a:lstStyle/>
          <a:p>
            <a:pPr>
              <a:defRPr/>
            </a:pPr>
            <a:endParaRPr/>
          </a:p>
        </p:txBody>
      </p:sp>
      <p:sp>
        <p:nvSpPr>
          <p:cNvPr id="53" name="bk object 53"/>
          <p:cNvSpPr/>
          <p:nvPr/>
        </p:nvSpPr>
        <p:spPr bwMode="auto">
          <a:xfrm>
            <a:off x="3370738" y="1376251"/>
            <a:ext cx="0" cy="173990"/>
          </a:xfrm>
          <a:custGeom>
            <a:avLst/>
            <a:gdLst/>
            <a:ahLst/>
            <a:cxnLst/>
            <a:rect l="l" t="t" r="r" b="b"/>
            <a:pathLst>
              <a:path h="173990" extrusionOk="0">
                <a:moveTo>
                  <a:pt x="0" y="173460"/>
                </a:moveTo>
                <a:lnTo>
                  <a:pt x="0" y="0"/>
                </a:lnTo>
                <a:lnTo>
                  <a:pt x="0" y="173460"/>
                </a:lnTo>
                <a:close/>
              </a:path>
            </a:pathLst>
          </a:custGeom>
          <a:solidFill>
            <a:srgbClr val="FFFFFF"/>
          </a:solidFill>
        </p:spPr>
        <p:txBody>
          <a:bodyPr wrap="square" lIns="0" tIns="0" rIns="0" bIns="0" rtlCol="0"/>
          <a:lstStyle/>
          <a:p>
            <a:pPr>
              <a:defRPr/>
            </a:pPr>
            <a:endParaRPr/>
          </a:p>
        </p:txBody>
      </p:sp>
      <p:sp>
        <p:nvSpPr>
          <p:cNvPr id="54" name="bk object 54"/>
          <p:cNvSpPr/>
          <p:nvPr/>
        </p:nvSpPr>
        <p:spPr bwMode="auto">
          <a:xfrm>
            <a:off x="3417320" y="1374482"/>
            <a:ext cx="111778" cy="176991"/>
          </a:xfrm>
          <a:prstGeom prst="rect">
            <a:avLst/>
          </a:prstGeom>
          <a:blipFill>
            <a:blip r:embed="rId5"/>
            <a:stretch>
              <a:fillRect/>
            </a:stretch>
          </a:blipFill>
        </p:spPr>
        <p:txBody>
          <a:bodyPr wrap="square" lIns="0" tIns="0" rIns="0" bIns="0" rtlCol="0"/>
          <a:lstStyle/>
          <a:p>
            <a:pPr>
              <a:defRPr/>
            </a:pPr>
            <a:endParaRPr/>
          </a:p>
        </p:txBody>
      </p:sp>
      <p:sp>
        <p:nvSpPr>
          <p:cNvPr id="55" name="bk object 55"/>
          <p:cNvSpPr/>
          <p:nvPr/>
        </p:nvSpPr>
        <p:spPr bwMode="auto">
          <a:xfrm>
            <a:off x="3557047" y="1374483"/>
            <a:ext cx="128389" cy="176991"/>
          </a:xfrm>
          <a:prstGeom prst="rect">
            <a:avLst/>
          </a:prstGeom>
          <a:blipFill>
            <a:blip r:embed="rId6"/>
            <a:stretch>
              <a:fillRect/>
            </a:stretch>
          </a:blipFill>
        </p:spPr>
        <p:txBody>
          <a:bodyPr wrap="square" lIns="0" tIns="0" rIns="0" bIns="0" rtlCol="0"/>
          <a:lstStyle/>
          <a:p>
            <a:pPr>
              <a:defRPr/>
            </a:pPr>
            <a:endParaRPr/>
          </a:p>
        </p:txBody>
      </p:sp>
      <p:sp>
        <p:nvSpPr>
          <p:cNvPr id="56" name="bk object 56"/>
          <p:cNvSpPr/>
          <p:nvPr/>
        </p:nvSpPr>
        <p:spPr bwMode="auto">
          <a:xfrm>
            <a:off x="3720174" y="1376246"/>
            <a:ext cx="124117" cy="173460"/>
          </a:xfrm>
          <a:prstGeom prst="rect">
            <a:avLst/>
          </a:prstGeom>
          <a:blipFill>
            <a:blip r:embed="rId10"/>
            <a:stretch>
              <a:fillRect/>
            </a:stretch>
          </a:blipFill>
        </p:spPr>
        <p:txBody>
          <a:bodyPr wrap="square" lIns="0" tIns="0" rIns="0" bIns="0" rtlCol="0"/>
          <a:lstStyle/>
          <a:p>
            <a:pPr>
              <a:defRPr/>
            </a:pPr>
            <a:endParaRPr/>
          </a:p>
        </p:txBody>
      </p:sp>
      <p:sp>
        <p:nvSpPr>
          <p:cNvPr id="57" name="bk object 57"/>
          <p:cNvSpPr/>
          <p:nvPr/>
        </p:nvSpPr>
        <p:spPr bwMode="auto">
          <a:xfrm>
            <a:off x="3875775" y="1374483"/>
            <a:ext cx="128389" cy="176991"/>
          </a:xfrm>
          <a:prstGeom prst="rect">
            <a:avLst/>
          </a:prstGeom>
          <a:blipFill>
            <a:blip r:embed="rId6"/>
            <a:stretch>
              <a:fillRect/>
            </a:stretch>
          </a:blipFill>
        </p:spPr>
        <p:txBody>
          <a:bodyPr wrap="square" lIns="0" tIns="0" rIns="0" bIns="0" rtlCol="0"/>
          <a:lstStyle/>
          <a:p>
            <a:pPr>
              <a:defRPr/>
            </a:pPr>
            <a:endParaRPr/>
          </a:p>
        </p:txBody>
      </p:sp>
      <p:sp>
        <p:nvSpPr>
          <p:cNvPr id="58" name="bk object 58"/>
          <p:cNvSpPr/>
          <p:nvPr/>
        </p:nvSpPr>
        <p:spPr bwMode="auto">
          <a:xfrm>
            <a:off x="4039410" y="1336216"/>
            <a:ext cx="132687" cy="213492"/>
          </a:xfrm>
          <a:prstGeom prst="rect">
            <a:avLst/>
          </a:prstGeom>
          <a:blipFill>
            <a:blip r:embed="rId16"/>
            <a:stretch>
              <a:fillRect/>
            </a:stretch>
          </a:blipFill>
        </p:spPr>
        <p:txBody>
          <a:bodyPr wrap="square" lIns="0" tIns="0" rIns="0" bIns="0" rtlCol="0"/>
          <a:lstStyle/>
          <a:p>
            <a:pPr>
              <a:defRPr/>
            </a:pPr>
            <a:endParaRPr/>
          </a:p>
        </p:txBody>
      </p:sp>
      <p:sp>
        <p:nvSpPr>
          <p:cNvPr id="59" name="bk object 59"/>
          <p:cNvSpPr/>
          <p:nvPr/>
        </p:nvSpPr>
        <p:spPr bwMode="auto">
          <a:xfrm>
            <a:off x="2575178" y="1703540"/>
            <a:ext cx="0" cy="152400"/>
          </a:xfrm>
          <a:custGeom>
            <a:avLst/>
            <a:gdLst/>
            <a:ahLst/>
            <a:cxnLst/>
            <a:rect l="l" t="t" r="r" b="b"/>
            <a:pathLst>
              <a:path h="152400" extrusionOk="0">
                <a:moveTo>
                  <a:pt x="0" y="0"/>
                </a:moveTo>
                <a:lnTo>
                  <a:pt x="0" y="152400"/>
                </a:lnTo>
              </a:path>
            </a:pathLst>
          </a:custGeom>
          <a:ln w="23157">
            <a:solidFill>
              <a:srgbClr val="FFFFFF"/>
            </a:solidFill>
          </a:ln>
        </p:spPr>
        <p:txBody>
          <a:bodyPr wrap="square" lIns="0" tIns="0" rIns="0" bIns="0" rtlCol="0"/>
          <a:lstStyle/>
          <a:p>
            <a:pPr>
              <a:defRPr/>
            </a:pPr>
            <a:endParaRPr/>
          </a:p>
        </p:txBody>
      </p:sp>
      <p:sp>
        <p:nvSpPr>
          <p:cNvPr id="60" name="bk object 60"/>
          <p:cNvSpPr/>
          <p:nvPr/>
        </p:nvSpPr>
        <p:spPr bwMode="auto">
          <a:xfrm>
            <a:off x="2563600" y="1692746"/>
            <a:ext cx="116205" cy="0"/>
          </a:xfrm>
          <a:custGeom>
            <a:avLst/>
            <a:gdLst/>
            <a:ahLst/>
            <a:cxnLst/>
            <a:rect l="l" t="t" r="r" b="b"/>
            <a:pathLst>
              <a:path w="116205" extrusionOk="0">
                <a:moveTo>
                  <a:pt x="0" y="0"/>
                </a:moveTo>
                <a:lnTo>
                  <a:pt x="115812" y="0"/>
                </a:lnTo>
              </a:path>
            </a:pathLst>
          </a:custGeom>
          <a:ln w="21590">
            <a:solidFill>
              <a:srgbClr val="FFFFFF"/>
            </a:solidFill>
          </a:ln>
        </p:spPr>
        <p:txBody>
          <a:bodyPr wrap="square" lIns="0" tIns="0" rIns="0" bIns="0" rtlCol="0"/>
          <a:lstStyle/>
          <a:p>
            <a:pPr>
              <a:defRPr/>
            </a:pPr>
            <a:endParaRPr/>
          </a:p>
        </p:txBody>
      </p:sp>
      <p:sp>
        <p:nvSpPr>
          <p:cNvPr id="61" name="bk object 61"/>
          <p:cNvSpPr/>
          <p:nvPr/>
        </p:nvSpPr>
        <p:spPr bwMode="auto">
          <a:xfrm>
            <a:off x="2698548" y="1682397"/>
            <a:ext cx="268633" cy="173461"/>
          </a:xfrm>
          <a:prstGeom prst="rect">
            <a:avLst/>
          </a:prstGeom>
          <a:blipFill>
            <a:blip r:embed="rId17"/>
            <a:stretch>
              <a:fillRect/>
            </a:stretch>
          </a:blipFill>
        </p:spPr>
        <p:txBody>
          <a:bodyPr wrap="square" lIns="0" tIns="0" rIns="0" bIns="0" rtlCol="0"/>
          <a:lstStyle/>
          <a:p>
            <a:pPr>
              <a:defRPr/>
            </a:pPr>
            <a:endParaRPr/>
          </a:p>
        </p:txBody>
      </p:sp>
      <p:sp>
        <p:nvSpPr>
          <p:cNvPr id="62" name="bk object 62"/>
          <p:cNvSpPr/>
          <p:nvPr/>
        </p:nvSpPr>
        <p:spPr bwMode="auto">
          <a:xfrm>
            <a:off x="2991841" y="1682391"/>
            <a:ext cx="157853" cy="173460"/>
          </a:xfrm>
          <a:prstGeom prst="rect">
            <a:avLst/>
          </a:prstGeom>
          <a:blipFill>
            <a:blip r:embed="rId18"/>
            <a:stretch>
              <a:fillRect/>
            </a:stretch>
          </a:blipFill>
        </p:spPr>
        <p:txBody>
          <a:bodyPr wrap="square" lIns="0" tIns="0" rIns="0" bIns="0" rtlCol="0"/>
          <a:lstStyle/>
          <a:p>
            <a:pPr>
              <a:defRPr/>
            </a:pPr>
            <a:endParaRPr/>
          </a:p>
        </p:txBody>
      </p:sp>
      <p:sp>
        <p:nvSpPr>
          <p:cNvPr id="63" name="bk object 63"/>
          <p:cNvSpPr/>
          <p:nvPr/>
        </p:nvSpPr>
        <p:spPr bwMode="auto">
          <a:xfrm>
            <a:off x="3184703" y="1680627"/>
            <a:ext cx="128389" cy="176991"/>
          </a:xfrm>
          <a:prstGeom prst="rect">
            <a:avLst/>
          </a:prstGeom>
          <a:blipFill>
            <a:blip r:embed="rId19"/>
            <a:stretch>
              <a:fillRect/>
            </a:stretch>
          </a:blipFill>
        </p:spPr>
        <p:txBody>
          <a:bodyPr wrap="square" lIns="0" tIns="0" rIns="0" bIns="0" rtlCol="0"/>
          <a:lstStyle/>
          <a:p>
            <a:pPr>
              <a:defRPr/>
            </a:pPr>
            <a:endParaRPr/>
          </a:p>
        </p:txBody>
      </p:sp>
      <p:sp>
        <p:nvSpPr>
          <p:cNvPr id="64" name="bk object 64"/>
          <p:cNvSpPr/>
          <p:nvPr/>
        </p:nvSpPr>
        <p:spPr bwMode="auto">
          <a:xfrm>
            <a:off x="3399449" y="1703793"/>
            <a:ext cx="0" cy="152400"/>
          </a:xfrm>
          <a:custGeom>
            <a:avLst/>
            <a:gdLst/>
            <a:ahLst/>
            <a:cxnLst/>
            <a:rect l="l" t="t" r="r" b="b"/>
            <a:pathLst>
              <a:path h="152400" extrusionOk="0">
                <a:moveTo>
                  <a:pt x="0" y="0"/>
                </a:moveTo>
                <a:lnTo>
                  <a:pt x="0" y="152062"/>
                </a:lnTo>
              </a:path>
            </a:pathLst>
          </a:custGeom>
          <a:ln w="23660">
            <a:solidFill>
              <a:srgbClr val="FFFFFF"/>
            </a:solidFill>
          </a:ln>
        </p:spPr>
        <p:txBody>
          <a:bodyPr wrap="square" lIns="0" tIns="0" rIns="0" bIns="0" rtlCol="0"/>
          <a:lstStyle/>
          <a:p>
            <a:pPr>
              <a:defRPr/>
            </a:pPr>
            <a:endParaRPr/>
          </a:p>
        </p:txBody>
      </p:sp>
      <p:sp>
        <p:nvSpPr>
          <p:cNvPr id="65" name="bk object 65"/>
          <p:cNvSpPr/>
          <p:nvPr/>
        </p:nvSpPr>
        <p:spPr bwMode="auto">
          <a:xfrm>
            <a:off x="3337510" y="1693094"/>
            <a:ext cx="123825" cy="0"/>
          </a:xfrm>
          <a:custGeom>
            <a:avLst/>
            <a:gdLst/>
            <a:ahLst/>
            <a:cxnLst/>
            <a:rect l="l" t="t" r="r" b="b"/>
            <a:pathLst>
              <a:path w="123825" extrusionOk="0">
                <a:moveTo>
                  <a:pt x="0" y="0"/>
                </a:moveTo>
                <a:lnTo>
                  <a:pt x="123615" y="0"/>
                </a:lnTo>
              </a:path>
            </a:pathLst>
          </a:custGeom>
          <a:ln w="21398">
            <a:solidFill>
              <a:srgbClr val="FFFFFF"/>
            </a:solidFill>
          </a:ln>
        </p:spPr>
        <p:txBody>
          <a:bodyPr wrap="square" lIns="0" tIns="0" rIns="0" bIns="0" rtlCol="0"/>
          <a:lstStyle/>
          <a:p>
            <a:pPr>
              <a:defRPr/>
            </a:pPr>
            <a:endParaRPr/>
          </a:p>
        </p:txBody>
      </p:sp>
      <p:sp>
        <p:nvSpPr>
          <p:cNvPr id="66" name="bk object 66"/>
          <p:cNvSpPr/>
          <p:nvPr/>
        </p:nvSpPr>
        <p:spPr bwMode="auto">
          <a:xfrm>
            <a:off x="3486055" y="1767590"/>
            <a:ext cx="128270" cy="0"/>
          </a:xfrm>
          <a:custGeom>
            <a:avLst/>
            <a:gdLst/>
            <a:ahLst/>
            <a:cxnLst/>
            <a:rect l="l" t="t" r="r" b="b"/>
            <a:pathLst>
              <a:path w="128270" extrusionOk="0">
                <a:moveTo>
                  <a:pt x="0" y="0"/>
                </a:moveTo>
                <a:lnTo>
                  <a:pt x="128138" y="0"/>
                </a:lnTo>
              </a:path>
            </a:pathLst>
          </a:custGeom>
          <a:ln w="21589">
            <a:solidFill>
              <a:srgbClr val="FFFFFF"/>
            </a:solidFill>
          </a:ln>
        </p:spPr>
        <p:txBody>
          <a:bodyPr wrap="square" lIns="0" tIns="0" rIns="0" bIns="0" rtlCol="0"/>
          <a:lstStyle/>
          <a:p>
            <a:pPr>
              <a:defRPr/>
            </a:pPr>
            <a:endParaRPr/>
          </a:p>
        </p:txBody>
      </p:sp>
      <p:sp>
        <p:nvSpPr>
          <p:cNvPr id="67" name="bk object 67"/>
          <p:cNvSpPr/>
          <p:nvPr/>
        </p:nvSpPr>
        <p:spPr bwMode="auto">
          <a:xfrm>
            <a:off x="3497634" y="1681866"/>
            <a:ext cx="0" cy="173990"/>
          </a:xfrm>
          <a:custGeom>
            <a:avLst/>
            <a:gdLst/>
            <a:ahLst/>
            <a:cxnLst/>
            <a:rect l="l" t="t" r="r" b="b"/>
            <a:pathLst>
              <a:path h="173989" extrusionOk="0">
                <a:moveTo>
                  <a:pt x="0" y="173989"/>
                </a:moveTo>
                <a:lnTo>
                  <a:pt x="0" y="0"/>
                </a:lnTo>
                <a:lnTo>
                  <a:pt x="0" y="173989"/>
                </a:lnTo>
                <a:close/>
              </a:path>
            </a:pathLst>
          </a:custGeom>
          <a:solidFill>
            <a:srgbClr val="FFFFFF"/>
          </a:solidFill>
        </p:spPr>
        <p:txBody>
          <a:bodyPr wrap="square" lIns="0" tIns="0" rIns="0" bIns="0" rtlCol="0"/>
          <a:lstStyle/>
          <a:p>
            <a:pPr>
              <a:defRPr/>
            </a:pPr>
            <a:endParaRPr/>
          </a:p>
        </p:txBody>
      </p:sp>
      <p:sp>
        <p:nvSpPr>
          <p:cNvPr id="68" name="bk object 68"/>
          <p:cNvSpPr/>
          <p:nvPr/>
        </p:nvSpPr>
        <p:spPr bwMode="auto">
          <a:xfrm>
            <a:off x="3602364" y="1682395"/>
            <a:ext cx="0" cy="173990"/>
          </a:xfrm>
          <a:custGeom>
            <a:avLst/>
            <a:gdLst/>
            <a:ahLst/>
            <a:cxnLst/>
            <a:rect l="l" t="t" r="r" b="b"/>
            <a:pathLst>
              <a:path h="173989" extrusionOk="0">
                <a:moveTo>
                  <a:pt x="0" y="173460"/>
                </a:moveTo>
                <a:lnTo>
                  <a:pt x="0" y="0"/>
                </a:lnTo>
                <a:lnTo>
                  <a:pt x="0" y="173460"/>
                </a:lnTo>
                <a:close/>
              </a:path>
            </a:pathLst>
          </a:custGeom>
          <a:solidFill>
            <a:srgbClr val="FFFFFF"/>
          </a:solidFill>
        </p:spPr>
        <p:txBody>
          <a:bodyPr wrap="square" lIns="0" tIns="0" rIns="0" bIns="0" rtlCol="0"/>
          <a:lstStyle/>
          <a:p>
            <a:pPr>
              <a:defRPr/>
            </a:pPr>
            <a:endParaRPr/>
          </a:p>
        </p:txBody>
      </p:sp>
      <p:sp>
        <p:nvSpPr>
          <p:cNvPr id="69" name="bk object 69"/>
          <p:cNvSpPr/>
          <p:nvPr/>
        </p:nvSpPr>
        <p:spPr bwMode="auto">
          <a:xfrm>
            <a:off x="3648444" y="1680627"/>
            <a:ext cx="128389" cy="176991"/>
          </a:xfrm>
          <a:prstGeom prst="rect">
            <a:avLst/>
          </a:prstGeom>
          <a:blipFill>
            <a:blip r:embed="rId19"/>
            <a:stretch>
              <a:fillRect/>
            </a:stretch>
          </a:blipFill>
        </p:spPr>
        <p:txBody>
          <a:bodyPr wrap="square" lIns="0" tIns="0" rIns="0" bIns="0" rtlCol="0"/>
          <a:lstStyle/>
          <a:p>
            <a:pPr>
              <a:defRPr/>
            </a:pPr>
            <a:endParaRPr/>
          </a:p>
        </p:txBody>
      </p:sp>
      <p:sp>
        <p:nvSpPr>
          <p:cNvPr id="70" name="bk object 70"/>
          <p:cNvSpPr/>
          <p:nvPr/>
        </p:nvSpPr>
        <p:spPr bwMode="auto">
          <a:xfrm>
            <a:off x="3810825" y="1680626"/>
            <a:ext cx="254269" cy="176991"/>
          </a:xfrm>
          <a:prstGeom prst="rect">
            <a:avLst/>
          </a:prstGeom>
          <a:blipFill>
            <a:blip r:embed="rId20"/>
            <a:stretch>
              <a:fillRect/>
            </a:stretch>
          </a:blipFill>
        </p:spPr>
        <p:txBody>
          <a:bodyPr wrap="square" lIns="0" tIns="0" rIns="0" bIns="0" rtlCol="0"/>
          <a:lstStyle/>
          <a:p>
            <a:pPr>
              <a:defRPr/>
            </a:pPr>
            <a:endParaRPr/>
          </a:p>
        </p:txBody>
      </p:sp>
      <p:sp>
        <p:nvSpPr>
          <p:cNvPr id="71" name="bk object 71"/>
          <p:cNvSpPr/>
          <p:nvPr/>
        </p:nvSpPr>
        <p:spPr bwMode="auto">
          <a:xfrm>
            <a:off x="4091273" y="1682399"/>
            <a:ext cx="132687" cy="173460"/>
          </a:xfrm>
          <a:prstGeom prst="rect">
            <a:avLst/>
          </a:prstGeom>
          <a:blipFill>
            <a:blip r:embed="rId7"/>
            <a:stretch>
              <a:fillRect/>
            </a:stretch>
          </a:blipFill>
        </p:spPr>
        <p:txBody>
          <a:bodyPr wrap="square" lIns="0" tIns="0" rIns="0" bIns="0" rtlCol="0"/>
          <a:lstStyle/>
          <a:p>
            <a:pPr>
              <a:defRPr/>
            </a:pPr>
            <a:endParaRPr/>
          </a:p>
        </p:txBody>
      </p:sp>
      <p:sp>
        <p:nvSpPr>
          <p:cNvPr id="2" name="Holder 2"/>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3"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1/25/2025</a:t>
            </a:fld>
            <a:endParaRPr lang="en-US"/>
          </a:p>
        </p:txBody>
      </p:sp>
      <p:sp>
        <p:nvSpPr>
          <p:cNvPr id="4" name="Holder 4"/>
          <p:cNvSpPr>
            <a:spLocks noGrp="1"/>
          </p:cNvSpPr>
          <p:nvPr>
            <p:ph type="sldNum" sz="quarter" idx="7"/>
          </p:nvPr>
        </p:nvSpPr>
        <p:spPr bwMode="auto"/>
        <p:txBody>
          <a:bodyPr lIns="0" tIns="0" rIns="0" bIns="0"/>
          <a:lstStyle>
            <a:lvl1pPr>
              <a:defRPr sz="4850" b="0" i="0">
                <a:solidFill>
                  <a:schemeClr val="bg1"/>
                </a:solidFill>
                <a:latin typeface="PF DinDisplay Pro"/>
                <a:cs typeface="PF DinDisplay Pro"/>
              </a:defRPr>
            </a:lvl1pPr>
          </a:lstStyle>
          <a:p>
            <a:pPr marL="25400">
              <a:lnSpc>
                <a:spcPts val="4725"/>
              </a:lnSpc>
              <a:defRPr/>
            </a:pPr>
            <a:fld id="{81D60167-4931-47E6-BA6A-407CBD079E47}" type="slidenum">
              <a:rPr spc="10"/>
              <a:t>‹#›</a:t>
            </a:fld>
            <a:endParaRPr spc="1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3013" y="4265593"/>
            <a:ext cx="15078075" cy="1522596"/>
          </a:xfrm>
        </p:spPr>
        <p:txBody>
          <a:bodyPr anchor="b"/>
          <a:lstStyle>
            <a:lvl1pPr algn="ctr">
              <a:defRPr sz="9895"/>
            </a:lvl1pPr>
          </a:lstStyle>
          <a:p>
            <a:r>
              <a:rPr lang="ru-RU"/>
              <a:t>Образец заголовка</a:t>
            </a:r>
          </a:p>
        </p:txBody>
      </p:sp>
      <p:sp>
        <p:nvSpPr>
          <p:cNvPr id="3" name="Подзаголовок 2"/>
          <p:cNvSpPr>
            <a:spLocks noGrp="1"/>
          </p:cNvSpPr>
          <p:nvPr>
            <p:ph type="subTitle" idx="1"/>
          </p:nvPr>
        </p:nvSpPr>
        <p:spPr>
          <a:xfrm>
            <a:off x="2513013" y="5940028"/>
            <a:ext cx="15078075" cy="609077"/>
          </a:xfrm>
        </p:spPr>
        <p:txBody>
          <a:bodyPr/>
          <a:lstStyle>
            <a:lvl1pPr marL="0" indent="0" algn="ctr">
              <a:buNone/>
              <a:defRPr sz="3960"/>
            </a:lvl1pPr>
            <a:lvl2pPr marL="753745" indent="0" algn="ctr">
              <a:buNone/>
              <a:defRPr sz="3300"/>
            </a:lvl2pPr>
            <a:lvl3pPr marL="1508125" indent="0" algn="ctr">
              <a:buNone/>
              <a:defRPr sz="2970"/>
            </a:lvl3pPr>
            <a:lvl4pPr marL="2261870" indent="0" algn="ctr">
              <a:buNone/>
              <a:defRPr sz="2640"/>
            </a:lvl4pPr>
            <a:lvl5pPr marL="3015615" indent="0" algn="ctr">
              <a:buNone/>
              <a:defRPr sz="2640"/>
            </a:lvl5pPr>
            <a:lvl6pPr marL="3769360" indent="0" algn="ctr">
              <a:buNone/>
              <a:defRPr sz="2640"/>
            </a:lvl6pPr>
            <a:lvl7pPr marL="4523740" indent="0" algn="ctr">
              <a:buNone/>
              <a:defRPr sz="2640"/>
            </a:lvl7pPr>
            <a:lvl8pPr marL="5277485" indent="0" algn="ctr">
              <a:buNone/>
              <a:defRPr sz="2640"/>
            </a:lvl8pPr>
            <a:lvl9pPr marL="6031230" indent="0" algn="ctr">
              <a:buNone/>
              <a:defRPr sz="2640"/>
            </a:lvl9pPr>
          </a:lstStyle>
          <a:p>
            <a:r>
              <a:rPr lang="ru-RU"/>
              <a:t>Образец подзаголовка</a:t>
            </a:r>
          </a:p>
        </p:txBody>
      </p:sp>
      <p:sp>
        <p:nvSpPr>
          <p:cNvPr id="4" name="Дата 3"/>
          <p:cNvSpPr>
            <a:spLocks noGrp="1"/>
          </p:cNvSpPr>
          <p:nvPr>
            <p:ph type="dt" sz="half" idx="10"/>
          </p:nvPr>
        </p:nvSpPr>
        <p:spPr>
          <a:xfrm>
            <a:off x="1005205" y="10517696"/>
            <a:ext cx="4623943" cy="276999"/>
          </a:xfrm>
        </p:spPr>
        <p:txBody>
          <a:bodyPr/>
          <a:lstStyle/>
          <a:p>
            <a:fld id="{0A3547CD-D779-4C8E-A63E-42EFCC8B891C}" type="datetimeFigureOut">
              <a:rPr lang="ru-RU" smtClean="0"/>
              <a:t>25.01.2025</a:t>
            </a:fld>
            <a:endParaRPr lang="ru-RU"/>
          </a:p>
        </p:txBody>
      </p:sp>
      <p:sp>
        <p:nvSpPr>
          <p:cNvPr id="5" name="Нижний колонтитул 4"/>
          <p:cNvSpPr>
            <a:spLocks noGrp="1"/>
          </p:cNvSpPr>
          <p:nvPr>
            <p:ph type="ftr" sz="quarter" idx="11"/>
          </p:nvPr>
        </p:nvSpPr>
        <p:spPr>
          <a:xfrm>
            <a:off x="6835394" y="10517696"/>
            <a:ext cx="6433312" cy="276999"/>
          </a:xfrm>
        </p:spPr>
        <p:txBody>
          <a:bodyPr/>
          <a:lstStyle/>
          <a:p>
            <a:endParaRPr lang="ru-RU"/>
          </a:p>
        </p:txBody>
      </p:sp>
      <p:sp>
        <p:nvSpPr>
          <p:cNvPr id="6" name="Номер слайда 5"/>
          <p:cNvSpPr>
            <a:spLocks noGrp="1"/>
          </p:cNvSpPr>
          <p:nvPr>
            <p:ph type="sldNum" sz="quarter" idx="12"/>
          </p:nvPr>
        </p:nvSpPr>
        <p:spPr>
          <a:xfrm>
            <a:off x="19039566" y="10539468"/>
            <a:ext cx="360680" cy="2239074"/>
          </a:xfrm>
        </p:spPr>
        <p:txBody>
          <a:bodyPr/>
          <a:lstStyle/>
          <a:p>
            <a:fld id="{9B9E4D55-7E02-4B05-820C-8279968F3EB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1005205" y="10517696"/>
            <a:ext cx="4623943" cy="276999"/>
          </a:xfrm>
        </p:spPr>
        <p:txBody>
          <a:bodyPr/>
          <a:lstStyle/>
          <a:p>
            <a:fld id="{0A3547CD-D779-4C8E-A63E-42EFCC8B891C}" type="datetimeFigureOut">
              <a:rPr lang="ru-RU" smtClean="0"/>
              <a:t>25.01.2025</a:t>
            </a:fld>
            <a:endParaRPr lang="ru-RU"/>
          </a:p>
        </p:txBody>
      </p:sp>
      <p:sp>
        <p:nvSpPr>
          <p:cNvPr id="3" name="Нижний колонтитул 2"/>
          <p:cNvSpPr>
            <a:spLocks noGrp="1"/>
          </p:cNvSpPr>
          <p:nvPr>
            <p:ph type="ftr" sz="quarter" idx="11"/>
          </p:nvPr>
        </p:nvSpPr>
        <p:spPr>
          <a:xfrm>
            <a:off x="6835394" y="10517696"/>
            <a:ext cx="6433312" cy="276999"/>
          </a:xfrm>
        </p:spPr>
        <p:txBody>
          <a:bodyPr/>
          <a:lstStyle/>
          <a:p>
            <a:endParaRPr lang="ru-RU"/>
          </a:p>
        </p:txBody>
      </p:sp>
      <p:sp>
        <p:nvSpPr>
          <p:cNvPr id="4" name="Номер слайда 3"/>
          <p:cNvSpPr>
            <a:spLocks noGrp="1"/>
          </p:cNvSpPr>
          <p:nvPr>
            <p:ph type="sldNum" sz="quarter" idx="12"/>
          </p:nvPr>
        </p:nvSpPr>
        <p:spPr>
          <a:xfrm>
            <a:off x="19039566" y="10539468"/>
            <a:ext cx="360680" cy="2239074"/>
          </a:xfrm>
        </p:spPr>
        <p:txBody>
          <a:bodyPr/>
          <a:lstStyle/>
          <a:p>
            <a:fld id="{9B9E4D55-7E02-4B05-820C-8279968F3EB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960613" y="944837"/>
            <a:ext cx="7925434" cy="831214"/>
          </a:xfrm>
          <a:prstGeom prst="rect">
            <a:avLst/>
          </a:prstGeom>
        </p:spPr>
        <p:txBody>
          <a:bodyPr wrap="square" lIns="0" tIns="0" rIns="0" bIns="0">
            <a:spAutoFit/>
          </a:bodyPr>
          <a:lstStyle>
            <a:lvl1pPr>
              <a:defRPr sz="5250" b="1" i="0">
                <a:solidFill>
                  <a:srgbClr val="1C4B8F"/>
                </a:solidFill>
                <a:latin typeface="PFDinDisplayPro-Black"/>
                <a:cs typeface="PFDinDisplayPro-Black"/>
              </a:defRPr>
            </a:lvl1pPr>
          </a:lstStyle>
          <a:p>
            <a:pPr>
              <a:defRPr/>
            </a:pPr>
            <a:endParaRPr/>
          </a:p>
        </p:txBody>
      </p:sp>
      <p:sp>
        <p:nvSpPr>
          <p:cNvPr id="3" name="Holder 3"/>
          <p:cNvSpPr>
            <a:spLocks noGrp="1"/>
          </p:cNvSpPr>
          <p:nvPr>
            <p:ph type="body" idx="1"/>
          </p:nvPr>
        </p:nvSpPr>
        <p:spPr bwMode="auto">
          <a:xfrm>
            <a:off x="1813372" y="3676313"/>
            <a:ext cx="16477354" cy="4598034"/>
          </a:xfrm>
          <a:prstGeom prst="rect">
            <a:avLst/>
          </a:prstGeom>
        </p:spPr>
        <p:txBody>
          <a:bodyPr wrap="square" lIns="0" tIns="0" rIns="0" bIns="0">
            <a:spAutoFit/>
          </a:bodyPr>
          <a:lstStyle>
            <a:lvl1pPr>
              <a:defRPr sz="4800" b="1" i="0">
                <a:solidFill>
                  <a:srgbClr val="1C4B8F"/>
                </a:solidFill>
                <a:latin typeface="PFDinDisplayPro-Black"/>
                <a:cs typeface="PFDinDisplayPro-Black"/>
              </a:defRPr>
            </a:lvl1pPr>
          </a:lstStyle>
          <a:p>
            <a:pPr>
              <a:defRPr/>
            </a:pPr>
            <a:endParaRPr/>
          </a:p>
        </p:txBody>
      </p:sp>
      <p:sp>
        <p:nvSpPr>
          <p:cNvPr id="4" name="Holder 4"/>
          <p:cNvSpPr>
            <a:spLocks noGrp="1"/>
          </p:cNvSpPr>
          <p:nvPr>
            <p:ph type="ftr" sz="quarter" idx="5"/>
          </p:nvPr>
        </p:nvSpPr>
        <p:spPr bwMode="auto">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pPr>
              <a:defRPr/>
            </a:pPr>
            <a:fld id="{1D8BD707-D9CF-40AE-B4C6-C98DA3205C09}" type="datetimeFigureOut">
              <a:rPr lang="en-US"/>
              <a:t>1/25/2025</a:t>
            </a:fld>
            <a:endParaRPr lang="en-US"/>
          </a:p>
        </p:txBody>
      </p:sp>
      <p:sp>
        <p:nvSpPr>
          <p:cNvPr id="6" name="Holder 6"/>
          <p:cNvSpPr>
            <a:spLocks noGrp="1"/>
          </p:cNvSpPr>
          <p:nvPr>
            <p:ph type="sldNum" sz="quarter" idx="7"/>
          </p:nvPr>
        </p:nvSpPr>
        <p:spPr bwMode="auto">
          <a:xfrm>
            <a:off x="19039566" y="10539468"/>
            <a:ext cx="360680" cy="644525"/>
          </a:xfrm>
          <a:prstGeom prst="rect">
            <a:avLst/>
          </a:prstGeom>
        </p:spPr>
        <p:txBody>
          <a:bodyPr wrap="square" lIns="0" tIns="0" rIns="0" bIns="0">
            <a:spAutoFit/>
          </a:bodyPr>
          <a:lstStyle>
            <a:lvl1pPr>
              <a:defRPr sz="4850" b="0" i="0">
                <a:solidFill>
                  <a:schemeClr val="bg1"/>
                </a:solidFill>
                <a:latin typeface="PF DinDisplay Pro"/>
                <a:cs typeface="PF DinDisplay Pro"/>
              </a:defRPr>
            </a:lvl1pPr>
          </a:lstStyle>
          <a:p>
            <a:pPr marL="25400">
              <a:lnSpc>
                <a:spcPts val="4725"/>
              </a:lnSpc>
              <a:defRPr/>
            </a:pPr>
            <a:fld id="{81D60167-4931-47E6-BA6A-407CBD079E47}" type="slidenum">
              <a:rPr spc="10"/>
              <a:t>‹#›</a:t>
            </a:fld>
            <a:endParaRPr spc="1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png"/><Relationship Id="rId7"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hyperlink" Target="http://fincubator.ru/science/library/books/andreeva-ma-a-am-pa-a-ap/#desc" TargetMode="Externa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4.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hyperlink" Target="http://fincubator.ru/science/library/books/andreeva-ma-a-am-pa-a-ap/#link_metod" TargetMode="Externa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1" y="17172"/>
            <a:ext cx="20104100" cy="11303725"/>
          </a:xfrm>
          <a:prstGeom prst="rect">
            <a:avLst/>
          </a:prstGeom>
        </p:spPr>
      </p:pic>
      <p:sp>
        <p:nvSpPr>
          <p:cNvPr id="2" name="Заголовок 1"/>
          <p:cNvSpPr>
            <a:spLocks noGrp="1"/>
          </p:cNvSpPr>
          <p:nvPr>
            <p:ph type="ctrTitle"/>
          </p:nvPr>
        </p:nvSpPr>
        <p:spPr>
          <a:xfrm>
            <a:off x="1127263" y="2983026"/>
            <a:ext cx="10884934" cy="2686008"/>
          </a:xfrm>
        </p:spPr>
        <p:txBody>
          <a:bodyPr>
            <a:normAutofit fontScale="90000"/>
          </a:bodyPr>
          <a:lstStyle/>
          <a:p>
            <a:pPr algn="l"/>
            <a:r>
              <a:rPr lang="ru-RU" sz="7420" dirty="0">
                <a:solidFill>
                  <a:srgbClr val="E61E41"/>
                </a:solidFill>
                <a:latin typeface="PF DinDisplay Pro" panose="02000506030000020004" pitchFamily="2" charset="0"/>
              </a:rPr>
              <a:t>РОДИТЕЛИ И ДЕТИ: </a:t>
            </a:r>
            <a:br>
              <a:rPr lang="ru-RU" sz="7420" dirty="0">
                <a:solidFill>
                  <a:srgbClr val="E61E41"/>
                </a:solidFill>
                <a:latin typeface="PF DinDisplay Pro" panose="02000506030000020004" pitchFamily="2" charset="0"/>
              </a:rPr>
            </a:br>
            <a:r>
              <a:rPr lang="ru-RU" sz="7420" dirty="0">
                <a:solidFill>
                  <a:srgbClr val="E61E41"/>
                </a:solidFill>
                <a:latin typeface="PF DinDisplay Pro" panose="02000506030000020004" pitchFamily="2" charset="0"/>
              </a:rPr>
              <a:t>Как говорить с подростком о деньгах?</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7594" y="2830918"/>
            <a:ext cx="7637291" cy="7988606"/>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07" y="750421"/>
            <a:ext cx="2693578" cy="10692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35" y="-33655"/>
            <a:ext cx="20366355" cy="1144841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11" name="Текстовое поле 10"/>
          <p:cNvSpPr txBox="1"/>
          <p:nvPr/>
        </p:nvSpPr>
        <p:spPr>
          <a:xfrm>
            <a:off x="4976495" y="2247900"/>
            <a:ext cx="10672445" cy="4265930"/>
          </a:xfrm>
          <a:prstGeom prst="rect">
            <a:avLst/>
          </a:prstGeom>
          <a:noFill/>
        </p:spPr>
        <p:txBody>
          <a:bodyPr wrap="square" rtlCol="0">
            <a:noAutofit/>
          </a:bodyPr>
          <a:lstStyle/>
          <a:p>
            <a:pPr algn="l">
              <a:defRPr/>
            </a:pPr>
            <a:endParaRPr lang="ru-RU" altLang="en-US" sz="4000">
              <a:latin typeface="Century" panose="02040604050505020304" charset="0"/>
              <a:cs typeface="Century" panose="02040604050505020304" charset="0"/>
            </a:endParaRPr>
          </a:p>
        </p:txBody>
      </p:sp>
      <p:sp>
        <p:nvSpPr>
          <p:cNvPr id="4" name="Текстовое поле 3"/>
          <p:cNvSpPr txBox="1"/>
          <p:nvPr/>
        </p:nvSpPr>
        <p:spPr>
          <a:xfrm>
            <a:off x="5541645" y="800100"/>
            <a:ext cx="9887585" cy="1322705"/>
          </a:xfrm>
          <a:prstGeom prst="rect">
            <a:avLst/>
          </a:prstGeom>
          <a:noFill/>
        </p:spPr>
        <p:txBody>
          <a:bodyPr wrap="square" rtlCol="0">
            <a:noAutofit/>
          </a:bodyPr>
          <a:lstStyle/>
          <a:p>
            <a:pPr algn="ctr"/>
            <a:r>
              <a:rPr lang="ru-RU" sz="4400" b="1" dirty="0" smtClean="0">
                <a:solidFill>
                  <a:schemeClr val="tx2"/>
                </a:solidFill>
                <a:latin typeface="Century" panose="02040604050505020304" charset="0"/>
                <a:cs typeface="Century" panose="02040604050505020304" charset="0"/>
                <a:sym typeface="+mn-ea"/>
              </a:rPr>
              <a:t>            </a:t>
            </a:r>
            <a:r>
              <a:rPr lang="ru-RU" sz="4800" b="1" dirty="0" smtClean="0">
                <a:solidFill>
                  <a:schemeClr val="tx2"/>
                </a:solidFill>
                <a:latin typeface="Century" panose="02040604050505020304" charset="0"/>
                <a:cs typeface="Century" panose="02040604050505020304" charset="0"/>
                <a:sym typeface="+mn-ea"/>
              </a:rPr>
              <a:t>Рекламные манипуляции</a:t>
            </a:r>
            <a:endParaRPr lang="ru-RU" altLang="en-US" sz="4800" b="1" dirty="0" smtClean="0">
              <a:solidFill>
                <a:schemeClr val="tx2"/>
              </a:solidFill>
              <a:latin typeface="Century" panose="02040604050505020304" charset="0"/>
              <a:cs typeface="Century" panose="02040604050505020304" charset="0"/>
              <a:sym typeface="+mn-ea"/>
            </a:endParaRPr>
          </a:p>
        </p:txBody>
      </p:sp>
      <p:pic>
        <p:nvPicPr>
          <p:cNvPr id="8" name="Рисунок 5"/>
          <p:cNvPicPr>
            <a:picLocks noChangeAspect="1"/>
          </p:cNvPicPr>
          <p:nvPr/>
        </p:nvPicPr>
        <p:blipFill>
          <a:blip r:embed="rId5"/>
          <a:stretch>
            <a:fillRect/>
          </a:stretch>
        </p:blipFill>
        <p:spPr>
          <a:xfrm>
            <a:off x="4795521" y="2054169"/>
            <a:ext cx="6547671" cy="3273836"/>
          </a:xfrm>
          <a:prstGeom prst="rect">
            <a:avLst/>
          </a:prstGeom>
        </p:spPr>
      </p:pic>
      <p:pic>
        <p:nvPicPr>
          <p:cNvPr id="10" name="Рисунок 3"/>
          <p:cNvPicPr>
            <a:picLocks noChangeAspect="1"/>
          </p:cNvPicPr>
          <p:nvPr/>
        </p:nvPicPr>
        <p:blipFill>
          <a:blip r:embed="rId6"/>
          <a:stretch>
            <a:fillRect/>
          </a:stretch>
        </p:blipFill>
        <p:spPr>
          <a:xfrm>
            <a:off x="12572365" y="2054225"/>
            <a:ext cx="6089650" cy="3300730"/>
          </a:xfrm>
          <a:prstGeom prst="rect">
            <a:avLst/>
          </a:prstGeom>
        </p:spPr>
      </p:pic>
      <p:pic>
        <p:nvPicPr>
          <p:cNvPr id="14" name="Рисунок 4"/>
          <p:cNvPicPr>
            <a:picLocks noChangeAspect="1"/>
          </p:cNvPicPr>
          <p:nvPr/>
        </p:nvPicPr>
        <p:blipFill>
          <a:blip r:embed="rId7"/>
          <a:stretch>
            <a:fillRect/>
          </a:stretch>
        </p:blipFill>
        <p:spPr>
          <a:xfrm>
            <a:off x="4726305" y="6207125"/>
            <a:ext cx="8303260" cy="4290695"/>
          </a:xfrm>
          <a:prstGeom prst="rect">
            <a:avLst/>
          </a:prstGeom>
        </p:spPr>
      </p:pic>
      <p:pic>
        <p:nvPicPr>
          <p:cNvPr id="16" name="Рисунок 7"/>
          <p:cNvPicPr>
            <a:picLocks noChangeAspect="1"/>
          </p:cNvPicPr>
          <p:nvPr/>
        </p:nvPicPr>
        <p:blipFill>
          <a:blip r:embed="rId8"/>
          <a:stretch>
            <a:fillRect/>
          </a:stretch>
        </p:blipFill>
        <p:spPr>
          <a:xfrm>
            <a:off x="13029830" y="6014406"/>
            <a:ext cx="5544616" cy="517543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0"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6" name="Прямоугольник 5"/>
          <p:cNvSpPr/>
          <p:nvPr/>
        </p:nvSpPr>
        <p:spPr>
          <a:xfrm>
            <a:off x="993140" y="2091055"/>
            <a:ext cx="9317355" cy="9276080"/>
          </a:xfrm>
          <a:prstGeom prst="rect">
            <a:avLst/>
          </a:prstGeom>
        </p:spPr>
        <p:txBody>
          <a:bodyPr wrap="square">
            <a:noAutofit/>
          </a:bodyPr>
          <a:lstStyle/>
          <a:p>
            <a:pPr marL="565150" indent="-565150">
              <a:buFont typeface="Arial" panose="020B0604020202020204" pitchFamily="34" charset="0"/>
              <a:buChar char="•"/>
            </a:pPr>
            <a:r>
              <a:rPr lang="ru-RU" sz="3200" b="1" dirty="0">
                <a:solidFill>
                  <a:srgbClr val="002060"/>
                </a:solidFill>
                <a:latin typeface="Century" panose="02040604050505020304" charset="0"/>
                <a:cs typeface="Century" panose="02040604050505020304" charset="0"/>
              </a:rPr>
              <a:t>Расскажите о финансовой ситуации в семье. </a:t>
            </a:r>
          </a:p>
          <a:p>
            <a:r>
              <a:rPr lang="ru-RU" sz="3200" dirty="0">
                <a:solidFill>
                  <a:schemeClr val="tx1">
                    <a:lumMod val="85000"/>
                    <a:lumOff val="15000"/>
                  </a:schemeClr>
                </a:solidFill>
                <a:latin typeface="Century" panose="02040604050505020304" charset="0"/>
                <a:cs typeface="Century" panose="02040604050505020304" charset="0"/>
              </a:rPr>
              <a:t>Что такое семейный бюджет, откуда пополняется, чем ограничен, какие расходы обязательные и первоочередные и почему. </a:t>
            </a:r>
          </a:p>
          <a:p>
            <a:endParaRPr lang="ru-RU" sz="3200" b="1" dirty="0">
              <a:solidFill>
                <a:schemeClr val="tx1">
                  <a:lumMod val="85000"/>
                  <a:lumOff val="15000"/>
                </a:schemeClr>
              </a:solidFill>
              <a:latin typeface="Century" panose="02040604050505020304" charset="0"/>
              <a:cs typeface="Century" panose="02040604050505020304" charset="0"/>
            </a:endParaRPr>
          </a:p>
          <a:p>
            <a:r>
              <a:rPr lang="ru-RU" sz="3200" b="1" dirty="0">
                <a:solidFill>
                  <a:schemeClr val="tx1">
                    <a:lumMod val="85000"/>
                    <a:lumOff val="15000"/>
                  </a:schemeClr>
                </a:solidFill>
                <a:latin typeface="Century" panose="02040604050505020304" charset="0"/>
                <a:cs typeface="Century" panose="02040604050505020304" charset="0"/>
              </a:rPr>
              <a:t>Ограничен бюджет — ограничена и возможность его тратить.</a:t>
            </a:r>
            <a:br>
              <a:rPr lang="ru-RU" sz="3200" b="1" dirty="0">
                <a:solidFill>
                  <a:schemeClr val="tx1">
                    <a:lumMod val="85000"/>
                    <a:lumOff val="15000"/>
                  </a:schemeClr>
                </a:solidFill>
                <a:latin typeface="Century" panose="02040604050505020304" charset="0"/>
                <a:cs typeface="Century" panose="02040604050505020304" charset="0"/>
              </a:rPr>
            </a:br>
            <a:r>
              <a:rPr lang="ru-RU" sz="3200" b="1" dirty="0">
                <a:solidFill>
                  <a:srgbClr val="002060"/>
                </a:solidFill>
                <a:latin typeface="Century" panose="02040604050505020304" charset="0"/>
                <a:cs typeface="Century" panose="02040604050505020304" charset="0"/>
              </a:rPr>
              <a:t>Ребенок руководствуется своими желаниями.</a:t>
            </a:r>
          </a:p>
          <a:p>
            <a:endParaRPr lang="ru-RU" sz="3200" dirty="0">
              <a:solidFill>
                <a:srgbClr val="002060"/>
              </a:solidFill>
              <a:latin typeface="Century" panose="02040604050505020304" charset="0"/>
              <a:cs typeface="Century" panose="02040604050505020304" charset="0"/>
            </a:endParaRPr>
          </a:p>
          <a:p>
            <a:r>
              <a:rPr lang="ru-RU" sz="3200" dirty="0">
                <a:latin typeface="Century" panose="02040604050505020304" charset="0"/>
                <a:cs typeface="Century" panose="02040604050505020304" charset="0"/>
              </a:rPr>
              <a:t>Хочет получить все, что ему понравилось, здесь и сейчас. Он не знает, что родителям надо сначала заплатить за жилье, коммунальные услуги, продукты, транспорт. </a:t>
            </a:r>
          </a:p>
          <a:p>
            <a:endParaRPr lang="ru-RU" sz="3200" dirty="0">
              <a:latin typeface="Century" panose="02040604050505020304" charset="0"/>
              <a:cs typeface="Century" panose="02040604050505020304" charset="0"/>
            </a:endParaRPr>
          </a:p>
          <a:p>
            <a:r>
              <a:rPr lang="ru-RU" sz="3200" dirty="0">
                <a:latin typeface="Century" panose="02040604050505020304" charset="0"/>
                <a:cs typeface="Century" panose="02040604050505020304" charset="0"/>
              </a:rPr>
              <a:t>А если этого не делать, </a:t>
            </a:r>
            <a:r>
              <a:rPr lang="ru-RU" sz="3200" b="1" dirty="0">
                <a:solidFill>
                  <a:schemeClr val="tx1">
                    <a:lumMod val="85000"/>
                    <a:lumOff val="15000"/>
                  </a:schemeClr>
                </a:solidFill>
                <a:latin typeface="Century" panose="02040604050505020304" charset="0"/>
                <a:cs typeface="Century" panose="02040604050505020304" charset="0"/>
              </a:rPr>
              <a:t>семье станет негде жить и нечего есть, родители не смогут зарабатывать деньги и так далее.</a:t>
            </a:r>
            <a:r>
              <a:rPr lang="ru-RU" sz="2970" b="1" dirty="0">
                <a:solidFill>
                  <a:schemeClr val="tx1">
                    <a:lumMod val="85000"/>
                    <a:lumOff val="15000"/>
                  </a:schemeClr>
                </a:solidFill>
                <a:latin typeface="PF DinDisplay Pro"/>
              </a:rPr>
              <a:t> </a:t>
            </a:r>
          </a:p>
        </p:txBody>
      </p:sp>
      <p:pic>
        <p:nvPicPr>
          <p:cNvPr id="7" name="Рисунок 6"/>
          <p:cNvPicPr>
            <a:picLocks noChangeAspect="1"/>
          </p:cNvPicPr>
          <p:nvPr/>
        </p:nvPicPr>
        <p:blipFill>
          <a:blip r:embed="rId5"/>
          <a:stretch>
            <a:fillRect/>
          </a:stretch>
        </p:blipFill>
        <p:spPr>
          <a:xfrm>
            <a:off x="10369843" y="3054157"/>
            <a:ext cx="9159114" cy="4834307"/>
          </a:xfrm>
          <a:prstGeom prst="rect">
            <a:avLst/>
          </a:prstGeom>
        </p:spPr>
      </p:pic>
      <p:sp>
        <p:nvSpPr>
          <p:cNvPr id="9" name="Прямоугольник 8"/>
          <p:cNvSpPr/>
          <p:nvPr/>
        </p:nvSpPr>
        <p:spPr>
          <a:xfrm>
            <a:off x="3802380" y="630555"/>
            <a:ext cx="11278235" cy="795655"/>
          </a:xfrm>
          <a:prstGeom prst="rect">
            <a:avLst/>
          </a:prstGeom>
        </p:spPr>
        <p:txBody>
          <a:bodyPr wrap="none">
            <a:noAutofit/>
          </a:bodyPr>
          <a:lstStyle/>
          <a:p>
            <a:pPr algn="ctr"/>
            <a:r>
              <a:rPr lang="ru-RU" sz="4800" b="1" dirty="0">
                <a:solidFill>
                  <a:schemeClr val="tx2"/>
                </a:solidFill>
                <a:latin typeface="Century" panose="02040604050505020304" charset="0"/>
                <a:cs typeface="Century" panose="02040604050505020304" charset="0"/>
              </a:rPr>
              <a:t>О чем беседовать с подростком?</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44" y="-34453"/>
            <a:ext cx="20111017" cy="1130467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4" name="Прямоугольник 3"/>
          <p:cNvSpPr/>
          <p:nvPr/>
        </p:nvSpPr>
        <p:spPr>
          <a:xfrm>
            <a:off x="4198620" y="1901825"/>
            <a:ext cx="14676755" cy="5666105"/>
          </a:xfrm>
          <a:prstGeom prst="rect">
            <a:avLst/>
          </a:prstGeom>
        </p:spPr>
        <p:txBody>
          <a:bodyPr wrap="square">
            <a:noAutofit/>
          </a:bodyPr>
          <a:lstStyle/>
          <a:p>
            <a:pPr marL="471170" indent="-471170">
              <a:buFont typeface="Arial" panose="020B0604020202020204" pitchFamily="34" charset="0"/>
              <a:buChar char="•"/>
            </a:pPr>
            <a:r>
              <a:rPr lang="ru-RU" sz="3200" dirty="0">
                <a:latin typeface="Century" panose="02040604050505020304" charset="0"/>
                <a:cs typeface="Century" panose="02040604050505020304" charset="0"/>
              </a:rPr>
              <a:t>способен понять </a:t>
            </a:r>
            <a:r>
              <a:rPr lang="ru-RU" sz="3200" b="1" dirty="0">
                <a:latin typeface="Century" panose="02040604050505020304" charset="0"/>
                <a:cs typeface="Century" panose="02040604050505020304" charset="0"/>
              </a:rPr>
              <a:t>ценность</a:t>
            </a:r>
            <a:r>
              <a:rPr lang="ru-RU" sz="3200" dirty="0">
                <a:latin typeface="Century" panose="02040604050505020304" charset="0"/>
                <a:cs typeface="Century" panose="02040604050505020304" charset="0"/>
              </a:rPr>
              <a:t> образования, провести анализ и оценить влияние образования на будущую личную стоимость как профессионала,</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способен соотнести </a:t>
            </a:r>
            <a:r>
              <a:rPr lang="ru-RU" sz="3200" b="1" dirty="0">
                <a:latin typeface="Century" panose="02040604050505020304" charset="0"/>
                <a:cs typeface="Century" panose="02040604050505020304" charset="0"/>
              </a:rPr>
              <a:t>выгоды</a:t>
            </a:r>
            <a:r>
              <a:rPr lang="ru-RU" sz="3200" dirty="0">
                <a:latin typeface="Century" panose="02040604050505020304" charset="0"/>
                <a:cs typeface="Century" panose="02040604050505020304" charset="0"/>
              </a:rPr>
              <a:t> от сиюминутного приобретения и переплаты по кредиту,</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проявляет интерес к возможностям самостоятельного </a:t>
            </a:r>
            <a:r>
              <a:rPr lang="ru-RU" sz="3200" b="1" dirty="0">
                <a:latin typeface="Century" panose="02040604050505020304" charset="0"/>
                <a:cs typeface="Century" panose="02040604050505020304" charset="0"/>
              </a:rPr>
              <a:t>заработка</a:t>
            </a:r>
            <a:r>
              <a:rPr lang="ru-RU" sz="3200" dirty="0">
                <a:latin typeface="Century" panose="02040604050505020304" charset="0"/>
                <a:cs typeface="Century" panose="02040604050505020304" charset="0"/>
              </a:rPr>
              <a:t>,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понимает суть </a:t>
            </a:r>
            <a:r>
              <a:rPr lang="ru-RU" sz="3200" b="1" dirty="0">
                <a:latin typeface="Century" panose="02040604050505020304" charset="0"/>
                <a:cs typeface="Century" panose="02040604050505020304" charset="0"/>
              </a:rPr>
              <a:t>налогообложения</a:t>
            </a:r>
            <a:r>
              <a:rPr lang="ru-RU" sz="3200" dirty="0">
                <a:latin typeface="Century" panose="02040604050505020304" charset="0"/>
                <a:cs typeface="Century" panose="02040604050505020304" charset="0"/>
              </a:rPr>
              <a:t>,</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способен </a:t>
            </a:r>
            <a:r>
              <a:rPr lang="ru-RU" sz="3200" b="1" dirty="0">
                <a:latin typeface="Century" panose="02040604050505020304" charset="0"/>
                <a:cs typeface="Century" panose="02040604050505020304" charset="0"/>
              </a:rPr>
              <a:t>планировать</a:t>
            </a:r>
            <a:r>
              <a:rPr lang="ru-RU" sz="3200" dirty="0">
                <a:latin typeface="Century" panose="02040604050505020304" charset="0"/>
                <a:cs typeface="Century" panose="02040604050505020304" charset="0"/>
              </a:rPr>
              <a:t> в среднесрочной перспективе от 6 до 18 месяцев,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может осуществлять </a:t>
            </a:r>
            <a:r>
              <a:rPr lang="ru-RU" sz="3200" b="1" dirty="0">
                <a:latin typeface="Century" panose="02040604050505020304" charset="0"/>
                <a:cs typeface="Century" panose="02040604050505020304" charset="0"/>
              </a:rPr>
              <a:t>накопления</a:t>
            </a:r>
            <a:r>
              <a:rPr lang="ru-RU" sz="3200" dirty="0">
                <a:latin typeface="Century" panose="02040604050505020304" charset="0"/>
                <a:cs typeface="Century" panose="02040604050505020304" charset="0"/>
              </a:rPr>
              <a:t> и </a:t>
            </a:r>
            <a:r>
              <a:rPr lang="ru-RU" sz="3200" b="1" dirty="0">
                <a:latin typeface="Century" panose="02040604050505020304" charset="0"/>
                <a:cs typeface="Century" panose="02040604050505020304" charset="0"/>
              </a:rPr>
              <a:t>инвестиции</a:t>
            </a:r>
            <a:r>
              <a:rPr lang="ru-RU" sz="3200" dirty="0">
                <a:latin typeface="Century" panose="02040604050505020304" charset="0"/>
                <a:cs typeface="Century" panose="02040604050505020304" charset="0"/>
              </a:rPr>
              <a:t> для движения к поставленным финансовым целям с помощью родителей.</a:t>
            </a:r>
          </a:p>
        </p:txBody>
      </p:sp>
      <p:pic>
        <p:nvPicPr>
          <p:cNvPr id="7" name="Рисунок 6"/>
          <p:cNvPicPr>
            <a:picLocks noChangeAspect="1"/>
          </p:cNvPicPr>
          <p:nvPr/>
        </p:nvPicPr>
        <p:blipFill>
          <a:blip r:embed="rId5"/>
          <a:stretch>
            <a:fillRect/>
          </a:stretch>
        </p:blipFill>
        <p:spPr>
          <a:xfrm>
            <a:off x="6955906" y="7022288"/>
            <a:ext cx="8208765" cy="4220629"/>
          </a:xfrm>
          <a:prstGeom prst="rect">
            <a:avLst/>
          </a:prstGeom>
        </p:spPr>
      </p:pic>
      <p:sp>
        <p:nvSpPr>
          <p:cNvPr id="8" name="Прямоугольник 7"/>
          <p:cNvSpPr/>
          <p:nvPr/>
        </p:nvSpPr>
        <p:spPr>
          <a:xfrm>
            <a:off x="5008245" y="520700"/>
            <a:ext cx="9165590" cy="1195705"/>
          </a:xfrm>
          <a:prstGeom prst="rect">
            <a:avLst/>
          </a:prstGeom>
        </p:spPr>
        <p:txBody>
          <a:bodyPr wrap="none">
            <a:noAutofit/>
          </a:bodyPr>
          <a:lstStyle/>
          <a:p>
            <a:pPr algn="ctr"/>
            <a:r>
              <a:rPr lang="ru-RU" sz="5400" b="1" dirty="0">
                <a:solidFill>
                  <a:schemeClr val="tx2"/>
                </a:solidFill>
                <a:latin typeface="Century" panose="02040604050505020304" charset="0"/>
                <a:cs typeface="Century" panose="02040604050505020304" charset="0"/>
              </a:rPr>
              <a:t>14-15 лет</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4" name="Прямоугольник 3"/>
          <p:cNvSpPr/>
          <p:nvPr/>
        </p:nvSpPr>
        <p:spPr>
          <a:xfrm>
            <a:off x="4514215" y="2236470"/>
            <a:ext cx="10513695" cy="9364345"/>
          </a:xfrm>
          <a:prstGeom prst="rect">
            <a:avLst/>
          </a:prstGeom>
        </p:spPr>
        <p:txBody>
          <a:bodyPr wrap="square">
            <a:noAutofit/>
          </a:bodyPr>
          <a:lstStyle/>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Работать в России </a:t>
            </a:r>
            <a:r>
              <a:rPr lang="ru-RU" sz="3200" b="1" dirty="0">
                <a:solidFill>
                  <a:schemeClr val="tx1">
                    <a:lumMod val="85000"/>
                    <a:lumOff val="15000"/>
                  </a:schemeClr>
                </a:solidFill>
                <a:latin typeface="Century" panose="02040604050505020304" charset="0"/>
                <a:cs typeface="Century" panose="02040604050505020304" charset="0"/>
              </a:rPr>
              <a:t>официально</a:t>
            </a:r>
            <a:r>
              <a:rPr lang="ru-RU" sz="3200" dirty="0">
                <a:solidFill>
                  <a:schemeClr val="tx1">
                    <a:lumMod val="85000"/>
                    <a:lumOff val="15000"/>
                  </a:schemeClr>
                </a:solidFill>
                <a:latin typeface="Century" panose="02040604050505020304" charset="0"/>
                <a:cs typeface="Century" panose="02040604050505020304" charset="0"/>
              </a:rPr>
              <a:t> можно с 14 лет с разрешения родителей и органа опеки. </a:t>
            </a:r>
            <a:r>
              <a:rPr lang="ru-RU" sz="3200" i="1" dirty="0">
                <a:solidFill>
                  <a:schemeClr val="tx1">
                    <a:lumMod val="85000"/>
                    <a:lumOff val="15000"/>
                  </a:schemeClr>
                </a:solidFill>
                <a:latin typeface="Century" panose="02040604050505020304" charset="0"/>
                <a:cs typeface="Century" panose="02040604050505020304" charset="0"/>
              </a:rPr>
              <a:t>Но работа не должна мешать учебе и вредить здоровью.</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Подросткам в возрасте 16 лет согласие родителей и органа опеки для заключения трудового договора не требуется. </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Случаи, когда работодатели </a:t>
            </a:r>
            <a:r>
              <a:rPr lang="ru-RU" sz="3200" b="1" dirty="0">
                <a:solidFill>
                  <a:schemeClr val="tx1">
                    <a:lumMod val="85000"/>
                    <a:lumOff val="15000"/>
                  </a:schemeClr>
                </a:solidFill>
                <a:latin typeface="Century" panose="02040604050505020304" charset="0"/>
                <a:cs typeface="Century" panose="02040604050505020304" charset="0"/>
              </a:rPr>
              <a:t>ищут выгоду </a:t>
            </a:r>
            <a:r>
              <a:rPr lang="ru-RU" sz="3200" dirty="0">
                <a:solidFill>
                  <a:schemeClr val="tx1">
                    <a:lumMod val="85000"/>
                    <a:lumOff val="15000"/>
                  </a:schemeClr>
                </a:solidFill>
                <a:latin typeface="Century" panose="02040604050505020304" charset="0"/>
                <a:cs typeface="Century" panose="02040604050505020304" charset="0"/>
              </a:rPr>
              <a:t>лишь для себя и хотят использовать труд подростков бесплатно: </a:t>
            </a:r>
          </a:p>
          <a:p>
            <a:pPr marL="565150" indent="-565150">
              <a:buFont typeface="Arial" panose="020B0604020202020204" pitchFamily="34" charset="0"/>
              <a:buChar char="•"/>
            </a:pPr>
            <a:endParaRPr lang="ru-RU" sz="3200" dirty="0">
              <a:solidFill>
                <a:schemeClr val="tx1">
                  <a:lumMod val="85000"/>
                  <a:lumOff val="15000"/>
                </a:schemeClr>
              </a:solidFill>
              <a:latin typeface="Century" panose="02040604050505020304" charset="0"/>
              <a:cs typeface="Century" panose="02040604050505020304" charset="0"/>
            </a:endParaRPr>
          </a:p>
          <a:p>
            <a:pPr marL="565150" indent="-565150">
              <a:buFont typeface="Arial" panose="020B0604020202020204" pitchFamily="34" charset="0"/>
              <a:buChar char="•"/>
            </a:pPr>
            <a:endParaRPr lang="ru-RU" sz="3200" dirty="0">
              <a:solidFill>
                <a:schemeClr val="tx1">
                  <a:lumMod val="85000"/>
                  <a:lumOff val="15000"/>
                </a:schemeClr>
              </a:solidFill>
              <a:latin typeface="Century" panose="02040604050505020304" charset="0"/>
              <a:cs typeface="Century" panose="02040604050505020304" charset="0"/>
            </a:endParaRPr>
          </a:p>
          <a:p>
            <a:pPr marL="565150" indent="-565150">
              <a:buFont typeface="Arial" panose="020B0604020202020204" pitchFamily="34" charset="0"/>
              <a:buChar char="•"/>
            </a:pPr>
            <a:endParaRPr lang="ru-RU" sz="3200" dirty="0">
              <a:solidFill>
                <a:schemeClr val="tx1">
                  <a:lumMod val="85000"/>
                  <a:lumOff val="15000"/>
                </a:schemeClr>
              </a:solidFill>
              <a:latin typeface="Century" panose="02040604050505020304" charset="0"/>
              <a:cs typeface="Century" panose="02040604050505020304" charset="0"/>
            </a:endParaRPr>
          </a:p>
          <a:p>
            <a:pPr marL="565150" indent="-565150">
              <a:buFont typeface="Arial" panose="020B0604020202020204" pitchFamily="34" charset="0"/>
              <a:buChar char="•"/>
            </a:pPr>
            <a:endParaRPr lang="ru-RU" sz="3200" dirty="0">
              <a:solidFill>
                <a:schemeClr val="tx1">
                  <a:lumMod val="85000"/>
                  <a:lumOff val="15000"/>
                </a:schemeClr>
              </a:solidFill>
              <a:latin typeface="Century" panose="02040604050505020304" charset="0"/>
              <a:cs typeface="Century" panose="02040604050505020304" charset="0"/>
            </a:endParaRPr>
          </a:p>
          <a:p>
            <a:pPr marL="565150" indent="-565150">
              <a:buFont typeface="Arial" panose="020B0604020202020204" pitchFamily="34" charset="0"/>
              <a:buChar char="•"/>
            </a:pPr>
            <a:endParaRPr lang="ru-RU" sz="3200" dirty="0">
              <a:solidFill>
                <a:schemeClr val="tx1">
                  <a:lumMod val="85000"/>
                  <a:lumOff val="15000"/>
                </a:schemeClr>
              </a:solidFill>
              <a:latin typeface="Century" panose="02040604050505020304" charset="0"/>
              <a:cs typeface="Century" panose="02040604050505020304" charset="0"/>
            </a:endParaRP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Есть и еще более </a:t>
            </a:r>
            <a:r>
              <a:rPr lang="ru-RU" sz="3200" b="1" dirty="0">
                <a:solidFill>
                  <a:schemeClr val="tx1">
                    <a:lumMod val="85000"/>
                    <a:lumOff val="15000"/>
                  </a:schemeClr>
                </a:solidFill>
                <a:latin typeface="Century" panose="02040604050505020304" charset="0"/>
                <a:cs typeface="Century" panose="02040604050505020304" charset="0"/>
              </a:rPr>
              <a:t>недобросовестные</a:t>
            </a:r>
            <a:r>
              <a:rPr lang="ru-RU" sz="3200" dirty="0">
                <a:solidFill>
                  <a:schemeClr val="tx1">
                    <a:lumMod val="85000"/>
                    <a:lumOff val="15000"/>
                  </a:schemeClr>
                </a:solidFill>
                <a:latin typeface="Century" panose="02040604050505020304" charset="0"/>
                <a:cs typeface="Century" panose="02040604050505020304" charset="0"/>
              </a:rPr>
              <a:t> работодатели. При приеме на работу они не подписывают с подростками вообще никаких документов. </a:t>
            </a:r>
          </a:p>
        </p:txBody>
      </p:sp>
      <p:sp>
        <p:nvSpPr>
          <p:cNvPr id="5" name="Прямоугольник 4"/>
          <p:cNvSpPr/>
          <p:nvPr/>
        </p:nvSpPr>
        <p:spPr>
          <a:xfrm>
            <a:off x="181610" y="3100070"/>
            <a:ext cx="4322445" cy="4048760"/>
          </a:xfrm>
          <a:prstGeom prst="rect">
            <a:avLst/>
          </a:prstGeom>
        </p:spPr>
        <p:txBody>
          <a:bodyPr wrap="square">
            <a:noAutofit/>
          </a:bodyPr>
          <a:lstStyle/>
          <a:p>
            <a:pPr algn="l"/>
            <a:r>
              <a:rPr lang="ru-RU" sz="3200" b="1" dirty="0">
                <a:solidFill>
                  <a:srgbClr val="C00000"/>
                </a:solidFill>
                <a:latin typeface="Century" panose="02040604050505020304" charset="0"/>
                <a:cs typeface="Century" panose="02040604050505020304" charset="0"/>
              </a:rPr>
              <a:t>ВАЖНО: </a:t>
            </a:r>
          </a:p>
          <a:p>
            <a:pPr algn="l"/>
            <a:endParaRPr lang="ru-RU" sz="3200" b="1" dirty="0">
              <a:solidFill>
                <a:srgbClr val="C00000"/>
              </a:solidFill>
              <a:latin typeface="Century" panose="02040604050505020304" charset="0"/>
              <a:cs typeface="Century" panose="02040604050505020304" charset="0"/>
            </a:endParaRPr>
          </a:p>
          <a:p>
            <a:pPr marL="565150" indent="-565150" algn="l">
              <a:buFont typeface="Arial" panose="020B0604020202020204" pitchFamily="34" charset="0"/>
              <a:buChar char="•"/>
            </a:pPr>
            <a:r>
              <a:rPr lang="ru-RU" sz="3200" dirty="0">
                <a:solidFill>
                  <a:srgbClr val="C00000"/>
                </a:solidFill>
                <a:latin typeface="Century" panose="02040604050505020304" charset="0"/>
                <a:cs typeface="Century" panose="02040604050505020304" charset="0"/>
              </a:rPr>
              <a:t>предупредить подростка о рисках,</a:t>
            </a:r>
          </a:p>
          <a:p>
            <a:pPr marL="565150" indent="-565150" algn="l">
              <a:buFont typeface="Arial" panose="020B0604020202020204" pitchFamily="34" charset="0"/>
              <a:buChar char="•"/>
            </a:pPr>
            <a:r>
              <a:rPr lang="ru-RU" sz="3200" dirty="0">
                <a:solidFill>
                  <a:srgbClr val="C00000"/>
                </a:solidFill>
                <a:latin typeface="Century" panose="02040604050505020304" charset="0"/>
                <a:cs typeface="Century" panose="02040604050505020304" charset="0"/>
              </a:rPr>
              <a:t>поинтересоваться, как прошло собеседование </a:t>
            </a:r>
          </a:p>
        </p:txBody>
      </p:sp>
      <p:sp>
        <p:nvSpPr>
          <p:cNvPr id="6" name="Прямоугольник 5"/>
          <p:cNvSpPr/>
          <p:nvPr/>
        </p:nvSpPr>
        <p:spPr>
          <a:xfrm>
            <a:off x="3980491" y="634978"/>
            <a:ext cx="10411520" cy="1568450"/>
          </a:xfrm>
          <a:prstGeom prst="rect">
            <a:avLst/>
          </a:prstGeom>
        </p:spPr>
        <p:txBody>
          <a:bodyPr wrap="square">
            <a:spAutoFit/>
          </a:bodyPr>
          <a:lstStyle/>
          <a:p>
            <a:pPr algn="ctr"/>
            <a:r>
              <a:rPr lang="ru-RU" sz="4800" b="1" dirty="0">
                <a:solidFill>
                  <a:schemeClr val="tx2"/>
                </a:solidFill>
                <a:latin typeface="Century" panose="02040604050505020304" charset="0"/>
                <a:cs typeface="Century" panose="02040604050505020304" charset="0"/>
              </a:rPr>
              <a:t>О чем важно предупредить подростка</a:t>
            </a:r>
          </a:p>
        </p:txBody>
      </p:sp>
      <p:sp>
        <p:nvSpPr>
          <p:cNvPr id="10" name="TextBox 9"/>
          <p:cNvSpPr txBox="1"/>
          <p:nvPr/>
        </p:nvSpPr>
        <p:spPr>
          <a:xfrm>
            <a:off x="5058410" y="6727825"/>
            <a:ext cx="10249535" cy="2378075"/>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r>
              <a:rPr lang="ru-RU" sz="2400" u="sng" dirty="0">
                <a:solidFill>
                  <a:schemeClr val="tx1">
                    <a:lumMod val="85000"/>
                    <a:lumOff val="15000"/>
                  </a:schemeClr>
                </a:solidFill>
                <a:latin typeface="Century" panose="02040604050505020304" charset="0"/>
                <a:cs typeface="Century" panose="02040604050505020304" charset="0"/>
              </a:rPr>
              <a:t>представитель работодателя красочно описывает все преимущества предложенной вакансии и не забывает упомянуть о хорошей оплате труда. Он предлагает заключить не трудовой договор, а гражданско-правовой, подросток подписывает договор, выполняет всю работу, а работодатель отказывается ему платить.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82"/>
            <a:ext cx="20111017" cy="1130467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11" name="Текстовое поле 10"/>
          <p:cNvSpPr txBox="1"/>
          <p:nvPr/>
        </p:nvSpPr>
        <p:spPr>
          <a:xfrm>
            <a:off x="4976495" y="2247900"/>
            <a:ext cx="10672445" cy="4265930"/>
          </a:xfrm>
          <a:prstGeom prst="rect">
            <a:avLst/>
          </a:prstGeom>
          <a:noFill/>
        </p:spPr>
        <p:txBody>
          <a:bodyPr wrap="square" rtlCol="0">
            <a:noAutofit/>
          </a:bodyPr>
          <a:lstStyle/>
          <a:p>
            <a:pPr algn="l">
              <a:defRPr/>
            </a:pPr>
            <a:endParaRPr lang="ru-RU" altLang="en-US" sz="4000">
              <a:latin typeface="Century" panose="02040604050505020304" charset="0"/>
              <a:cs typeface="Century" panose="02040604050505020304" charset="0"/>
            </a:endParaRPr>
          </a:p>
        </p:txBody>
      </p:sp>
      <p:sp>
        <p:nvSpPr>
          <p:cNvPr id="4" name="Текстовое поле 3"/>
          <p:cNvSpPr txBox="1"/>
          <p:nvPr/>
        </p:nvSpPr>
        <p:spPr>
          <a:xfrm>
            <a:off x="6304280" y="387985"/>
            <a:ext cx="8470900" cy="1466215"/>
          </a:xfrm>
          <a:prstGeom prst="rect">
            <a:avLst/>
          </a:prstGeom>
          <a:noFill/>
        </p:spPr>
        <p:txBody>
          <a:bodyPr wrap="square" rtlCol="0">
            <a:noAutofit/>
          </a:bodyPr>
          <a:lstStyle/>
          <a:p>
            <a:pPr algn="ctr"/>
            <a:r>
              <a:rPr lang="ru-RU" sz="5400" b="1" dirty="0" smtClean="0">
                <a:solidFill>
                  <a:schemeClr val="tx2"/>
                </a:solidFill>
                <a:latin typeface="Century" panose="02040604050505020304" charset="0"/>
                <a:cs typeface="Century" panose="02040604050505020304" charset="0"/>
                <a:sym typeface="+mn-ea"/>
              </a:rPr>
              <a:t>Пример ситуации</a:t>
            </a:r>
            <a:endParaRPr lang="ru-RU" altLang="en-US" sz="5400" b="1" dirty="0" smtClean="0">
              <a:solidFill>
                <a:schemeClr val="tx2"/>
              </a:solidFill>
              <a:latin typeface="Century" panose="02040604050505020304" charset="0"/>
              <a:cs typeface="Century" panose="02040604050505020304" charset="0"/>
              <a:sym typeface="+mn-ea"/>
            </a:endParaRPr>
          </a:p>
        </p:txBody>
      </p:sp>
      <p:sp>
        <p:nvSpPr>
          <p:cNvPr id="7" name="Текстовое поле 6"/>
          <p:cNvSpPr txBox="1"/>
          <p:nvPr/>
        </p:nvSpPr>
        <p:spPr>
          <a:xfrm>
            <a:off x="4681220" y="1513840"/>
            <a:ext cx="13112750" cy="6668135"/>
          </a:xfrm>
          <a:prstGeom prst="rect">
            <a:avLst/>
          </a:prstGeom>
          <a:noFill/>
        </p:spPr>
        <p:txBody>
          <a:bodyPr wrap="square" rtlCol="0">
            <a:noAutofit/>
          </a:bodyPr>
          <a:lstStyle/>
          <a:p>
            <a:r>
              <a:rPr lang="ru-RU" sz="4000" dirty="0">
                <a:latin typeface="Century" panose="02040604050505020304" charset="0"/>
                <a:cs typeface="Century" panose="02040604050505020304" charset="0"/>
                <a:sym typeface="+mn-ea"/>
              </a:rPr>
              <a:t>Студент профессионального колледжа 16-летний</a:t>
            </a:r>
            <a:endParaRPr lang="ru-RU" sz="4000" dirty="0">
              <a:latin typeface="Century" panose="02040604050505020304" charset="0"/>
              <a:cs typeface="Century" panose="02040604050505020304" charset="0"/>
            </a:endParaRPr>
          </a:p>
          <a:p>
            <a:r>
              <a:rPr lang="ru-RU" sz="4000" dirty="0">
                <a:latin typeface="Century" panose="02040604050505020304" charset="0"/>
                <a:cs typeface="Century" panose="02040604050505020304" charset="0"/>
                <a:sym typeface="+mn-ea"/>
              </a:rPr>
              <a:t>Роман решил устроиться на работу ночным</a:t>
            </a:r>
            <a:endParaRPr lang="ru-RU" sz="4000" dirty="0">
              <a:latin typeface="Century" panose="02040604050505020304" charset="0"/>
              <a:cs typeface="Century" panose="02040604050505020304" charset="0"/>
            </a:endParaRPr>
          </a:p>
          <a:p>
            <a:r>
              <a:rPr lang="ru-RU" sz="4000" dirty="0">
                <a:latin typeface="Century" panose="02040604050505020304" charset="0"/>
                <a:cs typeface="Century" panose="02040604050505020304" charset="0"/>
                <a:sym typeface="+mn-ea"/>
              </a:rPr>
              <a:t>сторожем. </a:t>
            </a:r>
          </a:p>
          <a:p>
            <a:endParaRPr lang="ru-RU" sz="4000" dirty="0">
              <a:latin typeface="Century" panose="02040604050505020304" charset="0"/>
              <a:cs typeface="Century" panose="02040604050505020304" charset="0"/>
              <a:sym typeface="+mn-ea"/>
            </a:endParaRPr>
          </a:p>
          <a:p>
            <a:r>
              <a:rPr lang="ru-RU" sz="4000" dirty="0">
                <a:latin typeface="Century" panose="02040604050505020304" charset="0"/>
                <a:cs typeface="Century" panose="02040604050505020304" charset="0"/>
                <a:sym typeface="+mn-ea"/>
              </a:rPr>
              <a:t>Но работодатель отказался принять Романа на эту должность и предложил вакансию курьера, за которую предполагалась меньшая оплата. </a:t>
            </a:r>
          </a:p>
          <a:p>
            <a:endParaRPr lang="ru-RU" sz="4000" dirty="0">
              <a:latin typeface="Century" panose="02040604050505020304" charset="0"/>
              <a:cs typeface="Century" panose="02040604050505020304" charset="0"/>
              <a:sym typeface="+mn-ea"/>
            </a:endParaRPr>
          </a:p>
          <a:p>
            <a:r>
              <a:rPr lang="ru-RU" sz="4000" dirty="0">
                <a:latin typeface="Century" panose="02040604050505020304" charset="0"/>
                <a:cs typeface="Century" panose="02040604050505020304" charset="0"/>
                <a:sym typeface="+mn-ea"/>
              </a:rPr>
              <a:t>Друзья посоветовали Роману упросить</a:t>
            </a:r>
            <a:endParaRPr lang="ru-RU" sz="4000" dirty="0">
              <a:latin typeface="Century" panose="02040604050505020304" charset="0"/>
              <a:cs typeface="Century" panose="02040604050505020304" charset="0"/>
            </a:endParaRPr>
          </a:p>
          <a:p>
            <a:r>
              <a:rPr lang="ru-RU" sz="4000" dirty="0">
                <a:latin typeface="Century" panose="02040604050505020304" charset="0"/>
                <a:cs typeface="Century" panose="02040604050505020304" charset="0"/>
                <a:sym typeface="+mn-ea"/>
              </a:rPr>
              <a:t>работодателя принять его на должность ночного</a:t>
            </a:r>
            <a:endParaRPr lang="ru-RU" sz="4000" dirty="0">
              <a:latin typeface="Century" panose="02040604050505020304" charset="0"/>
              <a:cs typeface="Century" panose="02040604050505020304" charset="0"/>
            </a:endParaRPr>
          </a:p>
          <a:p>
            <a:r>
              <a:rPr lang="ru-RU" sz="4000" dirty="0">
                <a:latin typeface="Century" panose="02040604050505020304" charset="0"/>
                <a:cs typeface="Century" panose="02040604050505020304" charset="0"/>
                <a:sym typeface="+mn-ea"/>
              </a:rPr>
              <a:t>сторожа, сославшись на тяжёлые материальные</a:t>
            </a:r>
            <a:endParaRPr lang="ru-RU" sz="4000" dirty="0">
              <a:latin typeface="Century" panose="02040604050505020304" charset="0"/>
              <a:cs typeface="Century" panose="02040604050505020304" charset="0"/>
            </a:endParaRPr>
          </a:p>
          <a:p>
            <a:r>
              <a:rPr lang="ru-RU" sz="4000" dirty="0">
                <a:latin typeface="Century" panose="02040604050505020304" charset="0"/>
                <a:cs typeface="Century" panose="02040604050505020304" charset="0"/>
                <a:sym typeface="+mn-ea"/>
              </a:rPr>
              <a:t>обстоятельства. </a:t>
            </a:r>
          </a:p>
          <a:p>
            <a:endParaRPr lang="ru-RU" sz="4000" dirty="0">
              <a:latin typeface="Century" panose="02040604050505020304" charset="0"/>
              <a:cs typeface="Century" panose="02040604050505020304" charset="0"/>
              <a:sym typeface="+mn-ea"/>
            </a:endParaRPr>
          </a:p>
          <a:p>
            <a:r>
              <a:rPr lang="ru-RU" sz="4000" dirty="0">
                <a:latin typeface="Century" panose="02040604050505020304" charset="0"/>
                <a:cs typeface="Century" panose="02040604050505020304" charset="0"/>
                <a:sym typeface="+mn-ea"/>
              </a:rPr>
              <a:t>Как следует поступить Роману?</a:t>
            </a:r>
            <a:endParaRPr lang="ru-RU" sz="4000" dirty="0">
              <a:latin typeface="Century" panose="02040604050505020304" charset="0"/>
              <a:cs typeface="Century" panose="02040604050505020304" charset="0"/>
            </a:endParaRPr>
          </a:p>
          <a:p>
            <a:r>
              <a:rPr lang="ru-RU" sz="4000" dirty="0">
                <a:latin typeface="Century" panose="02040604050505020304" charset="0"/>
                <a:cs typeface="Century" panose="02040604050505020304" charset="0"/>
                <a:sym typeface="+mn-ea"/>
              </a:rPr>
              <a:t>Поясните своё мнение.</a:t>
            </a:r>
            <a:endParaRPr lang="ru-RU" altLang="en-US" sz="4000">
              <a:latin typeface="Century" panose="02040604050505020304" charset="0"/>
              <a:cs typeface="Century" panose="020406040505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0" y="-15418"/>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5" name="Прямоугольник 4"/>
          <p:cNvSpPr/>
          <p:nvPr/>
        </p:nvSpPr>
        <p:spPr>
          <a:xfrm>
            <a:off x="1836786" y="3122706"/>
            <a:ext cx="7311710" cy="5573395"/>
          </a:xfrm>
          <a:prstGeom prst="rect">
            <a:avLst/>
          </a:prstGeom>
        </p:spPr>
        <p:txBody>
          <a:bodyPr wrap="square">
            <a:spAutoFit/>
          </a:bodyPr>
          <a:lstStyle/>
          <a:p>
            <a:pPr marL="565150" indent="-565150">
              <a:lnSpc>
                <a:spcPct val="150000"/>
              </a:lnSpc>
              <a:buFont typeface="Arial" panose="020B0604020202020204" pitchFamily="34" charset="0"/>
              <a:buChar char="•"/>
            </a:pPr>
            <a:r>
              <a:rPr lang="ru-RU" sz="3960" dirty="0">
                <a:solidFill>
                  <a:schemeClr val="tx1">
                    <a:lumMod val="85000"/>
                    <a:lumOff val="15000"/>
                  </a:schemeClr>
                </a:solidFill>
                <a:latin typeface="Century" panose="02040604050505020304" charset="0"/>
                <a:cs typeface="Century" panose="02040604050505020304" charset="0"/>
              </a:rPr>
              <a:t>планировать будущее</a:t>
            </a:r>
          </a:p>
          <a:p>
            <a:pPr marL="565150" indent="-565150">
              <a:lnSpc>
                <a:spcPct val="150000"/>
              </a:lnSpc>
              <a:buFont typeface="Arial" panose="020B0604020202020204" pitchFamily="34" charset="0"/>
              <a:buChar char="•"/>
            </a:pPr>
            <a:r>
              <a:rPr lang="ru-RU" sz="3960" dirty="0">
                <a:solidFill>
                  <a:schemeClr val="tx1">
                    <a:lumMod val="85000"/>
                    <a:lumOff val="15000"/>
                  </a:schemeClr>
                </a:solidFill>
                <a:latin typeface="Century" panose="02040604050505020304" charset="0"/>
                <a:cs typeface="Century" panose="02040604050505020304" charset="0"/>
              </a:rPr>
              <a:t>управлять желаниями</a:t>
            </a:r>
          </a:p>
          <a:p>
            <a:pPr marL="565150" indent="-565150">
              <a:lnSpc>
                <a:spcPct val="150000"/>
              </a:lnSpc>
              <a:buFont typeface="Arial" panose="020B0604020202020204" pitchFamily="34" charset="0"/>
              <a:buChar char="•"/>
            </a:pPr>
            <a:r>
              <a:rPr lang="ru-RU" sz="3960" dirty="0">
                <a:solidFill>
                  <a:schemeClr val="tx1">
                    <a:lumMod val="85000"/>
                    <a:lumOff val="15000"/>
                  </a:schemeClr>
                </a:solidFill>
                <a:latin typeface="Century" panose="02040604050505020304" charset="0"/>
                <a:cs typeface="Century" panose="02040604050505020304" charset="0"/>
              </a:rPr>
              <a:t>делиться благом с другими</a:t>
            </a:r>
          </a:p>
          <a:p>
            <a:pPr marL="565150" indent="-565150">
              <a:lnSpc>
                <a:spcPct val="150000"/>
              </a:lnSpc>
              <a:buFont typeface="Arial" panose="020B0604020202020204" pitchFamily="34" charset="0"/>
              <a:buChar char="•"/>
            </a:pPr>
            <a:r>
              <a:rPr lang="ru-RU" sz="3960" dirty="0">
                <a:solidFill>
                  <a:schemeClr val="tx1">
                    <a:lumMod val="85000"/>
                    <a:lumOff val="15000"/>
                  </a:schemeClr>
                </a:solidFill>
                <a:latin typeface="Century" panose="02040604050505020304" charset="0"/>
                <a:cs typeface="Century" panose="02040604050505020304" charset="0"/>
              </a:rPr>
              <a:t>зарабатывать и накапливать ресурсы</a:t>
            </a:r>
          </a:p>
        </p:txBody>
      </p:sp>
      <p:pic>
        <p:nvPicPr>
          <p:cNvPr id="7" name="Рисунок 6"/>
          <p:cNvPicPr>
            <a:picLocks noChangeAspect="1"/>
          </p:cNvPicPr>
          <p:nvPr/>
        </p:nvPicPr>
        <p:blipFill>
          <a:blip r:embed="rId5"/>
          <a:stretch>
            <a:fillRect/>
          </a:stretch>
        </p:blipFill>
        <p:spPr>
          <a:xfrm>
            <a:off x="10350994" y="3349666"/>
            <a:ext cx="8733531" cy="4199491"/>
          </a:xfrm>
          <a:prstGeom prst="rect">
            <a:avLst/>
          </a:prstGeom>
        </p:spPr>
      </p:pic>
      <p:sp>
        <p:nvSpPr>
          <p:cNvPr id="8" name="Прямоугольник 7"/>
          <p:cNvSpPr/>
          <p:nvPr/>
        </p:nvSpPr>
        <p:spPr>
          <a:xfrm>
            <a:off x="4034790" y="799465"/>
            <a:ext cx="12207240" cy="1000760"/>
          </a:xfrm>
          <a:prstGeom prst="rect">
            <a:avLst/>
          </a:prstGeom>
        </p:spPr>
        <p:txBody>
          <a:bodyPr wrap="none">
            <a:noAutofit/>
          </a:bodyPr>
          <a:lstStyle/>
          <a:p>
            <a:r>
              <a:rPr lang="ru-RU" sz="5935" b="1" dirty="0">
                <a:solidFill>
                  <a:schemeClr val="tx2"/>
                </a:solidFill>
                <a:latin typeface="Century" panose="02040604050505020304" charset="0"/>
                <a:cs typeface="Century" panose="02040604050505020304" charset="0"/>
              </a:rPr>
              <a:t>Чему важно научить подростка?</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4" name="Прямоугольник 3"/>
          <p:cNvSpPr/>
          <p:nvPr/>
        </p:nvSpPr>
        <p:spPr>
          <a:xfrm>
            <a:off x="1868760" y="2785910"/>
            <a:ext cx="7991287" cy="7477760"/>
          </a:xfrm>
          <a:prstGeom prst="rect">
            <a:avLst/>
          </a:prstGeom>
        </p:spPr>
        <p:txBody>
          <a:bodyPr wrap="square">
            <a:spAutoFit/>
          </a:bodyPr>
          <a:lstStyle/>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умению самостоятельно принимать осознанные финансовые </a:t>
            </a:r>
            <a:r>
              <a:rPr lang="ru-RU" sz="3200" b="1" dirty="0">
                <a:solidFill>
                  <a:schemeClr val="tx1">
                    <a:lumMod val="85000"/>
                    <a:lumOff val="15000"/>
                  </a:schemeClr>
                </a:solidFill>
                <a:latin typeface="Century" panose="02040604050505020304" charset="0"/>
                <a:cs typeface="Century" panose="02040604050505020304" charset="0"/>
              </a:rPr>
              <a:t>решения</a:t>
            </a:r>
            <a:r>
              <a:rPr lang="ru-RU" sz="3200" dirty="0">
                <a:solidFill>
                  <a:schemeClr val="tx1">
                    <a:lumMod val="85000"/>
                    <a:lumOff val="15000"/>
                  </a:schemeClr>
                </a:solidFill>
                <a:latin typeface="Century" panose="02040604050505020304" charset="0"/>
                <a:cs typeface="Century" panose="02040604050505020304" charset="0"/>
              </a:rPr>
              <a:t>;</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пониманию цены и </a:t>
            </a:r>
            <a:r>
              <a:rPr lang="ru-RU" sz="3200" b="1" dirty="0">
                <a:solidFill>
                  <a:schemeClr val="tx1">
                    <a:lumMod val="85000"/>
                    <a:lumOff val="15000"/>
                  </a:schemeClr>
                </a:solidFill>
                <a:latin typeface="Century" panose="02040604050505020304" charset="0"/>
                <a:cs typeface="Century" panose="02040604050505020304" charset="0"/>
              </a:rPr>
              <a:t>ценности</a:t>
            </a:r>
            <a:r>
              <a:rPr lang="ru-RU" sz="3200" dirty="0">
                <a:solidFill>
                  <a:schemeClr val="tx1">
                    <a:lumMod val="85000"/>
                    <a:lumOff val="15000"/>
                  </a:schemeClr>
                </a:solidFill>
                <a:latin typeface="Century" panose="02040604050505020304" charset="0"/>
                <a:cs typeface="Century" panose="02040604050505020304" charset="0"/>
              </a:rPr>
              <a:t> денег;</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умению </a:t>
            </a:r>
            <a:r>
              <a:rPr lang="ru-RU" sz="3200" b="1" dirty="0">
                <a:solidFill>
                  <a:schemeClr val="tx1">
                    <a:lumMod val="85000"/>
                    <a:lumOff val="15000"/>
                  </a:schemeClr>
                </a:solidFill>
                <a:latin typeface="Century" panose="02040604050505020304" charset="0"/>
                <a:cs typeface="Century" panose="02040604050505020304" charset="0"/>
              </a:rPr>
              <a:t>распределять</a:t>
            </a:r>
            <a:r>
              <a:rPr lang="ru-RU" sz="3200" dirty="0">
                <a:solidFill>
                  <a:schemeClr val="tx1">
                    <a:lumMod val="85000"/>
                    <a:lumOff val="15000"/>
                  </a:schemeClr>
                </a:solidFill>
                <a:latin typeface="Century" panose="02040604050505020304" charset="0"/>
                <a:cs typeface="Century" panose="02040604050505020304" charset="0"/>
              </a:rPr>
              <a:t> финансы,</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навыкам краткосрочного и среднесрочного финансового </a:t>
            </a:r>
            <a:r>
              <a:rPr lang="ru-RU" sz="3200" b="1" dirty="0">
                <a:solidFill>
                  <a:schemeClr val="tx1">
                    <a:lumMod val="85000"/>
                    <a:lumOff val="15000"/>
                  </a:schemeClr>
                </a:solidFill>
                <a:latin typeface="Century" panose="02040604050505020304" charset="0"/>
                <a:cs typeface="Century" panose="02040604050505020304" charset="0"/>
              </a:rPr>
              <a:t>планирования</a:t>
            </a:r>
            <a:r>
              <a:rPr lang="ru-RU" sz="3200" dirty="0">
                <a:solidFill>
                  <a:schemeClr val="tx1">
                    <a:lumMod val="85000"/>
                    <a:lumOff val="15000"/>
                  </a:schemeClr>
                </a:solidFill>
                <a:latin typeface="Century" panose="02040604050505020304" charset="0"/>
                <a:cs typeface="Century" panose="02040604050505020304" charset="0"/>
              </a:rPr>
              <a:t>,</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умению </a:t>
            </a:r>
            <a:r>
              <a:rPr lang="ru-RU" sz="3200" b="1" dirty="0">
                <a:solidFill>
                  <a:schemeClr val="tx1">
                    <a:lumMod val="85000"/>
                    <a:lumOff val="15000"/>
                  </a:schemeClr>
                </a:solidFill>
                <a:latin typeface="Century" panose="02040604050505020304" charset="0"/>
                <a:cs typeface="Century" panose="02040604050505020304" charset="0"/>
              </a:rPr>
              <a:t>сберегать и накапливать </a:t>
            </a:r>
            <a:r>
              <a:rPr lang="ru-RU" sz="3200" dirty="0">
                <a:solidFill>
                  <a:schemeClr val="tx1">
                    <a:lumMod val="85000"/>
                    <a:lumOff val="15000"/>
                  </a:schemeClr>
                </a:solidFill>
                <a:latin typeface="Century" panose="02040604050505020304" charset="0"/>
                <a:cs typeface="Century" panose="02040604050505020304" charset="0"/>
              </a:rPr>
              <a:t>средства,</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сформировать способность избегать больших финансовых </a:t>
            </a:r>
            <a:r>
              <a:rPr lang="ru-RU" sz="3200" b="1" dirty="0">
                <a:solidFill>
                  <a:schemeClr val="tx1">
                    <a:lumMod val="85000"/>
                    <a:lumOff val="15000"/>
                  </a:schemeClr>
                </a:solidFill>
                <a:latin typeface="Century" panose="02040604050505020304" charset="0"/>
                <a:cs typeface="Century" panose="02040604050505020304" charset="0"/>
              </a:rPr>
              <a:t>проблем</a:t>
            </a:r>
            <a:r>
              <a:rPr lang="ru-RU" sz="3200" dirty="0">
                <a:solidFill>
                  <a:schemeClr val="tx1">
                    <a:lumMod val="85000"/>
                    <a:lumOff val="15000"/>
                  </a:schemeClr>
                </a:solidFill>
                <a:latin typeface="Century" panose="02040604050505020304" charset="0"/>
                <a:cs typeface="Century" panose="02040604050505020304" charset="0"/>
              </a:rPr>
              <a:t>;</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пониманию </a:t>
            </a:r>
            <a:r>
              <a:rPr lang="ru-RU" sz="3200" b="1" dirty="0">
                <a:solidFill>
                  <a:schemeClr val="tx1">
                    <a:lumMod val="85000"/>
                    <a:lumOff val="15000"/>
                  </a:schemeClr>
                </a:solidFill>
                <a:latin typeface="Century" panose="02040604050505020304" charset="0"/>
                <a:cs typeface="Century" panose="02040604050505020304" charset="0"/>
              </a:rPr>
              <a:t>реальной</a:t>
            </a:r>
            <a:r>
              <a:rPr lang="ru-RU" sz="3200" dirty="0">
                <a:solidFill>
                  <a:schemeClr val="tx1">
                    <a:lumMod val="85000"/>
                    <a:lumOff val="15000"/>
                  </a:schemeClr>
                </a:solidFill>
                <a:latin typeface="Century" panose="02040604050505020304" charset="0"/>
                <a:cs typeface="Century" panose="02040604050505020304" charset="0"/>
              </a:rPr>
              <a:t> опасности жизни в кредит;</a:t>
            </a:r>
          </a:p>
          <a:p>
            <a:pPr marL="565150" indent="-565150">
              <a:buFont typeface="Arial" panose="020B0604020202020204" pitchFamily="34" charset="0"/>
              <a:buChar char="•"/>
            </a:pPr>
            <a:r>
              <a:rPr lang="ru-RU" sz="3200" dirty="0">
                <a:solidFill>
                  <a:schemeClr val="tx1">
                    <a:lumMod val="85000"/>
                    <a:lumOff val="15000"/>
                  </a:schemeClr>
                </a:solidFill>
                <a:latin typeface="Century" panose="02040604050505020304" charset="0"/>
                <a:cs typeface="Century" panose="02040604050505020304" charset="0"/>
              </a:rPr>
              <a:t>способности </a:t>
            </a:r>
            <a:r>
              <a:rPr lang="ru-RU" sz="3200" b="1" dirty="0">
                <a:solidFill>
                  <a:schemeClr val="tx1">
                    <a:lumMod val="85000"/>
                    <a:lumOff val="15000"/>
                  </a:schemeClr>
                </a:solidFill>
                <a:latin typeface="Century" panose="02040604050505020304" charset="0"/>
                <a:cs typeface="Century" panose="02040604050505020304" charset="0"/>
              </a:rPr>
              <a:t>зарабатывать</a:t>
            </a:r>
            <a:r>
              <a:rPr lang="ru-RU" sz="3200" dirty="0">
                <a:solidFill>
                  <a:schemeClr val="tx1">
                    <a:lumMod val="85000"/>
                    <a:lumOff val="15000"/>
                  </a:schemeClr>
                </a:solidFill>
                <a:latin typeface="Century" panose="02040604050505020304" charset="0"/>
                <a:cs typeface="Century" panose="02040604050505020304" charset="0"/>
              </a:rPr>
              <a:t> деньги и не бояться работы.</a:t>
            </a:r>
          </a:p>
        </p:txBody>
      </p:sp>
      <p:pic>
        <p:nvPicPr>
          <p:cNvPr id="5" name="Рисунок 4"/>
          <p:cNvPicPr>
            <a:picLocks noChangeAspect="1"/>
          </p:cNvPicPr>
          <p:nvPr/>
        </p:nvPicPr>
        <p:blipFill>
          <a:blip r:embed="rId5"/>
          <a:stretch>
            <a:fillRect/>
          </a:stretch>
        </p:blipFill>
        <p:spPr>
          <a:xfrm>
            <a:off x="10096211" y="3195545"/>
            <a:ext cx="9435481" cy="4664997"/>
          </a:xfrm>
          <a:prstGeom prst="rect">
            <a:avLst/>
          </a:prstGeom>
        </p:spPr>
      </p:pic>
      <p:sp>
        <p:nvSpPr>
          <p:cNvPr id="6" name="Прямоугольник 5"/>
          <p:cNvSpPr/>
          <p:nvPr/>
        </p:nvSpPr>
        <p:spPr>
          <a:xfrm>
            <a:off x="4222629" y="836870"/>
            <a:ext cx="10411520" cy="1004570"/>
          </a:xfrm>
          <a:prstGeom prst="rect">
            <a:avLst/>
          </a:prstGeom>
        </p:spPr>
        <p:txBody>
          <a:bodyPr wrap="square">
            <a:spAutoFit/>
          </a:bodyPr>
          <a:lstStyle/>
          <a:p>
            <a:pPr algn="ctr"/>
            <a:r>
              <a:rPr lang="ru-RU" sz="5935" b="1" dirty="0">
                <a:solidFill>
                  <a:schemeClr val="tx2"/>
                </a:solidFill>
                <a:latin typeface="Century" panose="02040604050505020304" charset="0"/>
                <a:cs typeface="Century" panose="02040604050505020304" charset="0"/>
              </a:rPr>
              <a:t>16-18 лет. Чему научить?</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6" name="Прямоугольник 5"/>
          <p:cNvSpPr/>
          <p:nvPr/>
        </p:nvSpPr>
        <p:spPr>
          <a:xfrm>
            <a:off x="4222629" y="836870"/>
            <a:ext cx="10411520" cy="1004570"/>
          </a:xfrm>
          <a:prstGeom prst="rect">
            <a:avLst/>
          </a:prstGeom>
        </p:spPr>
        <p:txBody>
          <a:bodyPr wrap="square">
            <a:spAutoFit/>
          </a:bodyPr>
          <a:lstStyle/>
          <a:p>
            <a:pPr algn="ctr"/>
            <a:endParaRPr lang="ru-RU" sz="5935" b="1" dirty="0">
              <a:solidFill>
                <a:schemeClr val="tx2"/>
              </a:solidFill>
              <a:latin typeface="Century" panose="02040604050505020304" charset="0"/>
              <a:cs typeface="Century" panose="02040604050505020304" charset="0"/>
            </a:endParaRPr>
          </a:p>
        </p:txBody>
      </p:sp>
      <p:sp>
        <p:nvSpPr>
          <p:cNvPr id="3" name="Текстовое поле 2"/>
          <p:cNvSpPr txBox="1"/>
          <p:nvPr/>
        </p:nvSpPr>
        <p:spPr>
          <a:xfrm>
            <a:off x="3839845" y="379095"/>
            <a:ext cx="11289665" cy="1976120"/>
          </a:xfrm>
          <a:prstGeom prst="rect">
            <a:avLst/>
          </a:prstGeom>
          <a:noFill/>
        </p:spPr>
        <p:txBody>
          <a:bodyPr wrap="square" rtlCol="0">
            <a:noAutofit/>
          </a:bodyPr>
          <a:lstStyle/>
          <a:p>
            <a:pPr algn="ctr">
              <a:lnSpc>
                <a:spcPct val="100000"/>
              </a:lnSpc>
              <a:spcBef>
                <a:spcPts val="135"/>
              </a:spcBef>
              <a:defRPr/>
            </a:pPr>
            <a:r>
              <a:rPr lang="ru-RU" sz="5400" b="1" spc="15">
                <a:solidFill>
                  <a:schemeClr val="tx2"/>
                </a:solidFill>
                <a:latin typeface="Century" panose="02040604050505020304" charset="0"/>
                <a:ea typeface="Verdana" panose="020B0604030504040204"/>
                <a:cs typeface="Century" panose="02040604050505020304" charset="0"/>
                <a:sym typeface="+mn-ea"/>
              </a:rPr>
              <a:t>Финансовая безопасность: основы</a:t>
            </a:r>
            <a:endParaRPr lang="ru-RU" altLang="en-US" sz="5400" b="1">
              <a:latin typeface="Century" panose="02040604050505020304" charset="0"/>
              <a:cs typeface="Century" panose="02040604050505020304" charset="0"/>
            </a:endParaRPr>
          </a:p>
        </p:txBody>
      </p:sp>
      <p:sp>
        <p:nvSpPr>
          <p:cNvPr id="9" name="Текстовое поле 8"/>
          <p:cNvSpPr txBox="1"/>
          <p:nvPr/>
        </p:nvSpPr>
        <p:spPr>
          <a:xfrm>
            <a:off x="453390" y="2282825"/>
            <a:ext cx="15753715" cy="4687570"/>
          </a:xfrm>
          <a:prstGeom prst="rect">
            <a:avLst/>
          </a:prstGeom>
          <a:noFill/>
        </p:spPr>
        <p:txBody>
          <a:bodyPr wrap="square" rtlCol="0">
            <a:noAutofit/>
          </a:bodyPr>
          <a:lstStyle/>
          <a:p>
            <a:pPr marL="12700">
              <a:spcBef>
                <a:spcPts val="100"/>
              </a:spcBef>
              <a:tabLst>
                <a:tab pos="526415" algn="l"/>
              </a:tabLst>
              <a:defRPr/>
            </a:pPr>
            <a:r>
              <a:rPr lang="ru-RU" sz="3200" b="1">
                <a:latin typeface="Century" panose="02040604050505020304" charset="0"/>
                <a:cs typeface="Century" panose="02040604050505020304" charset="0"/>
                <a:sym typeface="+mn-ea"/>
              </a:rPr>
              <a:t> Вопросы финансов</a:t>
            </a:r>
            <a:r>
              <a:rPr lang="ru-RU" sz="3200">
                <a:latin typeface="Century" panose="02040604050505020304" charset="0"/>
                <a:cs typeface="Century" panose="02040604050505020304" charset="0"/>
                <a:sym typeface="+mn-ea"/>
              </a:rPr>
              <a:t> затрагивают все сферы жизни современного человека, а  финансовая грамотность стала необходимым жизненным навыком, как умение читать и писать. Финансово грамотный человек подсчитывает свои расходы и доходы, ведёт семейный или личный бюджет, не влезает в излишние долги, имеет финансовую «подушку безопасности». Финансовая грамотность дает возможность управлять своим финансовым благополучием, строить долгосрочные планы и добиваться успеха.</a:t>
            </a:r>
          </a:p>
          <a:p>
            <a:pPr marL="12700">
              <a:spcBef>
                <a:spcPts val="100"/>
              </a:spcBef>
              <a:tabLst>
                <a:tab pos="526415" algn="l"/>
              </a:tabLst>
              <a:defRPr/>
            </a:pPr>
            <a:endParaRPr lang="ru-RU" altLang="en-US" sz="3200">
              <a:latin typeface="Century" panose="02040604050505020304" charset="0"/>
              <a:cs typeface="Century" panose="02040604050505020304" charset="0"/>
            </a:endParaRPr>
          </a:p>
          <a:p>
            <a:pPr marL="12700">
              <a:spcBef>
                <a:spcPts val="100"/>
              </a:spcBef>
              <a:tabLst>
                <a:tab pos="526415" algn="l"/>
              </a:tabLst>
              <a:defRPr/>
            </a:pPr>
            <a:endParaRPr lang="ru-RU" altLang="en-US" sz="3200">
              <a:latin typeface="Century" panose="02040604050505020304" charset="0"/>
              <a:cs typeface="Century" panose="02040604050505020304" charset="0"/>
            </a:endParaRPr>
          </a:p>
        </p:txBody>
      </p:sp>
      <p:sp>
        <p:nvSpPr>
          <p:cNvPr id="10" name="Текстовое поле 9"/>
          <p:cNvSpPr txBox="1"/>
          <p:nvPr/>
        </p:nvSpPr>
        <p:spPr>
          <a:xfrm>
            <a:off x="266065" y="6147435"/>
            <a:ext cx="15388590" cy="4847590"/>
          </a:xfrm>
          <a:prstGeom prst="rect">
            <a:avLst/>
          </a:prstGeom>
          <a:noFill/>
        </p:spPr>
        <p:txBody>
          <a:bodyPr wrap="square" rtlCol="0">
            <a:noAutofit/>
          </a:bodyPr>
          <a:lstStyle/>
          <a:p>
            <a:pPr algn="just">
              <a:defRPr sz="1200">
                <a:solidFill>
                  <a:srgbClr val="4D4D4C"/>
                </a:solidFill>
                <a:latin typeface="Tahoma" panose="020B0604030504040204"/>
                <a:ea typeface="Tahoma" panose="020B0604030504040204"/>
                <a:cs typeface="Tahoma" panose="020B0604030504040204"/>
              </a:defRPr>
            </a:pPr>
            <a:r>
              <a:rPr lang="ru-RU" sz="3200" b="1">
                <a:solidFill>
                  <a:schemeClr val="tx2"/>
                </a:solidFill>
                <a:latin typeface="Century" panose="02040604050505020304" charset="0"/>
                <a:cs typeface="Century" panose="02040604050505020304" charset="0"/>
                <a:sym typeface="+mn-ea"/>
              </a:rPr>
              <a:t> Наша финансовая безопасность напрямую зависит от принимаемых нами ежедневно решений. Непродуманный  выбор поставщика финансовых услуг, невнимательное чтение условия договоров, отсутствие финансовой дисциплины и - как следствие - неисполнение своих обязательств и неприятная финансовая ситуация.</a:t>
            </a:r>
            <a:endParaRPr lang="ru-RU" sz="3200" b="1">
              <a:solidFill>
                <a:schemeClr val="tx2"/>
              </a:solidFill>
              <a:latin typeface="Century" panose="02040604050505020304" charset="0"/>
              <a:cs typeface="Century" panose="02040604050505020304" charset="0"/>
            </a:endParaRPr>
          </a:p>
          <a:p>
            <a:pPr algn="just">
              <a:defRPr sz="1200">
                <a:solidFill>
                  <a:srgbClr val="4D4D4C"/>
                </a:solidFill>
                <a:latin typeface="Tahoma" panose="020B0604030504040204"/>
                <a:ea typeface="Tahoma" panose="020B0604030504040204"/>
                <a:cs typeface="Tahoma" panose="020B0604030504040204"/>
              </a:defRPr>
            </a:pPr>
            <a:endParaRPr lang="ru-RU" sz="3200">
              <a:latin typeface="Century" panose="02040604050505020304" charset="0"/>
              <a:cs typeface="Century" panose="02040604050505020304" charset="0"/>
            </a:endParaRPr>
          </a:p>
          <a:p>
            <a:pPr algn="just">
              <a:defRPr sz="1200">
                <a:solidFill>
                  <a:srgbClr val="4D4D4C"/>
                </a:solidFill>
                <a:latin typeface="Tahoma" panose="020B0604030504040204"/>
                <a:ea typeface="Tahoma" panose="020B0604030504040204"/>
                <a:cs typeface="Tahoma" panose="020B0604030504040204"/>
              </a:defRPr>
            </a:pPr>
            <a:r>
              <a:rPr lang="ru-RU" sz="3200" b="1">
                <a:latin typeface="Century" panose="02040604050505020304" charset="0"/>
                <a:cs typeface="Century" panose="02040604050505020304" charset="0"/>
                <a:sym typeface="+mn-ea"/>
              </a:rPr>
              <a:t> </a:t>
            </a:r>
            <a:r>
              <a:rPr lang="ru-RU" sz="3200" b="1">
                <a:solidFill>
                  <a:srgbClr val="FF0000"/>
                </a:solidFill>
                <a:latin typeface="Century" panose="02040604050505020304" charset="0"/>
                <a:cs typeface="Century" panose="02040604050505020304" charset="0"/>
                <a:sym typeface="+mn-ea"/>
              </a:rPr>
              <a:t>Финансовое мошенничество — совершение противоправных действий в сфере денежного обращения путем обмана, злоупотребления доверием и других манипуляций с целью незаконного обогащения</a:t>
            </a:r>
            <a:endParaRPr lang="ru-RU" altLang="en-US" sz="3200" b="1">
              <a:latin typeface="Century" panose="02040604050505020304" charset="0"/>
              <a:cs typeface="Century" panose="0204060405050502030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4319270" y="521335"/>
            <a:ext cx="9908540" cy="1144270"/>
          </a:xfrm>
          <a:prstGeom prst="rect">
            <a:avLst/>
          </a:prstGeom>
          <a:noFill/>
        </p:spPr>
        <p:txBody>
          <a:bodyPr wrap="square" rtlCol="0">
            <a:noAutofit/>
          </a:bodyPr>
          <a:lstStyle/>
          <a:p>
            <a:pPr algn="ctr"/>
            <a:r>
              <a:rPr lang="ru-RU" sz="5400" b="1" dirty="0">
                <a:solidFill>
                  <a:schemeClr val="tx2"/>
                </a:solidFill>
                <a:latin typeface="Century" panose="02040604050505020304" charset="0"/>
                <a:cs typeface="Century" panose="02040604050505020304" charset="0"/>
                <a:sym typeface="+mn-ea"/>
              </a:rPr>
              <a:t>Психологические ловушки</a:t>
            </a:r>
            <a:endParaRPr lang="ru-RU" altLang="en-US" sz="5400" b="1">
              <a:latin typeface="Century" panose="02040604050505020304" charset="0"/>
              <a:cs typeface="Century" panose="02040604050505020304" charset="0"/>
            </a:endParaRPr>
          </a:p>
        </p:txBody>
      </p:sp>
      <p:sp>
        <p:nvSpPr>
          <p:cNvPr id="9" name="Текстовое поле 8"/>
          <p:cNvSpPr txBox="1"/>
          <p:nvPr/>
        </p:nvSpPr>
        <p:spPr>
          <a:xfrm>
            <a:off x="875665" y="2364105"/>
            <a:ext cx="14726920" cy="5605780"/>
          </a:xfrm>
          <a:prstGeom prst="rect">
            <a:avLst/>
          </a:prstGeom>
          <a:noFill/>
        </p:spPr>
        <p:txBody>
          <a:bodyPr wrap="square" rtlCol="0">
            <a:noAutofit/>
          </a:bodyPr>
          <a:lstStyle/>
          <a:p>
            <a:pPr>
              <a:lnSpc>
                <a:spcPct val="150000"/>
              </a:lnSpc>
              <a:defRPr/>
            </a:pPr>
            <a:r>
              <a:rPr lang="ru-RU" sz="3600" b="1" dirty="0" smtClean="0">
                <a:solidFill>
                  <a:schemeClr val="tx2"/>
                </a:solidFill>
                <a:latin typeface="Century" panose="02040604050505020304" charset="0"/>
                <a:cs typeface="Century" panose="02040604050505020304" charset="0"/>
                <a:sym typeface="+mn-ea"/>
              </a:rPr>
              <a:t>Психологические ловушки</a:t>
            </a:r>
            <a:r>
              <a:rPr lang="ru-RU" sz="3600" dirty="0" smtClean="0">
                <a:latin typeface="Century" panose="02040604050505020304" charset="0"/>
                <a:cs typeface="Century" panose="02040604050505020304" charset="0"/>
                <a:sym typeface="+mn-ea"/>
              </a:rPr>
              <a:t> — это ситуации, в которых человек неадекватно оценивает и неправильно воспринимает поступающую информацию, и действует ошибочным образом, как правило — с негативными результатами или во вред себе.</a:t>
            </a:r>
            <a:endParaRPr lang="ru-RU" sz="3600" dirty="0" smtClean="0">
              <a:latin typeface="Century" panose="02040604050505020304" charset="0"/>
              <a:cs typeface="Century" panose="02040604050505020304" charset="0"/>
            </a:endParaRPr>
          </a:p>
          <a:p>
            <a:pPr>
              <a:lnSpc>
                <a:spcPct val="150000"/>
              </a:lnSpc>
              <a:defRPr/>
            </a:pPr>
            <a:endParaRPr lang="ru-RU" sz="3600" dirty="0" smtClean="0">
              <a:latin typeface="Century" panose="02040604050505020304" charset="0"/>
              <a:cs typeface="Century" panose="02040604050505020304" charset="0"/>
            </a:endParaRPr>
          </a:p>
          <a:p>
            <a:pPr>
              <a:lnSpc>
                <a:spcPct val="150000"/>
              </a:lnSpc>
              <a:defRPr/>
            </a:pPr>
            <a:r>
              <a:rPr lang="ru-RU" sz="3600" dirty="0" smtClean="0">
                <a:latin typeface="Century" panose="02040604050505020304" charset="0"/>
                <a:cs typeface="Century" panose="02040604050505020304" charset="0"/>
                <a:sym typeface="+mn-ea"/>
              </a:rPr>
              <a:t>Когнитивные искажения       психологические ловушки</a:t>
            </a:r>
            <a:r>
              <a:rPr lang="ru-RU" dirty="0" smtClean="0">
                <a:sym typeface="+mn-ea"/>
              </a:rPr>
              <a:t>.</a:t>
            </a:r>
            <a:endParaRPr lang="ru-RU" altLang="en-US"/>
          </a:p>
        </p:txBody>
      </p:sp>
      <p:pic>
        <p:nvPicPr>
          <p:cNvPr id="17" name="Рисунок 16"/>
          <p:cNvPicPr>
            <a:picLocks noChangeAspect="1"/>
          </p:cNvPicPr>
          <p:nvPr/>
        </p:nvPicPr>
        <p:blipFill>
          <a:blip r:embed="rId5"/>
          <a:srcRect r="3230"/>
          <a:stretch>
            <a:fillRect/>
          </a:stretch>
        </p:blipFill>
        <p:spPr bwMode="auto">
          <a:xfrm>
            <a:off x="6019165" y="7969885"/>
            <a:ext cx="3548380" cy="28809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4663440" y="658495"/>
            <a:ext cx="9908540" cy="922020"/>
          </a:xfrm>
          <a:prstGeom prst="rect">
            <a:avLst/>
          </a:prstGeom>
          <a:noFill/>
        </p:spPr>
        <p:txBody>
          <a:bodyPr wrap="square" rtlCol="0">
            <a:spAutoFit/>
          </a:bodyPr>
          <a:lstStyle/>
          <a:p>
            <a:pPr algn="ctr"/>
            <a:r>
              <a:rPr lang="ru-RU" sz="5400" b="1" dirty="0">
                <a:solidFill>
                  <a:schemeClr val="tx2"/>
                </a:solidFill>
                <a:latin typeface="Century" panose="02040604050505020304" charset="0"/>
                <a:cs typeface="Century" panose="02040604050505020304" charset="0"/>
                <a:sym typeface="+mn-ea"/>
              </a:rPr>
              <a:t>Когнитивные искажения</a:t>
            </a:r>
            <a:endParaRPr lang="ru-RU" altLang="en-US" sz="5400" b="1">
              <a:latin typeface="Century" panose="02040604050505020304" charset="0"/>
              <a:cs typeface="Century" panose="02040604050505020304" charset="0"/>
            </a:endParaRPr>
          </a:p>
        </p:txBody>
      </p:sp>
      <p:sp>
        <p:nvSpPr>
          <p:cNvPr id="4" name="Текстовое поле 3"/>
          <p:cNvSpPr txBox="1"/>
          <p:nvPr/>
        </p:nvSpPr>
        <p:spPr>
          <a:xfrm>
            <a:off x="762000" y="1952625"/>
            <a:ext cx="14720570" cy="5086350"/>
          </a:xfrm>
          <a:prstGeom prst="rect">
            <a:avLst/>
          </a:prstGeom>
          <a:noFill/>
        </p:spPr>
        <p:txBody>
          <a:bodyPr wrap="square" rtlCol="0">
            <a:noAutofit/>
          </a:bodyPr>
          <a:lstStyle/>
          <a:p>
            <a:pPr>
              <a:lnSpc>
                <a:spcPct val="150000"/>
              </a:lnSpc>
              <a:defRPr/>
            </a:pPr>
            <a:r>
              <a:rPr lang="ru-RU" sz="3200" b="1" dirty="0" smtClean="0">
                <a:solidFill>
                  <a:schemeClr val="tx2"/>
                </a:solidFill>
                <a:latin typeface="Century" panose="02040604050505020304" charset="0"/>
                <a:cs typeface="Century" panose="02040604050505020304" charset="0"/>
                <a:sym typeface="+mn-ea"/>
              </a:rPr>
              <a:t>Когнитивные искажения</a:t>
            </a:r>
            <a:r>
              <a:rPr lang="ru-RU" sz="3200" dirty="0" smtClean="0">
                <a:solidFill>
                  <a:srgbClr val="529975"/>
                </a:solidFill>
                <a:latin typeface="Century" panose="02040604050505020304" charset="0"/>
                <a:cs typeface="Century" panose="02040604050505020304" charset="0"/>
                <a:sym typeface="+mn-ea"/>
              </a:rPr>
              <a:t> </a:t>
            </a:r>
            <a:r>
              <a:rPr lang="ru-RU" sz="3200" dirty="0" smtClean="0">
                <a:latin typeface="Century" panose="02040604050505020304" charset="0"/>
                <a:cs typeface="Century" panose="02040604050505020304" charset="0"/>
                <a:sym typeface="+mn-ea"/>
              </a:rPr>
              <a:t>– это систематические отклонения от рационального поведения.</a:t>
            </a:r>
            <a:endParaRPr lang="ru-RU" sz="3200" dirty="0" smtClean="0">
              <a:latin typeface="Century" panose="02040604050505020304" charset="0"/>
              <a:cs typeface="Century" panose="02040604050505020304" charset="0"/>
            </a:endParaRPr>
          </a:p>
          <a:p>
            <a:pPr marL="342900" indent="-342900">
              <a:lnSpc>
                <a:spcPct val="150000"/>
              </a:lnSpc>
              <a:buFont typeface="Wingdings" panose="05000000000000000000"/>
              <a:buChar char="§"/>
              <a:defRPr/>
            </a:pPr>
            <a:r>
              <a:rPr lang="ru-RU" sz="3200" dirty="0" smtClean="0">
                <a:latin typeface="Century" panose="02040604050505020304" charset="0"/>
                <a:cs typeface="Century" panose="02040604050505020304" charset="0"/>
                <a:sym typeface="+mn-ea"/>
              </a:rPr>
              <a:t>субъективные убеждения(предубеждениями) и стереотипы,</a:t>
            </a:r>
            <a:endParaRPr lang="ru-RU" sz="3200" dirty="0" smtClean="0">
              <a:latin typeface="Century" panose="02040604050505020304" charset="0"/>
              <a:cs typeface="Century" panose="02040604050505020304" charset="0"/>
            </a:endParaRPr>
          </a:p>
          <a:p>
            <a:pPr marL="342900" indent="-342900">
              <a:lnSpc>
                <a:spcPct val="150000"/>
              </a:lnSpc>
              <a:buFont typeface="Wingdings" panose="05000000000000000000"/>
              <a:buChar char="§"/>
              <a:defRPr/>
            </a:pPr>
            <a:r>
              <a:rPr lang="ru-RU" sz="3200" dirty="0" smtClean="0">
                <a:latin typeface="Century" panose="02040604050505020304" charset="0"/>
                <a:cs typeface="Century" panose="02040604050505020304" charset="0"/>
                <a:sym typeface="+mn-ea"/>
              </a:rPr>
              <a:t>социальные, моральные и эмоциональные причины,</a:t>
            </a:r>
            <a:endParaRPr lang="ru-RU" sz="3200" dirty="0" smtClean="0">
              <a:latin typeface="Century" panose="02040604050505020304" charset="0"/>
              <a:cs typeface="Century" panose="02040604050505020304" charset="0"/>
            </a:endParaRPr>
          </a:p>
          <a:p>
            <a:pPr marL="342900" indent="-342900">
              <a:lnSpc>
                <a:spcPct val="150000"/>
              </a:lnSpc>
              <a:buFont typeface="Wingdings" panose="05000000000000000000"/>
              <a:buChar char="§"/>
              <a:defRPr/>
            </a:pPr>
            <a:r>
              <a:rPr lang="ru-RU" sz="3200" dirty="0" smtClean="0">
                <a:latin typeface="Century" panose="02040604050505020304" charset="0"/>
                <a:cs typeface="Century" panose="02040604050505020304" charset="0"/>
                <a:sym typeface="+mn-ea"/>
              </a:rPr>
              <a:t>сбои в обработке и анализе информации, </a:t>
            </a:r>
            <a:endParaRPr lang="ru-RU" sz="3200" dirty="0" smtClean="0">
              <a:latin typeface="Century" panose="02040604050505020304" charset="0"/>
              <a:cs typeface="Century" panose="02040604050505020304" charset="0"/>
            </a:endParaRPr>
          </a:p>
          <a:p>
            <a:pPr marL="342900" indent="-342900">
              <a:lnSpc>
                <a:spcPct val="150000"/>
              </a:lnSpc>
              <a:buFont typeface="Wingdings" panose="05000000000000000000"/>
              <a:buChar char="§"/>
              <a:defRPr/>
            </a:pPr>
            <a:r>
              <a:rPr lang="ru-RU" sz="3200" dirty="0" smtClean="0">
                <a:latin typeface="Century" panose="02040604050505020304" charset="0"/>
                <a:cs typeface="Century" panose="02040604050505020304" charset="0"/>
                <a:sym typeface="+mn-ea"/>
              </a:rPr>
              <a:t>физические ограничения и особенности строения человеческого мозга. </a:t>
            </a:r>
            <a:endParaRPr lang="ru-RU" altLang="en-US" sz="3200">
              <a:latin typeface="Century" panose="02040604050505020304" charset="0"/>
              <a:cs typeface="Century" panose="02040604050505020304" charset="0"/>
            </a:endParaRPr>
          </a:p>
        </p:txBody>
      </p:sp>
      <p:pic>
        <p:nvPicPr>
          <p:cNvPr id="6" name="Рисунок 4"/>
          <p:cNvPicPr>
            <a:picLocks noChangeAspect="1"/>
          </p:cNvPicPr>
          <p:nvPr/>
        </p:nvPicPr>
        <p:blipFill>
          <a:blip r:embed="rId5"/>
          <a:stretch>
            <a:fillRect/>
          </a:stretch>
        </p:blipFill>
        <p:spPr>
          <a:xfrm>
            <a:off x="6667500" y="6806565"/>
            <a:ext cx="4029710" cy="40297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4284"/>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pic>
        <p:nvPicPr>
          <p:cNvPr id="3" name="Рисунок 2"/>
          <p:cNvPicPr>
            <a:picLocks noChangeAspect="1"/>
          </p:cNvPicPr>
          <p:nvPr/>
        </p:nvPicPr>
        <p:blipFill>
          <a:blip r:embed="rId5"/>
          <a:stretch>
            <a:fillRect/>
          </a:stretch>
        </p:blipFill>
        <p:spPr>
          <a:xfrm>
            <a:off x="950714" y="2837507"/>
            <a:ext cx="5634337" cy="5634337"/>
          </a:xfrm>
          <a:prstGeom prst="rect">
            <a:avLst/>
          </a:prstGeom>
        </p:spPr>
      </p:pic>
      <p:sp>
        <p:nvSpPr>
          <p:cNvPr id="4" name="Прямоугольник 3"/>
          <p:cNvSpPr/>
          <p:nvPr/>
        </p:nvSpPr>
        <p:spPr>
          <a:xfrm>
            <a:off x="6740525" y="1217930"/>
            <a:ext cx="9043035" cy="2651125"/>
          </a:xfrm>
          <a:prstGeom prst="rect">
            <a:avLst/>
          </a:prstGeom>
        </p:spPr>
        <p:txBody>
          <a:bodyPr>
            <a:noAutofit/>
          </a:bodyPr>
          <a:lstStyle/>
          <a:p>
            <a:pPr algn="ctr"/>
            <a:r>
              <a:rPr lang="ru-RU" sz="6595" b="1" dirty="0">
                <a:solidFill>
                  <a:schemeClr val="tx2"/>
                </a:solidFill>
                <a:latin typeface="Century" panose="02040604050505020304" charset="0"/>
                <a:cs typeface="Century" panose="02040604050505020304" charset="0"/>
              </a:rPr>
              <a:t>Андреева</a:t>
            </a:r>
            <a:br>
              <a:rPr lang="ru-RU" sz="6595" b="1" dirty="0">
                <a:solidFill>
                  <a:schemeClr val="tx2"/>
                </a:solidFill>
                <a:latin typeface="Century" panose="02040604050505020304" charset="0"/>
                <a:cs typeface="Century" panose="02040604050505020304" charset="0"/>
              </a:rPr>
            </a:br>
            <a:r>
              <a:rPr lang="ru-RU" sz="6595" b="1" dirty="0">
                <a:solidFill>
                  <a:schemeClr val="tx2"/>
                </a:solidFill>
                <a:latin typeface="Century" panose="02040604050505020304" charset="0"/>
                <a:cs typeface="Century" panose="02040604050505020304" charset="0"/>
              </a:rPr>
              <a:t>Ольга Сергеевна</a:t>
            </a:r>
          </a:p>
        </p:txBody>
      </p:sp>
      <p:sp>
        <p:nvSpPr>
          <p:cNvPr id="5" name="Прямоугольник 4"/>
          <p:cNvSpPr/>
          <p:nvPr/>
        </p:nvSpPr>
        <p:spPr>
          <a:xfrm>
            <a:off x="7481570" y="3538855"/>
            <a:ext cx="7228840" cy="7656830"/>
          </a:xfrm>
          <a:prstGeom prst="rect">
            <a:avLst/>
          </a:prstGeom>
        </p:spPr>
        <p:txBody>
          <a:bodyPr wrap="square">
            <a:noAutofit/>
          </a:bodyPr>
          <a:lstStyle/>
          <a:p>
            <a:pPr marL="471170" indent="-471170">
              <a:buFont typeface="Arial" panose="020B0604020202020204" pitchFamily="34" charset="0"/>
              <a:buChar char="•"/>
            </a:pPr>
            <a:r>
              <a:rPr lang="ru-RU" sz="2800" dirty="0">
                <a:latin typeface="Century" panose="02040604050505020304" charset="0"/>
                <a:cs typeface="Century" panose="02040604050505020304" charset="0"/>
              </a:rPr>
              <a:t>Независимый финансовый консультант</a:t>
            </a:r>
          </a:p>
          <a:p>
            <a:pPr marL="471170" indent="-471170">
              <a:buFont typeface="Arial" panose="020B0604020202020204" pitchFamily="34" charset="0"/>
              <a:buChar char="•"/>
            </a:pPr>
            <a:r>
              <a:rPr lang="ru-RU" sz="2800" dirty="0">
                <a:latin typeface="Century" panose="02040604050505020304" charset="0"/>
                <a:cs typeface="Century" panose="02040604050505020304" charset="0"/>
              </a:rPr>
              <a:t>Федеральный эксперт Ассоциации развития финансовой грамотности (г. Москва), </a:t>
            </a:r>
          </a:p>
          <a:p>
            <a:pPr marL="471170" indent="-471170">
              <a:buFont typeface="Arial" panose="020B0604020202020204" pitchFamily="34" charset="0"/>
              <a:buChar char="•"/>
            </a:pPr>
            <a:r>
              <a:rPr lang="ru-RU" sz="2800" dirty="0">
                <a:latin typeface="Century" panose="02040604050505020304" charset="0"/>
                <a:cs typeface="Century" panose="02040604050505020304" charset="0"/>
              </a:rPr>
              <a:t>Эксперт Агентства стратегических инициатив по продвижению новых проектов, направление              «Финансовая грамотность»</a:t>
            </a:r>
          </a:p>
          <a:p>
            <a:pPr marL="471170" indent="-471170">
              <a:buFont typeface="Arial" panose="020B0604020202020204" pitchFamily="34" charset="0"/>
              <a:buChar char="•"/>
            </a:pPr>
            <a:r>
              <a:rPr lang="ru-RU" sz="2800" dirty="0">
                <a:latin typeface="Century" panose="02040604050505020304" charset="0"/>
                <a:cs typeface="Century" panose="02040604050505020304" charset="0"/>
              </a:rPr>
              <a:t>Кандидат филологических наук, доцент </a:t>
            </a:r>
          </a:p>
          <a:p>
            <a:pPr marL="471170" indent="-471170">
              <a:buFont typeface="Arial" panose="020B0604020202020204" pitchFamily="34" charset="0"/>
              <a:buChar char="•"/>
            </a:pPr>
            <a:r>
              <a:rPr lang="ru-RU" sz="2800" dirty="0">
                <a:latin typeface="Century" panose="02040604050505020304" charset="0"/>
                <a:cs typeface="Century" panose="02040604050505020304" charset="0"/>
              </a:rPr>
              <a:t>Автор книг  по финансовому просвещению родителей и детей (изд. «Просвещение»)</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4516755" y="655320"/>
            <a:ext cx="10110470" cy="1057275"/>
          </a:xfrm>
          <a:prstGeom prst="rect">
            <a:avLst/>
          </a:prstGeom>
          <a:noFill/>
        </p:spPr>
        <p:txBody>
          <a:bodyPr wrap="square" rtlCol="0">
            <a:noAutofit/>
          </a:bodyPr>
          <a:lstStyle/>
          <a:p>
            <a:pPr>
              <a:lnSpc>
                <a:spcPct val="100000"/>
              </a:lnSpc>
              <a:spcBef>
                <a:spcPts val="135"/>
              </a:spcBef>
              <a:defRPr/>
            </a:pPr>
            <a:r>
              <a:rPr lang="ru-RU" sz="5400" b="1" spc="15" dirty="0" err="1" smtClean="0">
                <a:solidFill>
                  <a:schemeClr val="tx2"/>
                </a:solidFill>
                <a:latin typeface="Century" panose="02040604050505020304" charset="0"/>
                <a:ea typeface="Verdana" panose="020B0604030504040204"/>
                <a:cs typeface="Century" panose="02040604050505020304" charset="0"/>
                <a:sym typeface="+mn-ea"/>
              </a:rPr>
              <a:t> Провокативная</a:t>
            </a:r>
            <a:r>
              <a:rPr lang="ru-RU" sz="5400" b="1" spc="15" dirty="0" smtClean="0">
                <a:solidFill>
                  <a:schemeClr val="tx2"/>
                </a:solidFill>
                <a:latin typeface="Century" panose="02040604050505020304" charset="0"/>
                <a:ea typeface="Verdana" panose="020B0604030504040204"/>
                <a:cs typeface="Century" panose="02040604050505020304" charset="0"/>
                <a:sym typeface="+mn-ea"/>
              </a:rPr>
              <a:t> реклама</a:t>
            </a:r>
            <a:endParaRPr lang="ru-RU" altLang="en-US" sz="5400" b="1">
              <a:latin typeface="Century" panose="02040604050505020304" charset="0"/>
              <a:cs typeface="Century" panose="02040604050505020304" charset="0"/>
            </a:endParaRPr>
          </a:p>
        </p:txBody>
      </p:sp>
      <p:pic>
        <p:nvPicPr>
          <p:cNvPr id="5" name="Рисунок 4"/>
          <p:cNvPicPr>
            <a:picLocks noChangeAspect="1"/>
          </p:cNvPicPr>
          <p:nvPr/>
        </p:nvPicPr>
        <p:blipFill>
          <a:blip r:embed="rId5"/>
          <a:stretch>
            <a:fillRect/>
          </a:stretch>
        </p:blipFill>
        <p:spPr>
          <a:xfrm>
            <a:off x="2435515" y="2702113"/>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4344035" y="498475"/>
            <a:ext cx="10713085" cy="988060"/>
          </a:xfrm>
          <a:prstGeom prst="rect">
            <a:avLst/>
          </a:prstGeom>
          <a:noFill/>
        </p:spPr>
        <p:txBody>
          <a:bodyPr wrap="square" rtlCol="0">
            <a:noAutofit/>
          </a:bodyPr>
          <a:lstStyle/>
          <a:p>
            <a:pPr algn="ctr">
              <a:lnSpc>
                <a:spcPct val="100000"/>
              </a:lnSpc>
              <a:spcBef>
                <a:spcPts val="135"/>
              </a:spcBef>
              <a:defRPr/>
            </a:pPr>
            <a:r>
              <a:rPr lang="ru-RU" sz="5400" b="1" spc="15" dirty="0">
                <a:solidFill>
                  <a:schemeClr val="tx2"/>
                </a:solidFill>
                <a:latin typeface="Century" panose="02040604050505020304" charset="0"/>
                <a:ea typeface="Verdana" panose="020B0604030504040204"/>
                <a:cs typeface="Century" panose="02040604050505020304" charset="0"/>
                <a:sym typeface="+mn-ea"/>
              </a:rPr>
              <a:t>Социальная инженерия</a:t>
            </a:r>
            <a:endParaRPr lang="ru-RU" altLang="en-US" sz="5400" b="1" spc="15" dirty="0">
              <a:solidFill>
                <a:schemeClr val="tx2"/>
              </a:solidFill>
              <a:latin typeface="Century" panose="02040604050505020304" charset="0"/>
              <a:ea typeface="Verdana" panose="020B0604030504040204"/>
              <a:cs typeface="Century" panose="02040604050505020304" charset="0"/>
              <a:sym typeface="+mn-ea"/>
            </a:endParaRPr>
          </a:p>
        </p:txBody>
      </p:sp>
      <p:sp>
        <p:nvSpPr>
          <p:cNvPr id="4" name="Текстовое поле 3"/>
          <p:cNvSpPr txBox="1"/>
          <p:nvPr/>
        </p:nvSpPr>
        <p:spPr>
          <a:xfrm>
            <a:off x="5240655" y="1634490"/>
            <a:ext cx="8870950" cy="1396365"/>
          </a:xfrm>
          <a:prstGeom prst="rect">
            <a:avLst/>
          </a:prstGeom>
          <a:noFill/>
        </p:spPr>
        <p:txBody>
          <a:bodyPr wrap="square" rtlCol="0">
            <a:noAutofit/>
          </a:bodyPr>
          <a:lstStyle/>
          <a:p>
            <a:pPr lvl="0" algn="ctr">
              <a:lnSpc>
                <a:spcPct val="12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600" spc="-2" dirty="0">
                <a:solidFill>
                  <a:schemeClr val="tx1"/>
                </a:solidFill>
                <a:sym typeface="+mn-ea"/>
              </a:rPr>
              <a:t>Очень часто мошенники применяют различные психологические приемы</a:t>
            </a:r>
            <a:endParaRPr lang="ru-RU" altLang="en-US" sz="3600" spc="-2" dirty="0">
              <a:solidFill>
                <a:schemeClr val="tx1"/>
              </a:solidFill>
              <a:sym typeface="+mn-ea"/>
            </a:endParaRPr>
          </a:p>
        </p:txBody>
      </p:sp>
      <p:sp>
        <p:nvSpPr>
          <p:cNvPr id="12" name="Скругленный прямоугольник 11"/>
          <p:cNvSpPr/>
          <p:nvPr/>
        </p:nvSpPr>
        <p:spPr>
          <a:xfrm>
            <a:off x="258445" y="3844290"/>
            <a:ext cx="4680585" cy="6120130"/>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b="1" spc="-2" dirty="0">
                <a:solidFill>
                  <a:srgbClr val="000000"/>
                </a:solidFill>
                <a:latin typeface="Century" panose="02040604050505020304" charset="0"/>
                <a:ea typeface="Calibri" panose="020F0502020204030204"/>
                <a:cs typeface="Century" panose="02040604050505020304" charset="0"/>
                <a:sym typeface="+mn-ea"/>
              </a:rPr>
              <a:t>Доверие</a:t>
            </a:r>
            <a:endParaRPr lang="en-US" sz="3200" spc="-2" dirty="0">
              <a:solidFill>
                <a:srgbClr val="000000"/>
              </a:solidFill>
              <a:latin typeface="Century" panose="02040604050505020304" charset="0"/>
              <a:cs typeface="Century" panose="02040604050505020304" charset="0"/>
            </a:endParaRPr>
          </a:p>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00000"/>
                </a:solidFill>
                <a:latin typeface="Century" panose="02040604050505020304" charset="0"/>
                <a:ea typeface="Fira Sans Light"/>
                <a:cs typeface="Century" panose="02040604050505020304" charset="0"/>
                <a:sym typeface="+mn-ea"/>
              </a:rPr>
              <a:t>Мошенник представляется сотрудником банка, государственных или правоохранительных органов, дальним родственником, знакомым</a:t>
            </a:r>
            <a:endParaRPr lang="ru-RU" altLang="en-US" sz="3200">
              <a:latin typeface="Century" panose="02040604050505020304" charset="0"/>
              <a:cs typeface="Century" panose="02040604050505020304" charset="0"/>
            </a:endParaRPr>
          </a:p>
        </p:txBody>
      </p:sp>
      <p:sp>
        <p:nvSpPr>
          <p:cNvPr id="13" name="Скругленный прямоугольник 12"/>
          <p:cNvSpPr/>
          <p:nvPr/>
        </p:nvSpPr>
        <p:spPr>
          <a:xfrm>
            <a:off x="5495290" y="3854450"/>
            <a:ext cx="4988560" cy="6109970"/>
          </a:xfrm>
          <a:prstGeom prst="roundRect">
            <a:avLst/>
          </a:prstGeom>
          <a:solidFill>
            <a:schemeClr val="accent1">
              <a:lumMod val="20000"/>
              <a:lumOff val="80000"/>
            </a:schemeClr>
          </a:solidFill>
          <a:ln>
            <a:solidFill>
              <a:schemeClr val="tx2"/>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600" b="1" spc="-2" dirty="0">
                <a:solidFill>
                  <a:srgbClr val="000000"/>
                </a:solidFill>
                <a:latin typeface="Century" panose="02040604050505020304" charset="0"/>
                <a:ea typeface="Calibri" panose="020F0502020204030204"/>
                <a:cs typeface="Century" panose="02040604050505020304" charset="0"/>
                <a:sym typeface="+mn-ea"/>
              </a:rPr>
              <a:t>Эмоциональное давление</a:t>
            </a:r>
            <a:endParaRPr lang="en-US" sz="3600" spc="-2" dirty="0">
              <a:solidFill>
                <a:srgbClr val="000000"/>
              </a:solidFill>
              <a:latin typeface="Century" panose="02040604050505020304" charset="0"/>
              <a:cs typeface="Century" panose="02040604050505020304" charset="0"/>
            </a:endParaRPr>
          </a:p>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600" spc="-2" dirty="0">
                <a:solidFill>
                  <a:srgbClr val="000000"/>
                </a:solidFill>
                <a:latin typeface="Century" panose="02040604050505020304" charset="0"/>
                <a:ea typeface="Calibri" panose="020F0502020204030204"/>
                <a:cs typeface="Century" panose="02040604050505020304" charset="0"/>
                <a:sym typeface="+mn-ea"/>
              </a:rPr>
              <a:t>Человек, находящийся под воздействием сильных эмоций, легко поддается внушению</a:t>
            </a:r>
            <a:r>
              <a:rPr lang="ru-RU" spc="-2" dirty="0">
                <a:solidFill>
                  <a:srgbClr val="000000"/>
                </a:solidFill>
                <a:latin typeface="Century" panose="02040604050505020304" charset="0"/>
                <a:ea typeface="Calibri" panose="020F0502020204030204"/>
                <a:cs typeface="Century" panose="02040604050505020304" charset="0"/>
                <a:sym typeface="+mn-ea"/>
              </a:rPr>
              <a:t> </a:t>
            </a:r>
            <a:endParaRPr lang="ru-RU" altLang="en-US"/>
          </a:p>
        </p:txBody>
      </p:sp>
      <p:sp>
        <p:nvSpPr>
          <p:cNvPr id="14" name="Скругленный прямоугольник 13"/>
          <p:cNvSpPr/>
          <p:nvPr/>
        </p:nvSpPr>
        <p:spPr>
          <a:xfrm>
            <a:off x="11132185" y="3134360"/>
            <a:ext cx="4660265" cy="3750945"/>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b="1" spc="-2">
                <a:solidFill>
                  <a:srgbClr val="000000"/>
                </a:solidFill>
                <a:latin typeface="Century" panose="02040604050505020304" charset="0"/>
                <a:cs typeface="Century" panose="02040604050505020304" charset="0"/>
                <a:sym typeface="+mn-ea"/>
              </a:rPr>
              <a:t>Осведомленность</a:t>
            </a:r>
            <a:endParaRPr lang="en-US" sz="3200" spc="-2">
              <a:solidFill>
                <a:srgbClr val="000000"/>
              </a:solidFill>
              <a:latin typeface="Century" panose="02040604050505020304" charset="0"/>
              <a:cs typeface="Century" panose="02040604050505020304" charset="0"/>
            </a:endParaRPr>
          </a:p>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a:solidFill>
                  <a:srgbClr val="000000"/>
                </a:solidFill>
                <a:latin typeface="Century" panose="02040604050505020304" charset="0"/>
                <a:cs typeface="Century" panose="02040604050505020304" charset="0"/>
                <a:sym typeface="+mn-ea"/>
              </a:rPr>
              <a:t>Следит за новостями, событиями и использует их для обмана граждан</a:t>
            </a:r>
            <a:endParaRPr lang="ru-RU" altLang="en-US" sz="3200"/>
          </a:p>
        </p:txBody>
      </p:sp>
      <p:sp>
        <p:nvSpPr>
          <p:cNvPr id="15" name="Скругленный прямоугольник 14"/>
          <p:cNvSpPr/>
          <p:nvPr/>
        </p:nvSpPr>
        <p:spPr>
          <a:xfrm>
            <a:off x="11040110" y="7414260"/>
            <a:ext cx="4735830" cy="3622675"/>
          </a:xfrm>
          <a:prstGeom prst="roundRect">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b="1" spc="-2">
                <a:solidFill>
                  <a:srgbClr val="000000"/>
                </a:solidFill>
                <a:latin typeface="Century" panose="02040604050505020304" charset="0"/>
                <a:ea typeface="Calibri" panose="020F0502020204030204"/>
                <a:cs typeface="Century" panose="02040604050505020304" charset="0"/>
                <a:sym typeface="+mn-ea"/>
              </a:rPr>
              <a:t>Жадность</a:t>
            </a:r>
            <a:endParaRPr lang="en-US" sz="3200" spc="-2">
              <a:solidFill>
                <a:srgbClr val="000000"/>
              </a:solidFill>
              <a:latin typeface="Century" panose="02040604050505020304" charset="0"/>
              <a:cs typeface="Century" panose="02040604050505020304" charset="0"/>
            </a:endParaRPr>
          </a:p>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a:solidFill>
                  <a:srgbClr val="000000"/>
                </a:solidFill>
                <a:latin typeface="Century" panose="02040604050505020304" charset="0"/>
                <a:ea typeface="Fira Sans Light"/>
                <a:cs typeface="Century" panose="02040604050505020304" charset="0"/>
                <a:sym typeface="+mn-ea"/>
              </a:rPr>
              <a:t>Использует интерес людей к легкому обогащению</a:t>
            </a:r>
            <a:endParaRPr lang="ru-RU" altLang="en-US" sz="3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3815715" y="517525"/>
            <a:ext cx="11651615" cy="1753235"/>
          </a:xfrm>
          <a:prstGeom prst="rect">
            <a:avLst/>
          </a:prstGeom>
          <a:noFill/>
        </p:spPr>
        <p:txBody>
          <a:bodyPr wrap="square" rtlCol="0">
            <a:spAutoFit/>
          </a:bodyPr>
          <a:lstStyle/>
          <a:p>
            <a:pPr algn="ctr"/>
            <a:r>
              <a:rPr lang="ru-RU" sz="5400" b="1" dirty="0">
                <a:solidFill>
                  <a:schemeClr val="tx2"/>
                </a:solidFill>
                <a:latin typeface="Century" panose="02040604050505020304" charset="0"/>
                <a:cs typeface="Century" panose="02040604050505020304" charset="0"/>
                <a:sym typeface="+mn-ea"/>
              </a:rPr>
              <a:t>Причины возникновения психологических ловушек</a:t>
            </a:r>
            <a:endParaRPr lang="ru-RU" altLang="en-US" sz="5400" b="1">
              <a:latin typeface="Century" panose="02040604050505020304" charset="0"/>
              <a:cs typeface="Century" panose="02040604050505020304" charset="0"/>
            </a:endParaRPr>
          </a:p>
        </p:txBody>
      </p:sp>
      <p:sp>
        <p:nvSpPr>
          <p:cNvPr id="4" name="Текстовое поле 3"/>
          <p:cNvSpPr txBox="1"/>
          <p:nvPr/>
        </p:nvSpPr>
        <p:spPr>
          <a:xfrm>
            <a:off x="1035685" y="2494280"/>
            <a:ext cx="9994900" cy="9025890"/>
          </a:xfrm>
          <a:prstGeom prst="rect">
            <a:avLst/>
          </a:prstGeom>
          <a:noFill/>
        </p:spPr>
        <p:txBody>
          <a:bodyPr wrap="square" rtlCol="0">
            <a:noAutofit/>
          </a:bodyPr>
          <a:lstStyle/>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Опыт (в том числе негативный)</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Привычки</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Обобщения</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Доверие / недоверие</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Отсутствие знаний</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Недостаток информации</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Избыток информации </a:t>
            </a:r>
            <a:endParaRPr lang="ru-RU" sz="3600" dirty="0" smtClean="0">
              <a:latin typeface="Century" panose="02040604050505020304" charset="0"/>
              <a:cs typeface="Century" panose="02040604050505020304" charset="0"/>
            </a:endParaRPr>
          </a:p>
          <a:p>
            <a:pPr marL="285750" indent="-285750">
              <a:lnSpc>
                <a:spcPct val="150000"/>
              </a:lnSpc>
              <a:buFont typeface="Wingdings" panose="05000000000000000000"/>
              <a:buChar char="§"/>
              <a:defRPr/>
            </a:pPr>
            <a:r>
              <a:rPr lang="ru-RU" sz="3600" dirty="0" smtClean="0">
                <a:latin typeface="Century" panose="02040604050505020304" charset="0"/>
                <a:cs typeface="Century" panose="02040604050505020304" charset="0"/>
                <a:sym typeface="+mn-ea"/>
              </a:rPr>
              <a:t>Неверная информация, дезинформация</a:t>
            </a:r>
            <a:endParaRPr lang="ru-RU" altLang="en-US" sz="3600">
              <a:latin typeface="Century" panose="02040604050505020304" charset="0"/>
              <a:cs typeface="Century" panose="02040604050505020304" charset="0"/>
            </a:endParaRPr>
          </a:p>
        </p:txBody>
      </p:sp>
      <p:pic>
        <p:nvPicPr>
          <p:cNvPr id="17" name="Рисунок 16"/>
          <p:cNvPicPr>
            <a:picLocks noChangeAspect="1"/>
          </p:cNvPicPr>
          <p:nvPr/>
        </p:nvPicPr>
        <p:blipFill>
          <a:blip r:embed="rId5"/>
          <a:stretch>
            <a:fillRect/>
          </a:stretch>
        </p:blipFill>
        <p:spPr bwMode="auto">
          <a:xfrm>
            <a:off x="8972143" y="3997683"/>
            <a:ext cx="6064726" cy="39890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3239135" y="749935"/>
            <a:ext cx="12184380" cy="821690"/>
          </a:xfrm>
          <a:prstGeom prst="rect">
            <a:avLst/>
          </a:prstGeom>
          <a:noFill/>
        </p:spPr>
        <p:txBody>
          <a:bodyPr wrap="square" rtlCol="0">
            <a:noAutofit/>
          </a:bodyPr>
          <a:lstStyle/>
          <a:p>
            <a:pPr algn="ctr">
              <a:lnSpc>
                <a:spcPct val="100000"/>
              </a:lnSpc>
              <a:spcBef>
                <a:spcPts val="135"/>
              </a:spcBef>
              <a:defRPr/>
            </a:pPr>
            <a:r>
              <a:rPr lang="ru-RU" sz="5400" spc="15" dirty="0">
                <a:solidFill>
                  <a:schemeClr val="tx2"/>
                </a:solidFill>
                <a:latin typeface="Century" panose="02040604050505020304" charset="0"/>
                <a:ea typeface="Verdana" panose="020B0604030504040204"/>
                <a:cs typeface="Century" panose="02040604050505020304" charset="0"/>
                <a:sym typeface="+mn-ea"/>
              </a:rPr>
              <a:t>Эксперт</a:t>
            </a:r>
            <a:endParaRPr lang="ru-RU" altLang="en-US" sz="5400">
              <a:latin typeface="Century" panose="02040604050505020304" charset="0"/>
              <a:cs typeface="Century" panose="02040604050505020304" charset="0"/>
            </a:endParaRPr>
          </a:p>
        </p:txBody>
      </p:sp>
      <p:pic>
        <p:nvPicPr>
          <p:cNvPr id="5" name="Рисунок 4"/>
          <p:cNvPicPr>
            <a:picLocks noChangeAspect="1"/>
          </p:cNvPicPr>
          <p:nvPr/>
        </p:nvPicPr>
        <p:blipFill>
          <a:blip r:embed="rId5"/>
          <a:stretch>
            <a:fillRect/>
          </a:stretch>
        </p:blipFill>
        <p:spPr>
          <a:xfrm>
            <a:off x="3148965" y="1863090"/>
            <a:ext cx="12196445" cy="91293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3681730" y="243840"/>
            <a:ext cx="11910695" cy="2961640"/>
          </a:xfrm>
          <a:prstGeom prst="rect">
            <a:avLst/>
          </a:prstGeom>
          <a:noFill/>
        </p:spPr>
        <p:txBody>
          <a:bodyPr wrap="square" rtlCol="0">
            <a:noAutofit/>
          </a:bodyPr>
          <a:lstStyle/>
          <a:p>
            <a:pPr algn="ctr">
              <a:lnSpc>
                <a:spcPct val="100000"/>
              </a:lnSpc>
              <a:spcBef>
                <a:spcPts val="135"/>
              </a:spcBef>
              <a:defRPr/>
            </a:pPr>
            <a:r>
              <a:rPr lang="ru-RU" sz="5400" b="1" spc="15" dirty="0">
                <a:solidFill>
                  <a:schemeClr val="tx2"/>
                </a:solidFill>
                <a:latin typeface="Century" panose="02040604050505020304" charset="0"/>
                <a:ea typeface="Verdana" panose="020B0604030504040204"/>
                <a:cs typeface="Century" panose="02040604050505020304" charset="0"/>
                <a:sym typeface="+mn-ea"/>
              </a:rPr>
              <a:t>Формы мошенничества по отношению к несовершеннолетним</a:t>
            </a:r>
            <a:endParaRPr lang="ru-RU" altLang="en-US" sz="5400" b="1">
              <a:latin typeface="Century" panose="02040604050505020304" charset="0"/>
              <a:cs typeface="Century" panose="02040604050505020304" charset="0"/>
            </a:endParaRPr>
          </a:p>
        </p:txBody>
      </p:sp>
      <p:sp>
        <p:nvSpPr>
          <p:cNvPr id="4" name="Текстовое поле 3"/>
          <p:cNvSpPr txBox="1"/>
          <p:nvPr/>
        </p:nvSpPr>
        <p:spPr>
          <a:xfrm>
            <a:off x="2043430" y="2192020"/>
            <a:ext cx="13667105" cy="2483485"/>
          </a:xfrm>
          <a:prstGeom prst="rect">
            <a:avLst/>
          </a:prstGeom>
          <a:noFill/>
        </p:spPr>
        <p:txBody>
          <a:bodyPr wrap="square" rtlCol="0">
            <a:noAutofit/>
          </a:bodyPr>
          <a:lstStyle/>
          <a:p>
            <a:pPr lvl="0" algn="ctr">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chemeClr val="tx1"/>
                </a:solidFill>
                <a:latin typeface="Century" panose="02040604050505020304" charset="0"/>
                <a:cs typeface="Century" panose="02040604050505020304" charset="0"/>
                <a:sym typeface="+mn-ea"/>
              </a:rPr>
              <a:t>В последнее время участились случаи, когда мошенники предлагают подросткам:</a:t>
            </a:r>
            <a:endParaRPr lang="ru-RU" altLang="en-US" sz="3200" spc="-2" dirty="0">
              <a:solidFill>
                <a:schemeClr val="tx1"/>
              </a:solidFill>
              <a:latin typeface="Century" panose="02040604050505020304" charset="0"/>
              <a:cs typeface="Century" panose="02040604050505020304" charset="0"/>
              <a:sym typeface="+mn-ea"/>
            </a:endParaRPr>
          </a:p>
        </p:txBody>
      </p:sp>
      <p:sp>
        <p:nvSpPr>
          <p:cNvPr id="6" name="Текстовое поле 5"/>
          <p:cNvSpPr txBox="1"/>
          <p:nvPr/>
        </p:nvSpPr>
        <p:spPr>
          <a:xfrm>
            <a:off x="2232025" y="4093210"/>
            <a:ext cx="6701155" cy="1303655"/>
          </a:xfrm>
          <a:prstGeom prst="rect">
            <a:avLst/>
          </a:prstGeom>
          <a:noFill/>
        </p:spPr>
        <p:txBody>
          <a:bodyPr wrap="square" rtlCol="0">
            <a:noAutofit/>
          </a:bodyPr>
          <a:lstStyle/>
          <a:p>
            <a:pPr lvl="0">
              <a:lnSpc>
                <a:spcPct val="90000"/>
              </a:lnSpc>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A0A0A"/>
                </a:solidFill>
                <a:ea typeface="Times New Roman" panose="02020603050405020304"/>
                <a:sym typeface="+mn-ea"/>
              </a:rPr>
              <a:t>Легкий и быстрый заработок с помощью виртуальной валюты</a:t>
            </a:r>
            <a:endParaRPr lang="ru-RU" altLang="en-US" sz="3200"/>
          </a:p>
        </p:txBody>
      </p:sp>
      <p:sp>
        <p:nvSpPr>
          <p:cNvPr id="10" name="Текстовое поле 9"/>
          <p:cNvSpPr txBox="1"/>
          <p:nvPr/>
        </p:nvSpPr>
        <p:spPr>
          <a:xfrm>
            <a:off x="10553065" y="4092575"/>
            <a:ext cx="6783705" cy="1156970"/>
          </a:xfrm>
          <a:prstGeom prst="rect">
            <a:avLst/>
          </a:prstGeom>
          <a:noFill/>
        </p:spPr>
        <p:txBody>
          <a:bodyPr wrap="square" rtlCol="0">
            <a:noAutofit/>
          </a:bodyPr>
          <a:lstStyle/>
          <a:p>
            <a:r>
              <a:rPr lang="ru-RU" sz="3200" spc="-2" dirty="0">
                <a:solidFill>
                  <a:srgbClr val="000000"/>
                </a:solidFill>
                <a:ea typeface="Calibri" panose="020F0502020204030204"/>
                <a:sym typeface="+mn-ea"/>
              </a:rPr>
              <a:t>Участвовать в розыгрышах </a:t>
            </a:r>
          </a:p>
          <a:p>
            <a:r>
              <a:rPr lang="ru-RU" sz="3200" spc="-2" dirty="0">
                <a:solidFill>
                  <a:srgbClr val="000000"/>
                </a:solidFill>
                <a:ea typeface="Calibri" panose="020F0502020204030204"/>
                <a:sym typeface="+mn-ea"/>
              </a:rPr>
              <a:t>призов с оплатой по карте 1 р</a:t>
            </a:r>
            <a:endParaRPr lang="ru-RU" altLang="en-US" sz="3200"/>
          </a:p>
        </p:txBody>
      </p:sp>
      <p:sp>
        <p:nvSpPr>
          <p:cNvPr id="13" name="Текстовое поле 12"/>
          <p:cNvSpPr txBox="1"/>
          <p:nvPr/>
        </p:nvSpPr>
        <p:spPr>
          <a:xfrm>
            <a:off x="2208530" y="6938010"/>
            <a:ext cx="5798185" cy="1263015"/>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00000"/>
                </a:solidFill>
                <a:ea typeface="Calibri" panose="020F0502020204030204"/>
                <a:sym typeface="+mn-ea"/>
              </a:rPr>
              <a:t>Установить вредоносные </a:t>
            </a:r>
            <a:r>
              <a:rPr lang="en-US" sz="3200" spc="-2" dirty="0">
                <a:solidFill>
                  <a:srgbClr val="000000"/>
                </a:solidFill>
                <a:ea typeface="Calibri" panose="020F0502020204030204"/>
                <a:sym typeface="+mn-ea"/>
              </a:rPr>
              <a:t>VPN</a:t>
            </a:r>
            <a:r>
              <a:rPr lang="ru-RU" sz="3200" spc="-2" dirty="0">
                <a:solidFill>
                  <a:srgbClr val="000000"/>
                </a:solidFill>
                <a:ea typeface="Calibri" panose="020F0502020204030204"/>
                <a:sym typeface="+mn-ea"/>
              </a:rPr>
              <a:t>-сервисы под видом безопасных</a:t>
            </a:r>
            <a:endParaRPr lang="ru-RU" altLang="en-US" sz="3200"/>
          </a:p>
        </p:txBody>
      </p:sp>
      <p:sp>
        <p:nvSpPr>
          <p:cNvPr id="15" name="Текстовое поле 14"/>
          <p:cNvSpPr txBox="1"/>
          <p:nvPr/>
        </p:nvSpPr>
        <p:spPr>
          <a:xfrm>
            <a:off x="10487660" y="6838315"/>
            <a:ext cx="5499735" cy="1193165"/>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00000"/>
                </a:solidFill>
                <a:ea typeface="Times New Roman" panose="02020603050405020304"/>
                <a:sym typeface="+mn-ea"/>
              </a:rPr>
              <a:t>Играть в онлайн-играх с </a:t>
            </a:r>
          </a:p>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00000"/>
                </a:solidFill>
                <a:ea typeface="Times New Roman" panose="02020603050405020304"/>
                <a:sym typeface="+mn-ea"/>
              </a:rPr>
              <a:t>оплатой реальными деньгами</a:t>
            </a:r>
            <a:endParaRPr lang="ru-RU" altLang="en-US" sz="3200"/>
          </a:p>
        </p:txBody>
      </p:sp>
      <p:sp>
        <p:nvSpPr>
          <p:cNvPr id="17" name="Текстовое поле 16"/>
          <p:cNvSpPr txBox="1"/>
          <p:nvPr/>
        </p:nvSpPr>
        <p:spPr>
          <a:xfrm>
            <a:off x="6342380" y="9060815"/>
            <a:ext cx="6747510" cy="1733550"/>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00000"/>
                </a:solidFill>
                <a:ea typeface="Calibri" panose="020F0502020204030204"/>
                <a:sym typeface="+mn-ea"/>
              </a:rPr>
              <a:t>Открыть электронный кошелек и участвовать в переводах денег другим людям</a:t>
            </a:r>
            <a:endParaRPr lang="ru-RU" altLang="en-US" sz="3200"/>
          </a:p>
        </p:txBody>
      </p:sp>
      <p:sp>
        <p:nvSpPr>
          <p:cNvPr id="21" name="Скругленный прямоугольник 20"/>
          <p:cNvSpPr/>
          <p:nvPr/>
        </p:nvSpPr>
        <p:spPr>
          <a:xfrm>
            <a:off x="402590" y="3854450"/>
            <a:ext cx="1512570" cy="1656080"/>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a:p>
        </p:txBody>
      </p:sp>
      <p:pic>
        <p:nvPicPr>
          <p:cNvPr id="24" name="Рисунок 17"/>
          <p:cNvPicPr>
            <a:picLocks noChangeAspect="1"/>
          </p:cNvPicPr>
          <p:nvPr/>
        </p:nvPicPr>
        <p:blipFill>
          <a:blip r:embed="rId5"/>
          <a:stretch>
            <a:fillRect/>
          </a:stretch>
        </p:blipFill>
        <p:spPr>
          <a:xfrm>
            <a:off x="560705" y="4091940"/>
            <a:ext cx="1178560" cy="1109980"/>
          </a:xfrm>
          <a:prstGeom prst="rect">
            <a:avLst/>
          </a:prstGeom>
        </p:spPr>
      </p:pic>
      <p:sp>
        <p:nvSpPr>
          <p:cNvPr id="25" name="Скругленный прямоугольник 24"/>
          <p:cNvSpPr/>
          <p:nvPr/>
        </p:nvSpPr>
        <p:spPr>
          <a:xfrm>
            <a:off x="8611870" y="3854450"/>
            <a:ext cx="1595120" cy="1605915"/>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a:p>
        </p:txBody>
      </p:sp>
      <p:pic>
        <p:nvPicPr>
          <p:cNvPr id="26" name="Рисунок 21"/>
          <p:cNvPicPr>
            <a:picLocks noChangeAspect="1"/>
          </p:cNvPicPr>
          <p:nvPr/>
        </p:nvPicPr>
        <p:blipFill>
          <a:blip r:embed="rId6"/>
          <a:stretch>
            <a:fillRect/>
          </a:stretch>
        </p:blipFill>
        <p:spPr>
          <a:xfrm>
            <a:off x="8827770" y="4142105"/>
            <a:ext cx="1231265" cy="1196975"/>
          </a:xfrm>
          <a:prstGeom prst="rect">
            <a:avLst/>
          </a:prstGeom>
        </p:spPr>
      </p:pic>
      <p:sp>
        <p:nvSpPr>
          <p:cNvPr id="27" name="Скругленный прямоугольник 26"/>
          <p:cNvSpPr/>
          <p:nvPr/>
        </p:nvSpPr>
        <p:spPr>
          <a:xfrm>
            <a:off x="402590" y="6734810"/>
            <a:ext cx="1512570" cy="1812290"/>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a:p>
        </p:txBody>
      </p:sp>
      <p:pic>
        <p:nvPicPr>
          <p:cNvPr id="28" name="Рисунок 18"/>
          <p:cNvPicPr>
            <a:picLocks noChangeAspect="1"/>
          </p:cNvPicPr>
          <p:nvPr/>
        </p:nvPicPr>
        <p:blipFill>
          <a:blip r:embed="rId7"/>
          <a:stretch>
            <a:fillRect/>
          </a:stretch>
        </p:blipFill>
        <p:spPr>
          <a:xfrm>
            <a:off x="584200" y="7305675"/>
            <a:ext cx="1155065" cy="790575"/>
          </a:xfrm>
          <a:prstGeom prst="rect">
            <a:avLst/>
          </a:prstGeom>
        </p:spPr>
      </p:pic>
      <p:sp>
        <p:nvSpPr>
          <p:cNvPr id="29" name="Скругленный прямоугольник 28"/>
          <p:cNvSpPr/>
          <p:nvPr/>
        </p:nvSpPr>
        <p:spPr>
          <a:xfrm>
            <a:off x="8683625" y="6818630"/>
            <a:ext cx="1583690" cy="1728470"/>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a:p>
        </p:txBody>
      </p:sp>
      <p:pic>
        <p:nvPicPr>
          <p:cNvPr id="30" name="Рисунок 19"/>
          <p:cNvPicPr>
            <a:picLocks noChangeAspect="1"/>
          </p:cNvPicPr>
          <p:nvPr/>
        </p:nvPicPr>
        <p:blipFill>
          <a:blip r:embed="rId8"/>
          <a:stretch>
            <a:fillRect/>
          </a:stretch>
        </p:blipFill>
        <p:spPr>
          <a:xfrm flipH="1">
            <a:off x="8698230" y="7166610"/>
            <a:ext cx="1508760" cy="948055"/>
          </a:xfrm>
          <a:prstGeom prst="rect">
            <a:avLst/>
          </a:prstGeom>
        </p:spPr>
      </p:pic>
      <p:sp>
        <p:nvSpPr>
          <p:cNvPr id="31" name="Скругленный прямоугольник 30"/>
          <p:cNvSpPr/>
          <p:nvPr/>
        </p:nvSpPr>
        <p:spPr>
          <a:xfrm>
            <a:off x="4218940" y="8966835"/>
            <a:ext cx="1871980" cy="1728470"/>
          </a:xfrm>
          <a:prstGeom prst="roundRect">
            <a:avLst/>
          </a:prstGeom>
          <a:solidFill>
            <a:schemeClr val="accent1">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ru-RU" altLang="en-US"/>
          </a:p>
        </p:txBody>
      </p:sp>
      <p:pic>
        <p:nvPicPr>
          <p:cNvPr id="32" name="Рисунок 22"/>
          <p:cNvPicPr>
            <a:picLocks noChangeAspect="1"/>
          </p:cNvPicPr>
          <p:nvPr/>
        </p:nvPicPr>
        <p:blipFill>
          <a:blip r:embed="rId9"/>
          <a:stretch>
            <a:fillRect/>
          </a:stretch>
        </p:blipFill>
        <p:spPr>
          <a:xfrm>
            <a:off x="4651375" y="9110980"/>
            <a:ext cx="1231265" cy="140144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28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3748405" y="457835"/>
            <a:ext cx="11351895" cy="1945005"/>
          </a:xfrm>
          <a:prstGeom prst="rect">
            <a:avLst/>
          </a:prstGeom>
          <a:noFill/>
        </p:spPr>
        <p:txBody>
          <a:bodyPr wrap="square" rtlCol="0">
            <a:noAutofit/>
          </a:bodyPr>
          <a:lstStyle/>
          <a:p>
            <a:pPr algn="ctr">
              <a:lnSpc>
                <a:spcPct val="100000"/>
              </a:lnSpc>
              <a:spcBef>
                <a:spcPts val="135"/>
              </a:spcBef>
              <a:defRPr/>
            </a:pPr>
            <a:r>
              <a:rPr lang="ru-RU" sz="5400" b="1" spc="15" dirty="0">
                <a:solidFill>
                  <a:schemeClr val="tx2"/>
                </a:solidFill>
                <a:latin typeface="Century" panose="02040604050505020304" charset="0"/>
                <a:ea typeface="Verdana" panose="020B0604030504040204"/>
                <a:cs typeface="Century" panose="02040604050505020304" charset="0"/>
                <a:sym typeface="+mn-ea"/>
              </a:rPr>
              <a:t>Как защититься от </a:t>
            </a:r>
            <a:r>
              <a:rPr lang="ru-RU" sz="5400" b="1" spc="15" dirty="0" err="1">
                <a:solidFill>
                  <a:schemeClr val="tx2"/>
                </a:solidFill>
                <a:latin typeface="Century" panose="02040604050505020304" charset="0"/>
                <a:ea typeface="Verdana" panose="020B0604030504040204"/>
                <a:cs typeface="Century" panose="02040604050505020304" charset="0"/>
                <a:sym typeface="+mn-ea"/>
              </a:rPr>
              <a:t>кибермошенничества</a:t>
            </a:r>
            <a:r>
              <a:rPr lang="ru-RU" sz="5400" b="1" spc="15" dirty="0">
                <a:solidFill>
                  <a:schemeClr val="tx2"/>
                </a:solidFill>
                <a:latin typeface="Century" panose="02040604050505020304" charset="0"/>
                <a:ea typeface="Verdana" panose="020B0604030504040204"/>
                <a:cs typeface="Century" panose="02040604050505020304" charset="0"/>
                <a:sym typeface="+mn-ea"/>
              </a:rPr>
              <a:t>?</a:t>
            </a:r>
            <a:endParaRPr lang="ru-RU" altLang="en-US" sz="5400" b="1">
              <a:latin typeface="Century" panose="02040604050505020304" charset="0"/>
              <a:cs typeface="Century" panose="02040604050505020304" charset="0"/>
            </a:endParaRPr>
          </a:p>
        </p:txBody>
      </p:sp>
      <p:sp>
        <p:nvSpPr>
          <p:cNvPr id="4" name="Текстовое поле 3"/>
          <p:cNvSpPr txBox="1"/>
          <p:nvPr/>
        </p:nvSpPr>
        <p:spPr>
          <a:xfrm>
            <a:off x="1449705" y="2807335"/>
            <a:ext cx="11866880" cy="1198880"/>
          </a:xfrm>
          <a:prstGeom prst="rect">
            <a:avLst/>
          </a:prstGeom>
          <a:noFill/>
        </p:spPr>
        <p:txBody>
          <a:bodyPr wrap="square" rtlCol="0">
            <a:spAutoFit/>
          </a:bodyPr>
          <a:lstStyle/>
          <a:p>
            <a:r>
              <a:rPr lang="ru-RU" sz="3600" b="1" spc="-2" dirty="0">
                <a:solidFill>
                  <a:srgbClr val="000000"/>
                </a:solidFill>
                <a:sym typeface="+mn-ea"/>
              </a:rPr>
              <a:t>Никому не сообщайте свои персональные данные и не </a:t>
            </a:r>
            <a:r>
              <a:rPr lang="ru-RU" sz="3600" b="1" spc="-2" dirty="0" smtClean="0">
                <a:solidFill>
                  <a:srgbClr val="000000"/>
                </a:solidFill>
                <a:sym typeface="+mn-ea"/>
              </a:rPr>
              <a:t>размещайте </a:t>
            </a:r>
            <a:r>
              <a:rPr lang="ru-RU" sz="3600" b="1" spc="-2" dirty="0">
                <a:solidFill>
                  <a:srgbClr val="000000"/>
                </a:solidFill>
                <a:sym typeface="+mn-ea"/>
              </a:rPr>
              <a:t>их в социальных сетях</a:t>
            </a:r>
            <a:endParaRPr lang="ru-RU" altLang="en-US" sz="3600"/>
          </a:p>
        </p:txBody>
      </p:sp>
      <p:sp>
        <p:nvSpPr>
          <p:cNvPr id="5" name="Текстовое поле 4"/>
          <p:cNvSpPr txBox="1"/>
          <p:nvPr/>
        </p:nvSpPr>
        <p:spPr>
          <a:xfrm>
            <a:off x="1501775" y="4230370"/>
            <a:ext cx="11214100" cy="1635125"/>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rgbClr val="000000"/>
                </a:solidFill>
                <a:sym typeface="+mn-ea"/>
              </a:rPr>
              <a:t>Не публикуйте и не передавайте номер телефона, домашний адрес, паспортные данные, фото банковских карт и других документов</a:t>
            </a:r>
            <a:endParaRPr lang="ru-RU" altLang="en-US" sz="3200"/>
          </a:p>
        </p:txBody>
      </p:sp>
      <p:sp>
        <p:nvSpPr>
          <p:cNvPr id="6" name="Текстовое поле 5"/>
          <p:cNvSpPr txBox="1"/>
          <p:nvPr/>
        </p:nvSpPr>
        <p:spPr>
          <a:xfrm>
            <a:off x="1501775" y="6339840"/>
            <a:ext cx="11170285" cy="1248410"/>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b="1" spc="-2" dirty="0">
                <a:solidFill>
                  <a:srgbClr val="000000"/>
                </a:solidFill>
                <a:latin typeface="Century" panose="02040604050505020304" charset="0"/>
                <a:cs typeface="Century" panose="02040604050505020304" charset="0"/>
                <a:sym typeface="+mn-ea"/>
              </a:rPr>
              <a:t>Внимательно проверяйте адресную строку Интернет-сайтов</a:t>
            </a:r>
            <a:endParaRPr lang="ru-RU" altLang="en-US" sz="3200">
              <a:latin typeface="Century" panose="02040604050505020304" charset="0"/>
              <a:cs typeface="Century" panose="02040604050505020304" charset="0"/>
            </a:endParaRPr>
          </a:p>
        </p:txBody>
      </p:sp>
      <p:sp>
        <p:nvSpPr>
          <p:cNvPr id="9" name="Текстовое поле 8"/>
          <p:cNvSpPr txBox="1"/>
          <p:nvPr/>
        </p:nvSpPr>
        <p:spPr>
          <a:xfrm>
            <a:off x="1570355" y="7822565"/>
            <a:ext cx="11101070" cy="1756410"/>
          </a:xfrm>
          <a:prstGeom prst="rect">
            <a:avLst/>
          </a:prstGeom>
          <a:noFill/>
        </p:spPr>
        <p:txBody>
          <a:bodyPr wrap="square" rtlCol="0">
            <a:noAutofit/>
          </a:bodyPr>
          <a:lstStyle/>
          <a:p>
            <a:pPr lvl="0">
              <a:tabLst>
                <a:tab pos="0" algn="l"/>
                <a:tab pos="1507490" algn="l"/>
                <a:tab pos="3014980" algn="l"/>
                <a:tab pos="4522470" algn="l"/>
                <a:tab pos="6029960" algn="l"/>
                <a:tab pos="7537450" algn="l"/>
                <a:tab pos="9045575" algn="l"/>
                <a:tab pos="10553065" algn="l"/>
                <a:tab pos="12060555" algn="l"/>
                <a:tab pos="13568045" algn="l"/>
                <a:tab pos="15075535" algn="l"/>
                <a:tab pos="16583025" algn="l"/>
              </a:tabLst>
              <a:defRPr/>
            </a:pPr>
            <a:r>
              <a:rPr lang="ru-RU" sz="3200" spc="-2" dirty="0">
                <a:solidFill>
                  <a:schemeClr val="tx1"/>
                </a:solidFill>
                <a:sym typeface="+mn-ea"/>
              </a:rPr>
              <a:t>Убедитесь, что сайт использует безопасное соединение (название начинается на https://, а рядом с адресом стоит значок в виде закрытого замка)</a:t>
            </a:r>
            <a:endParaRPr lang="ru-RU" altLang="en-US" sz="3200" spc="-2" dirty="0">
              <a:solidFill>
                <a:schemeClr val="tx1"/>
              </a:solidFill>
              <a:sym typeface="+mn-ea"/>
            </a:endParaRPr>
          </a:p>
        </p:txBody>
      </p:sp>
      <p:pic>
        <p:nvPicPr>
          <p:cNvPr id="20" name="Рисунок 29"/>
          <p:cNvPicPr/>
          <p:nvPr/>
        </p:nvPicPr>
        <p:blipFill>
          <a:blip r:embed="rId5"/>
          <a:stretch>
            <a:fillRect/>
          </a:stretch>
        </p:blipFill>
        <p:spPr bwMode="auto">
          <a:xfrm>
            <a:off x="7531735" y="9038590"/>
            <a:ext cx="530225" cy="504190"/>
          </a:xfrm>
          <a:prstGeom prst="rect">
            <a:avLst/>
          </a:prstGeom>
          <a:ln w="0">
            <a:noFill/>
          </a:ln>
        </p:spPr>
      </p:pic>
      <p:pic>
        <p:nvPicPr>
          <p:cNvPr id="12" name="Рисунок 9"/>
          <p:cNvPicPr>
            <a:picLocks noChangeAspect="1"/>
          </p:cNvPicPr>
          <p:nvPr/>
        </p:nvPicPr>
        <p:blipFill>
          <a:blip r:embed="rId6"/>
          <a:stretch>
            <a:fillRect/>
          </a:stretch>
        </p:blipFill>
        <p:spPr>
          <a:xfrm>
            <a:off x="14516100" y="4070350"/>
            <a:ext cx="4725035" cy="4725035"/>
          </a:xfrm>
          <a:prstGeom prst="rect">
            <a:avLst/>
          </a:prstGeom>
        </p:spPr>
      </p:pic>
      <p:sp>
        <p:nvSpPr>
          <p:cNvPr id="13" name="Текстовое поле 12"/>
          <p:cNvSpPr txBox="1"/>
          <p:nvPr/>
        </p:nvSpPr>
        <p:spPr>
          <a:xfrm>
            <a:off x="14472920" y="2143760"/>
            <a:ext cx="4730115" cy="2087245"/>
          </a:xfrm>
          <a:prstGeom prst="rect">
            <a:avLst/>
          </a:prstGeom>
          <a:noFill/>
        </p:spPr>
        <p:txBody>
          <a:bodyPr wrap="square" rtlCol="0">
            <a:noAutofit/>
          </a:bodyPr>
          <a:lstStyle/>
          <a:p>
            <a:r>
              <a:rPr lang="ru-RU" sz="3200" b="1" dirty="0">
                <a:solidFill>
                  <a:srgbClr val="FF0000"/>
                </a:solidFill>
                <a:sym typeface="+mn-ea"/>
              </a:rPr>
              <a:t>Портал: Финансовая культура раздел ГРАБЛИ https://fincult.info/rake/</a:t>
            </a:r>
            <a:endParaRPr lang="ru-RU" altLang="en-US" sz="32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4103370" y="507365"/>
            <a:ext cx="11245215" cy="2679065"/>
          </a:xfrm>
          <a:prstGeom prst="rect">
            <a:avLst/>
          </a:prstGeom>
          <a:noFill/>
        </p:spPr>
        <p:txBody>
          <a:bodyPr wrap="square" rtlCol="0">
            <a:noAutofit/>
          </a:bodyPr>
          <a:lstStyle/>
          <a:p>
            <a:pPr algn="ctr"/>
            <a:r>
              <a:rPr lang="ru-RU" sz="5400" b="1" dirty="0">
                <a:solidFill>
                  <a:schemeClr val="tx2"/>
                </a:solidFill>
                <a:latin typeface="Century" panose="02040604050505020304" charset="0"/>
                <a:cs typeface="Century" panose="02040604050505020304" charset="0"/>
                <a:sym typeface="+mn-ea"/>
              </a:rPr>
              <a:t>Правила безопасности для мобильного банкинга</a:t>
            </a:r>
            <a:br>
              <a:rPr lang="ru-RU" sz="5400" b="1" dirty="0">
                <a:solidFill>
                  <a:schemeClr val="tx2"/>
                </a:solidFill>
                <a:latin typeface="Century" panose="02040604050505020304" charset="0"/>
                <a:cs typeface="Century" panose="02040604050505020304" charset="0"/>
                <a:sym typeface="+mn-ea"/>
              </a:rPr>
            </a:br>
            <a:endParaRPr lang="ru-RU" altLang="en-US" sz="5400" b="1">
              <a:latin typeface="Century" panose="02040604050505020304" charset="0"/>
              <a:cs typeface="Century" panose="02040604050505020304" charset="0"/>
            </a:endParaRPr>
          </a:p>
        </p:txBody>
      </p:sp>
      <p:pic>
        <p:nvPicPr>
          <p:cNvPr id="6" name="Рисунок 5"/>
          <p:cNvPicPr>
            <a:picLocks noChangeAspect="1"/>
          </p:cNvPicPr>
          <p:nvPr/>
        </p:nvPicPr>
        <p:blipFill>
          <a:blip r:embed="rId5"/>
          <a:stretch>
            <a:fillRect/>
          </a:stretch>
        </p:blipFill>
        <p:spPr bwMode="auto">
          <a:xfrm>
            <a:off x="10124086" y="3998099"/>
            <a:ext cx="9096851" cy="4868825"/>
          </a:xfrm>
          <a:prstGeom prst="rect">
            <a:avLst/>
          </a:prstGeom>
        </p:spPr>
      </p:pic>
      <p:sp>
        <p:nvSpPr>
          <p:cNvPr id="9" name="Прямоугольник с двумя скругленными противолежащими углами 8"/>
          <p:cNvSpPr/>
          <p:nvPr/>
        </p:nvSpPr>
        <p:spPr bwMode="auto">
          <a:xfrm>
            <a:off x="690832" y="2558460"/>
            <a:ext cx="8309673" cy="8125153"/>
          </a:xfrm>
          <a:prstGeom prst="round2DiagRect">
            <a:avLst>
              <a:gd name="adj1" fmla="val 16667"/>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3100" b="1" dirty="0" smtClean="0">
                <a:solidFill>
                  <a:srgbClr val="C0504D">
                    <a:lumMod val="75000"/>
                  </a:srgbClr>
                </a:solidFill>
              </a:rPr>
              <a:t>1</a:t>
            </a:r>
            <a:r>
              <a:rPr lang="ru-RU" sz="3600" b="1" dirty="0">
                <a:solidFill>
                  <a:srgbClr val="C0504D">
                    <a:lumMod val="75000"/>
                  </a:srgbClr>
                </a:solidFill>
              </a:rPr>
              <a:t>. </a:t>
            </a:r>
            <a:r>
              <a:rPr lang="ru-RU" sz="3600" dirty="0">
                <a:solidFill>
                  <a:prstClr val="black"/>
                </a:solidFill>
              </a:rPr>
              <a:t>Проверяйте подозрительные электронные письма и SMS от банка</a:t>
            </a:r>
            <a:endParaRPr lang="ru-RU" sz="4400" dirty="0">
              <a:solidFill>
                <a:prstClr val="black"/>
              </a:solidFill>
            </a:endParaRPr>
          </a:p>
          <a:p>
            <a:pPr lvl="0">
              <a:defRPr/>
            </a:pPr>
            <a:r>
              <a:rPr lang="ru-RU" sz="3600" dirty="0">
                <a:solidFill>
                  <a:prstClr val="black"/>
                </a:solidFill>
              </a:rPr>
              <a:t>2. Защищенный домен</a:t>
            </a:r>
            <a:endParaRPr lang="ru-RU" sz="4400" dirty="0">
              <a:solidFill>
                <a:prstClr val="black"/>
              </a:solidFill>
            </a:endParaRPr>
          </a:p>
          <a:p>
            <a:pPr lvl="0">
              <a:defRPr/>
            </a:pPr>
            <a:r>
              <a:rPr lang="ru-RU" sz="3600" dirty="0">
                <a:solidFill>
                  <a:prstClr val="black"/>
                </a:solidFill>
              </a:rPr>
              <a:t>3. Регулярно меняйте пароль для входа</a:t>
            </a:r>
            <a:endParaRPr lang="ru-RU" sz="4400" dirty="0">
              <a:solidFill>
                <a:prstClr val="black"/>
              </a:solidFill>
            </a:endParaRPr>
          </a:p>
          <a:p>
            <a:pPr lvl="0">
              <a:defRPr/>
            </a:pPr>
            <a:r>
              <a:rPr lang="ru-RU" sz="3600" dirty="0">
                <a:solidFill>
                  <a:prstClr val="black"/>
                </a:solidFill>
              </a:rPr>
              <a:t>4. Проверьте безопасность установленных приложений</a:t>
            </a:r>
            <a:endParaRPr lang="ru-RU" sz="4400" dirty="0">
              <a:solidFill>
                <a:prstClr val="black"/>
              </a:solidFill>
            </a:endParaRPr>
          </a:p>
          <a:p>
            <a:pPr lvl="0">
              <a:defRPr/>
            </a:pPr>
            <a:r>
              <a:rPr lang="ru-RU" sz="3600" dirty="0">
                <a:solidFill>
                  <a:prstClr val="black"/>
                </a:solidFill>
              </a:rPr>
              <a:t>5. Установите дневные лимиты транзакций</a:t>
            </a:r>
            <a:endParaRPr lang="ru-RU" sz="4400" dirty="0">
              <a:solidFill>
                <a:prstClr val="black"/>
              </a:solidFill>
            </a:endParaRPr>
          </a:p>
          <a:p>
            <a:pPr lvl="0">
              <a:defRPr/>
            </a:pPr>
            <a:r>
              <a:rPr lang="ru-RU" sz="3600" dirty="0">
                <a:solidFill>
                  <a:prstClr val="black"/>
                </a:solidFill>
              </a:rPr>
              <a:t>6. Не входите в мобильный банкинг через общедоступные сети </a:t>
            </a:r>
            <a:r>
              <a:rPr lang="ru-RU" sz="3600" dirty="0" err="1">
                <a:solidFill>
                  <a:prstClr val="black"/>
                </a:solidFill>
              </a:rPr>
              <a:t>Wi-Fi</a:t>
            </a:r>
            <a:endParaRPr lang="ru-RU" sz="3600" dirty="0">
              <a:solidFill>
                <a:prstClr val="black"/>
              </a:solidFill>
            </a:endParaRPr>
          </a:p>
          <a:p>
            <a:pPr lvl="0">
              <a:defRPr/>
            </a:pPr>
            <a:r>
              <a:rPr lang="ru-RU" sz="3600" dirty="0">
                <a:solidFill>
                  <a:prstClr val="black"/>
                </a:solidFill>
              </a:rPr>
              <a:t>7. Используйте в телефоне биометрическую защиту</a:t>
            </a:r>
            <a:endParaRPr lang="ru-RU" sz="4400" dirty="0">
              <a:solidFill>
                <a:prstClr val="black"/>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4277360" y="601980"/>
            <a:ext cx="10607675" cy="1753235"/>
          </a:xfrm>
          <a:prstGeom prst="rect">
            <a:avLst/>
          </a:prstGeom>
          <a:noFill/>
        </p:spPr>
        <p:txBody>
          <a:bodyPr wrap="square" rtlCol="0">
            <a:spAutoFit/>
          </a:bodyPr>
          <a:lstStyle/>
          <a:p>
            <a:pPr algn="ctr">
              <a:lnSpc>
                <a:spcPct val="100000"/>
              </a:lnSpc>
              <a:spcBef>
                <a:spcPts val="135"/>
              </a:spcBef>
              <a:defRPr/>
            </a:pPr>
            <a:r>
              <a:rPr lang="ru-RU" sz="5400" b="1" spc="15">
                <a:solidFill>
                  <a:schemeClr val="tx2"/>
                </a:solidFill>
                <a:latin typeface="Century" panose="02040604050505020304" charset="0"/>
                <a:ea typeface="Verdana" panose="020B0604030504040204"/>
                <a:cs typeface="Century" panose="02040604050505020304" charset="0"/>
                <a:sym typeface="+mn-ea"/>
              </a:rPr>
              <a:t>Мошенничество в социальных сетях</a:t>
            </a:r>
            <a:endParaRPr lang="ru-RU" altLang="en-US" sz="5400" b="1">
              <a:latin typeface="Century" panose="02040604050505020304" charset="0"/>
              <a:cs typeface="Century" panose="02040604050505020304" charset="0"/>
            </a:endParaRPr>
          </a:p>
        </p:txBody>
      </p:sp>
      <p:sp>
        <p:nvSpPr>
          <p:cNvPr id="5" name="Скругленный прямоугольник 4"/>
          <p:cNvSpPr/>
          <p:nvPr/>
        </p:nvSpPr>
        <p:spPr bwMode="auto">
          <a:xfrm>
            <a:off x="814598" y="2414315"/>
            <a:ext cx="5925084" cy="8125153"/>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2800" b="1">
                <a:solidFill>
                  <a:prstClr val="black"/>
                </a:solidFill>
              </a:rPr>
              <a:t>Последствия взлома аккаунтов</a:t>
            </a:r>
            <a:endParaRPr lang="ru-RU" sz="2800">
              <a:solidFill>
                <a:prstClr val="black"/>
              </a:solidFill>
            </a:endParaRPr>
          </a:p>
          <a:p>
            <a:pPr marL="377190" lvl="0" indent="-377190">
              <a:buFont typeface="Wingdings" panose="05000000000000000000"/>
              <a:buChar char="v"/>
              <a:defRPr/>
            </a:pPr>
            <a:r>
              <a:rPr lang="ru-RU" sz="2800">
                <a:solidFill>
                  <a:prstClr val="black"/>
                </a:solidFill>
              </a:rPr>
              <a:t>Явные просьбы о помощи:</a:t>
            </a:r>
          </a:p>
          <a:p>
            <a:pPr marL="377190" lvl="0" indent="-377190">
              <a:buFont typeface="Arial" panose="020B0604020202020204"/>
              <a:buChar char="•"/>
              <a:defRPr/>
            </a:pPr>
            <a:r>
              <a:rPr lang="ru-RU" sz="2800">
                <a:solidFill>
                  <a:prstClr val="black"/>
                </a:solidFill>
              </a:rPr>
              <a:t>рассылают сообщения о трагедии</a:t>
            </a:r>
          </a:p>
          <a:p>
            <a:pPr marL="377190" lvl="0" indent="-377190">
              <a:buFont typeface="Arial" panose="020B0604020202020204"/>
              <a:buChar char="•"/>
              <a:defRPr/>
            </a:pPr>
            <a:r>
              <a:rPr lang="ru-RU" sz="2800">
                <a:solidFill>
                  <a:prstClr val="black"/>
                </a:solidFill>
              </a:rPr>
              <a:t>в семье и просят прислать денег.</a:t>
            </a:r>
          </a:p>
          <a:p>
            <a:pPr marL="377190" lvl="0" indent="-377190">
              <a:buFont typeface="Wingdings" panose="05000000000000000000"/>
              <a:buChar char="v"/>
              <a:defRPr/>
            </a:pPr>
            <a:r>
              <a:rPr lang="ru-RU" sz="2800">
                <a:solidFill>
                  <a:prstClr val="black"/>
                </a:solidFill>
              </a:rPr>
              <a:t>Скрытые просьбы о помощи: </a:t>
            </a:r>
          </a:p>
          <a:p>
            <a:pPr marL="377190" lvl="0" indent="-377190">
              <a:buFont typeface="Arial" panose="020B0604020202020204"/>
              <a:buChar char="•"/>
              <a:defRPr/>
            </a:pPr>
            <a:r>
              <a:rPr lang="ru-RU" sz="2800">
                <a:solidFill>
                  <a:prstClr val="black"/>
                </a:solidFill>
              </a:rPr>
              <a:t> взламывают аккаунт, пишут на стене грустное сообщение о смерти близкого родственника.</a:t>
            </a:r>
          </a:p>
          <a:p>
            <a:pPr marL="628015" lvl="0" indent="-628015">
              <a:buFont typeface="Wingdings" panose="05000000000000000000"/>
              <a:buChar char="v"/>
              <a:defRPr/>
            </a:pPr>
            <a:r>
              <a:rPr lang="ru-RU" sz="2800">
                <a:solidFill>
                  <a:prstClr val="black"/>
                </a:solidFill>
              </a:rPr>
              <a:t>Будущие жертвы пишут в личные сообщения сами.</a:t>
            </a:r>
          </a:p>
          <a:p>
            <a:pPr marL="628015" lvl="0" indent="-628015">
              <a:buFont typeface="Wingdings" panose="05000000000000000000"/>
              <a:buChar char="v"/>
              <a:defRPr/>
            </a:pPr>
            <a:r>
              <a:rPr lang="ru-RU" sz="2800">
                <a:solidFill>
                  <a:prstClr val="black"/>
                </a:solidFill>
              </a:rPr>
              <a:t>Рассылка фишинговых ссылок </a:t>
            </a:r>
          </a:p>
          <a:p>
            <a:pPr marL="628015" lvl="0" indent="-628015">
              <a:buFont typeface="Wingdings" panose="05000000000000000000"/>
              <a:buChar char="v"/>
              <a:defRPr/>
            </a:pPr>
            <a:r>
              <a:rPr lang="ru-RU" sz="2800">
                <a:solidFill>
                  <a:prstClr val="black"/>
                </a:solidFill>
              </a:rPr>
              <a:t>Ссылки на «открытки с поздравлениями»</a:t>
            </a:r>
          </a:p>
        </p:txBody>
      </p:sp>
      <p:sp>
        <p:nvSpPr>
          <p:cNvPr id="9" name="Скругленный прямоугольник 8"/>
          <p:cNvSpPr/>
          <p:nvPr/>
        </p:nvSpPr>
        <p:spPr bwMode="auto">
          <a:xfrm>
            <a:off x="10627995" y="2416810"/>
            <a:ext cx="8640445" cy="8169275"/>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ru-RU" sz="2650" b="1" dirty="0">
                <a:solidFill>
                  <a:srgbClr val="9BBB59">
                    <a:lumMod val="75000"/>
                  </a:srgbClr>
                </a:solidFill>
              </a:rPr>
              <a:t>7 способов не попасться мошенникам в </a:t>
            </a:r>
            <a:r>
              <a:rPr lang="ru-RU" sz="2650" b="1" dirty="0" err="1">
                <a:solidFill>
                  <a:srgbClr val="9BBB59">
                    <a:lumMod val="75000"/>
                  </a:srgbClr>
                </a:solidFill>
              </a:rPr>
              <a:t>соцсетях</a:t>
            </a:r>
            <a:endParaRPr lang="ru-RU" sz="2650" b="1" dirty="0">
              <a:solidFill>
                <a:srgbClr val="9BBB59">
                  <a:lumMod val="75000"/>
                </a:srgbClr>
              </a:solidFill>
            </a:endParaRPr>
          </a:p>
          <a:p>
            <a:pPr marL="502285" lvl="0" indent="-502285">
              <a:buFont typeface="+mj-lt"/>
              <a:buAutoNum type="arabicPeriod"/>
              <a:defRPr/>
            </a:pPr>
            <a:r>
              <a:rPr lang="ru-RU" sz="2400" dirty="0">
                <a:solidFill>
                  <a:prstClr val="black"/>
                </a:solidFill>
              </a:rPr>
              <a:t>Для каждого ресурса придумайте отдельный сложный пароль. Защитите аккаунт двухфакторной аутентификацией (вход по коду из SMS). </a:t>
            </a:r>
            <a:endParaRPr lang="ru-RU" sz="3950" dirty="0">
              <a:solidFill>
                <a:prstClr val="black"/>
              </a:solidFill>
            </a:endParaRPr>
          </a:p>
          <a:p>
            <a:pPr marL="502285" lvl="0" indent="-502285">
              <a:buFont typeface="+mj-lt"/>
              <a:buAutoNum type="arabicPeriod"/>
              <a:defRPr/>
            </a:pPr>
            <a:r>
              <a:rPr lang="ru-RU" sz="2400" dirty="0">
                <a:solidFill>
                  <a:prstClr val="black"/>
                </a:solidFill>
              </a:rPr>
              <a:t>Если знакомый прислал ссылку или просит денег, сначала убедитесь, что это он </a:t>
            </a:r>
            <a:r>
              <a:rPr lang="ru-RU" sz="2400" dirty="0" smtClean="0">
                <a:solidFill>
                  <a:prstClr val="black"/>
                </a:solidFill>
              </a:rPr>
              <a:t>пишет вам лично</a:t>
            </a:r>
            <a:r>
              <a:rPr lang="ru-RU" sz="2400" dirty="0">
                <a:solidFill>
                  <a:prstClr val="black"/>
                </a:solidFill>
              </a:rPr>
              <a:t>.</a:t>
            </a:r>
            <a:endParaRPr dirty="0"/>
          </a:p>
          <a:p>
            <a:pPr marL="502285" lvl="0" indent="-502285">
              <a:buFont typeface="+mj-lt"/>
              <a:buAutoNum type="arabicPeriod"/>
              <a:defRPr/>
            </a:pPr>
            <a:r>
              <a:rPr lang="ru-RU" sz="2400" dirty="0">
                <a:solidFill>
                  <a:prstClr val="black"/>
                </a:solidFill>
              </a:rPr>
              <a:t>Будьте осторожнее с покупками в </a:t>
            </a:r>
            <a:r>
              <a:rPr lang="ru-RU" sz="2400" dirty="0" err="1">
                <a:solidFill>
                  <a:prstClr val="black"/>
                </a:solidFill>
              </a:rPr>
              <a:t>соцсетях</a:t>
            </a:r>
            <a:r>
              <a:rPr lang="ru-RU" sz="2400" dirty="0">
                <a:solidFill>
                  <a:prstClr val="black"/>
                </a:solidFill>
              </a:rPr>
              <a:t>, участием в конкурсах и других мероприятиях, связанных с платежами. </a:t>
            </a:r>
            <a:endParaRPr dirty="0"/>
          </a:p>
          <a:p>
            <a:pPr marL="502285" lvl="0" indent="-502285">
              <a:buFont typeface="+mj-lt"/>
              <a:buAutoNum type="arabicPeriod"/>
              <a:defRPr/>
            </a:pPr>
            <a:r>
              <a:rPr lang="ru-RU" sz="2400" dirty="0">
                <a:solidFill>
                  <a:prstClr val="black"/>
                </a:solidFill>
              </a:rPr>
              <a:t>Не добавляйте в друзья случайных людей. </a:t>
            </a:r>
            <a:endParaRPr lang="ru-RU" sz="3950" dirty="0">
              <a:solidFill>
                <a:prstClr val="black"/>
              </a:solidFill>
            </a:endParaRPr>
          </a:p>
          <a:p>
            <a:pPr marL="502285" lvl="0" indent="-502285">
              <a:buFont typeface="+mj-lt"/>
              <a:buAutoNum type="arabicPeriod"/>
              <a:defRPr/>
            </a:pPr>
            <a:r>
              <a:rPr lang="ru-RU" sz="2400" dirty="0">
                <a:solidFill>
                  <a:prstClr val="black"/>
                </a:solidFill>
              </a:rPr>
              <a:t>Максимально закройте профиль. Сделайте стену, личные сообщения и другие разделы сети доступными только для друзей.</a:t>
            </a:r>
            <a:endParaRPr lang="ru-RU" sz="3950" dirty="0">
              <a:solidFill>
                <a:prstClr val="black"/>
              </a:solidFill>
            </a:endParaRPr>
          </a:p>
          <a:p>
            <a:pPr marL="502285" lvl="0" indent="-502285">
              <a:buFont typeface="+mj-lt"/>
              <a:buAutoNum type="arabicPeriod"/>
              <a:defRPr/>
            </a:pPr>
            <a:r>
              <a:rPr lang="ru-RU" sz="2400" dirty="0">
                <a:solidFill>
                  <a:prstClr val="black"/>
                </a:solidFill>
              </a:rPr>
              <a:t>Не стоит выбирать для </a:t>
            </a:r>
            <a:r>
              <a:rPr lang="ru-RU" sz="2400" dirty="0" err="1">
                <a:solidFill>
                  <a:prstClr val="black"/>
                </a:solidFill>
              </a:rPr>
              <a:t>аватара</a:t>
            </a:r>
            <a:r>
              <a:rPr lang="ru-RU" sz="2400" dirty="0">
                <a:solidFill>
                  <a:prstClr val="black"/>
                </a:solidFill>
              </a:rPr>
              <a:t> слишком похожее фото: мошенники пользуются ими для объявлений о сборе средств для «попавших в беду».</a:t>
            </a:r>
            <a:endParaRPr lang="ru-RU" sz="3950" dirty="0">
              <a:solidFill>
                <a:prstClr val="black"/>
              </a:solidFill>
            </a:endParaRPr>
          </a:p>
          <a:p>
            <a:pPr marL="502285" lvl="0" indent="-502285">
              <a:buFont typeface="+mj-lt"/>
              <a:buAutoNum type="arabicPeriod"/>
              <a:defRPr/>
            </a:pPr>
            <a:r>
              <a:rPr lang="ru-RU" sz="2400" dirty="0">
                <a:solidFill>
                  <a:prstClr val="black"/>
                </a:solidFill>
              </a:rPr>
              <a:t>Не размещайте конфиденциальную информацию</a:t>
            </a:r>
            <a:endParaRPr lang="ru-RU" sz="3950" dirty="0">
              <a:solidFill>
                <a:prstClr val="black"/>
              </a:solidFill>
            </a:endParaRPr>
          </a:p>
        </p:txBody>
      </p:sp>
      <p:pic>
        <p:nvPicPr>
          <p:cNvPr id="11" name="Рисунок 6"/>
          <p:cNvPicPr>
            <a:picLocks noChangeAspect="1"/>
          </p:cNvPicPr>
          <p:nvPr/>
        </p:nvPicPr>
        <p:blipFill>
          <a:blip r:embed="rId5"/>
          <a:stretch>
            <a:fillRect/>
          </a:stretch>
        </p:blipFill>
        <p:spPr bwMode="auto">
          <a:xfrm>
            <a:off x="7170625" y="2440610"/>
            <a:ext cx="2865368" cy="2859272"/>
          </a:xfrm>
          <a:prstGeom prst="rect">
            <a:avLst/>
          </a:prstGeom>
        </p:spPr>
      </p:pic>
      <p:pic>
        <p:nvPicPr>
          <p:cNvPr id="13" name="Рисунок 7"/>
          <p:cNvPicPr>
            <a:picLocks noChangeAspect="1"/>
          </p:cNvPicPr>
          <p:nvPr/>
        </p:nvPicPr>
        <p:blipFill>
          <a:blip r:embed="rId6"/>
          <a:stretch>
            <a:fillRect/>
          </a:stretch>
        </p:blipFill>
        <p:spPr bwMode="auto">
          <a:xfrm>
            <a:off x="7388735" y="5299883"/>
            <a:ext cx="2834886" cy="2834886"/>
          </a:xfrm>
          <a:prstGeom prst="rect">
            <a:avLst/>
          </a:prstGeom>
        </p:spPr>
      </p:pic>
      <p:pic>
        <p:nvPicPr>
          <p:cNvPr id="15" name="Рисунок 8"/>
          <p:cNvPicPr>
            <a:picLocks noChangeAspect="1"/>
          </p:cNvPicPr>
          <p:nvPr/>
        </p:nvPicPr>
        <p:blipFill>
          <a:blip r:embed="rId7"/>
          <a:stretch>
            <a:fillRect/>
          </a:stretch>
        </p:blipFill>
        <p:spPr bwMode="auto">
          <a:xfrm>
            <a:off x="7243533" y="8125341"/>
            <a:ext cx="2822693" cy="282269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6" y="398"/>
            <a:ext cx="20111017" cy="11304670"/>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Текстовое поле 2"/>
          <p:cNvSpPr txBox="1"/>
          <p:nvPr/>
        </p:nvSpPr>
        <p:spPr>
          <a:xfrm>
            <a:off x="5068570" y="658495"/>
            <a:ext cx="8206740" cy="922020"/>
          </a:xfrm>
          <a:prstGeom prst="rect">
            <a:avLst/>
          </a:prstGeom>
          <a:noFill/>
        </p:spPr>
        <p:txBody>
          <a:bodyPr wrap="square" rtlCol="0">
            <a:spAutoFit/>
          </a:bodyPr>
          <a:lstStyle/>
          <a:p>
            <a:pPr algn="ctr">
              <a:lnSpc>
                <a:spcPct val="100000"/>
              </a:lnSpc>
              <a:spcBef>
                <a:spcPts val="135"/>
              </a:spcBef>
              <a:defRPr/>
            </a:pPr>
            <a:r>
              <a:rPr lang="ru-RU" sz="5400" b="1" spc="15">
                <a:solidFill>
                  <a:schemeClr val="tx2"/>
                </a:solidFill>
                <a:latin typeface="Century" panose="02040604050505020304" charset="0"/>
                <a:ea typeface="Verdana" panose="020B0604030504040204"/>
                <a:cs typeface="Century" panose="02040604050505020304" charset="0"/>
                <a:sym typeface="+mn-ea"/>
              </a:rPr>
              <a:t>Грамотная защита</a:t>
            </a:r>
            <a:endParaRPr lang="ru-RU" altLang="en-US" sz="5400" b="1">
              <a:latin typeface="Century" panose="02040604050505020304" charset="0"/>
              <a:cs typeface="Century" panose="02040604050505020304" charset="0"/>
            </a:endParaRPr>
          </a:p>
        </p:txBody>
      </p:sp>
      <p:graphicFrame>
        <p:nvGraphicFramePr>
          <p:cNvPr id="5" name="Таблица 4"/>
          <p:cNvGraphicFramePr>
            <a:graphicFrameLocks noGrp="1"/>
          </p:cNvGraphicFramePr>
          <p:nvPr/>
        </p:nvGraphicFramePr>
        <p:xfrm>
          <a:off x="353060" y="1894840"/>
          <a:ext cx="18903950" cy="9414688"/>
        </p:xfrm>
        <a:graphic>
          <a:graphicData uri="http://schemas.openxmlformats.org/drawingml/2006/table">
            <a:tbl>
              <a:tblPr/>
              <a:tblGrid>
                <a:gridCol w="5041900"/>
                <a:gridCol w="13862050"/>
              </a:tblGrid>
              <a:tr h="541020">
                <a:tc>
                  <a:txBody>
                    <a:bodyPr/>
                    <a:lstStyle/>
                    <a:p>
                      <a:pPr marL="0" marR="0" lvl="0" indent="0" algn="ctr" defTabSz="989330">
                        <a:lnSpc>
                          <a:spcPct val="100000"/>
                        </a:lnSpc>
                        <a:spcBef>
                          <a:spcPts val="0"/>
                        </a:spcBef>
                        <a:spcAft>
                          <a:spcPts val="0"/>
                        </a:spcAft>
                        <a:buClrTx/>
                        <a:buSzTx/>
                        <a:buFontTx/>
                        <a:buNone/>
                        <a:defRPr/>
                      </a:pPr>
                      <a:r>
                        <a:rPr lang="ru-RU" sz="2600" b="1">
                          <a:solidFill>
                            <a:schemeClr val="bg1"/>
                          </a:solidFill>
                          <a:latin typeface="Arial" panose="020B0604020202020204"/>
                        </a:rPr>
                        <a:t>Что делать?</a:t>
                      </a:r>
                      <a:endParaRPr lang="ru-RU" sz="2600" b="1" i="0" u="none" strike="noStrike" cap="none">
                        <a:ln>
                          <a:noFill/>
                        </a:ln>
                        <a:solidFill>
                          <a:schemeClr val="bg1"/>
                        </a:solidFill>
                        <a:latin typeface="Arial" panose="020B0604020202020204"/>
                        <a:cs typeface="Arial" panose="020B0604020202020204"/>
                      </a:endParaRPr>
                    </a:p>
                  </a:txBody>
                  <a:tcPr marL="72451" marR="72451" marT="72479" marB="72479" anchor="ctr">
                    <a:lnL w="9525" algn="ctr">
                      <a:solidFill>
                        <a:srgbClr val="19502E"/>
                      </a:solidFill>
                    </a:lnL>
                    <a:lnR w="9525" algn="ctr">
                      <a:solidFill>
                        <a:schemeClr val="bg1"/>
                      </a:solidFill>
                    </a:lnR>
                    <a:lnT w="12700" algn="ctr">
                      <a:solidFill>
                        <a:srgbClr val="19502E"/>
                      </a:solidFill>
                    </a:lnT>
                    <a:lnB w="12700" algn="ctr">
                      <a:noFill/>
                    </a:lnB>
                    <a:solidFill>
                      <a:schemeClr val="tx2">
                        <a:lumMod val="60000"/>
                        <a:lumOff val="40000"/>
                      </a:schemeClr>
                    </a:solidFill>
                  </a:tcPr>
                </a:tc>
                <a:tc>
                  <a:txBody>
                    <a:bodyPr/>
                    <a:lstStyle/>
                    <a:p>
                      <a:pPr marL="0" marR="0" lvl="0" indent="0" algn="l" defTabSz="989330">
                        <a:lnSpc>
                          <a:spcPct val="100000"/>
                        </a:lnSpc>
                        <a:spcBef>
                          <a:spcPts val="0"/>
                        </a:spcBef>
                        <a:spcAft>
                          <a:spcPts val="0"/>
                        </a:spcAft>
                        <a:buClrTx/>
                        <a:buSzTx/>
                        <a:buFontTx/>
                        <a:buNone/>
                        <a:defRPr/>
                      </a:pPr>
                      <a:r>
                        <a:rPr lang="ru-RU" sz="2600" b="1" i="0" u="none" strike="noStrike" cap="none">
                          <a:ln>
                            <a:noFill/>
                          </a:ln>
                          <a:solidFill>
                            <a:schemeClr val="bg1"/>
                          </a:solidFill>
                          <a:latin typeface="Arial" panose="020B0604020202020204"/>
                          <a:cs typeface="Arial" panose="020B0604020202020204"/>
                        </a:rPr>
                        <a:t>Зачем делать? </a:t>
                      </a:r>
                    </a:p>
                  </a:txBody>
                  <a:tcPr marL="181126" marR="181126" marT="72479" marB="72479" anchor="ctr">
                    <a:lnL w="9525" algn="ctr">
                      <a:solidFill>
                        <a:schemeClr val="bg1"/>
                      </a:solidFill>
                    </a:lnL>
                    <a:lnR w="9525" algn="ctr">
                      <a:solidFill>
                        <a:schemeClr val="bg1"/>
                      </a:solidFill>
                    </a:lnR>
                    <a:lnT w="12700" algn="ctr">
                      <a:solidFill>
                        <a:srgbClr val="19502E"/>
                      </a:solidFill>
                    </a:lnT>
                    <a:lnB w="12700" algn="ctr">
                      <a:noFill/>
                    </a:lnB>
                    <a:solidFill>
                      <a:schemeClr val="tx2">
                        <a:lumMod val="60000"/>
                        <a:lumOff val="40000"/>
                      </a:schemeClr>
                    </a:solidFill>
                  </a:tcPr>
                </a:tc>
              </a:tr>
              <a:tr h="1296035">
                <a:tc>
                  <a:txBody>
                    <a:bodyPr/>
                    <a:lstStyle/>
                    <a:p>
                      <a:pPr marL="0" marR="0" lvl="0" indent="0" algn="ctr" defTabSz="989330">
                        <a:lnSpc>
                          <a:spcPct val="100000"/>
                        </a:lnSpc>
                        <a:spcBef>
                          <a:spcPts val="0"/>
                        </a:spcBef>
                        <a:spcAft>
                          <a:spcPts val="0"/>
                        </a:spcAft>
                        <a:buClrTx/>
                        <a:buSzTx/>
                        <a:buFontTx/>
                        <a:buNone/>
                        <a:defRPr/>
                      </a:pPr>
                      <a:r>
                        <a:rPr lang="ru-RU" sz="2500">
                          <a:latin typeface="Arial" panose="020B0604020202020204"/>
                        </a:rPr>
                        <a:t>Завести сложные пароли – свой для каждого ресурса</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noFill/>
                    </a:lnT>
                    <a:lnB w="9525" algn="ctr">
                      <a:solidFill>
                        <a:srgbClr val="19502E"/>
                      </a:solidFill>
                    </a:lnB>
                    <a:solidFill>
                      <a:schemeClr val="bg1">
                        <a:alpha val="50195"/>
                      </a:schemeClr>
                    </a:solidFill>
                  </a:tcPr>
                </a:tc>
                <a:tc>
                  <a:txBody>
                    <a:bodyPr/>
                    <a:lstStyle/>
                    <a:p>
                      <a:pPr marL="0" marR="0" lvl="0" indent="0" algn="l" defTabSz="914400">
                        <a:lnSpc>
                          <a:spcPct val="100000"/>
                        </a:lnSpc>
                        <a:spcBef>
                          <a:spcPts val="0"/>
                        </a:spcBef>
                        <a:spcAft>
                          <a:spcPts val="0"/>
                        </a:spcAft>
                        <a:buClrTx/>
                        <a:buSzTx/>
                        <a:buFontTx/>
                        <a:buNone/>
                        <a:defRPr/>
                      </a:pPr>
                      <a:r>
                        <a:rPr lang="ru-RU" sz="2500">
                          <a:latin typeface="Arial" panose="020B0604020202020204"/>
                        </a:rPr>
                        <a:t>Простые пароли мошенники могут подобрать. Если у, например, почты и соцсетей один пароль, то, взломав один ресурс пользователя, преступники получат доступ ко всем.</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noFill/>
                    </a:lnT>
                    <a:lnB w="9525" algn="ctr">
                      <a:solidFill>
                        <a:srgbClr val="19502E"/>
                      </a:solidFill>
                    </a:lnB>
                    <a:solidFill>
                      <a:schemeClr val="bg1">
                        <a:alpha val="50195"/>
                      </a:schemeClr>
                    </a:solidFill>
                  </a:tcPr>
                </a:tc>
              </a:tr>
              <a:tr h="1985010">
                <a:tc>
                  <a:txBody>
                    <a:bodyPr/>
                    <a:lstStyle/>
                    <a:p>
                      <a:pPr marL="0" marR="0" lvl="0" indent="0" algn="ctr" defTabSz="989330">
                        <a:lnSpc>
                          <a:spcPct val="100000"/>
                        </a:lnSpc>
                        <a:spcBef>
                          <a:spcPts val="0"/>
                        </a:spcBef>
                        <a:spcAft>
                          <a:spcPts val="0"/>
                        </a:spcAft>
                        <a:buClrTx/>
                        <a:buSzTx/>
                        <a:buFontTx/>
                        <a:buNone/>
                        <a:defRPr/>
                      </a:pPr>
                      <a:r>
                        <a:rPr lang="ru-RU" sz="2500">
                          <a:latin typeface="Arial" panose="020B0604020202020204"/>
                        </a:rPr>
                        <a:t>Установить антивирус</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c>
                  <a:txBody>
                    <a:bodyPr/>
                    <a:lstStyle/>
                    <a:p>
                      <a:pPr marL="0" marR="0" lvl="0" indent="0" algn="l" defTabSz="914400">
                        <a:lnSpc>
                          <a:spcPct val="100000"/>
                        </a:lnSpc>
                        <a:spcBef>
                          <a:spcPts val="0"/>
                        </a:spcBef>
                        <a:spcAft>
                          <a:spcPts val="0"/>
                        </a:spcAft>
                        <a:buClrTx/>
                        <a:buSzTx/>
                        <a:buFontTx/>
                        <a:buNone/>
                        <a:defRPr/>
                      </a:pPr>
                      <a:r>
                        <a:rPr lang="ru-RU" sz="2500">
                          <a:latin typeface="Arial" panose="020B0604020202020204"/>
                        </a:rPr>
                        <a:t>Защиты встроенных антивирусных программ зачастую недостаточно. Нужно выбирать продукт от серьезных разработчиков, которые часто обновляют антивирусные базы. Это поможет отбить атаку на этапе скачивания зловредной программы, ее установки или начала работы.</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r>
              <a:tr h="2346960">
                <a:tc>
                  <a:txBody>
                    <a:bodyPr/>
                    <a:lstStyle/>
                    <a:p>
                      <a:pPr marL="0" marR="0" lvl="0" indent="0" algn="ctr" defTabSz="989330">
                        <a:lnSpc>
                          <a:spcPct val="100000"/>
                        </a:lnSpc>
                        <a:spcBef>
                          <a:spcPts val="0"/>
                        </a:spcBef>
                        <a:spcAft>
                          <a:spcPts val="0"/>
                        </a:spcAft>
                        <a:buClrTx/>
                        <a:buSzTx/>
                        <a:buFontTx/>
                        <a:buNone/>
                        <a:defRPr/>
                      </a:pPr>
                      <a:r>
                        <a:rPr lang="ru-RU" sz="2500">
                          <a:latin typeface="Arial" panose="020B0604020202020204"/>
                        </a:rPr>
                        <a:t>Использование браузеров с антифишинговой защитой (</a:t>
                      </a:r>
                      <a:r>
                        <a:rPr lang="en-US" sz="2500">
                          <a:latin typeface="Arial" panose="020B0604020202020204"/>
                        </a:rPr>
                        <a:t>Mozilla Firefox, Google Chrome, Opera, Safari)</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solidFill>
                      <a:schemeClr val="bg1">
                        <a:alpha val="50195"/>
                      </a:schemeClr>
                    </a:solidFill>
                  </a:tcPr>
                </a:tc>
                <a:tc>
                  <a:txBody>
                    <a:bodyPr/>
                    <a:lstStyle/>
                    <a:p>
                      <a:pPr marL="0" marR="0" lvl="0" indent="0" algn="l" defTabSz="914400">
                        <a:lnSpc>
                          <a:spcPct val="100000"/>
                        </a:lnSpc>
                        <a:spcBef>
                          <a:spcPts val="0"/>
                        </a:spcBef>
                        <a:spcAft>
                          <a:spcPts val="0"/>
                        </a:spcAft>
                        <a:buClrTx/>
                        <a:buSzTx/>
                        <a:buFontTx/>
                        <a:buNone/>
                        <a:defRPr/>
                      </a:pPr>
                      <a:r>
                        <a:rPr lang="ru-RU" sz="2500">
                          <a:latin typeface="Arial" panose="020B0604020202020204"/>
                        </a:rPr>
                        <a:t>Браузер сверяет введенный адрес сайта с базами данных фишинговых сайтов. Если сайт обнаружится в базе, браузер покажет предупреждение. НО! Если сайт новый и в базах его еще нет, предупреждения не будет. Поэтому такая защита – только вспомогательный инструмент. Главный – внимание пользователя. </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solidFill>
                      <a:schemeClr val="bg1">
                        <a:alpha val="50195"/>
                      </a:schemeClr>
                    </a:solidFill>
                  </a:tcPr>
                </a:tc>
              </a:tr>
              <a:tr h="1622425">
                <a:tc>
                  <a:txBody>
                    <a:bodyPr/>
                    <a:lstStyle/>
                    <a:p>
                      <a:pPr marL="0" marR="0" lvl="0" indent="0" algn="ctr" defTabSz="989330">
                        <a:lnSpc>
                          <a:spcPct val="100000"/>
                        </a:lnSpc>
                        <a:spcBef>
                          <a:spcPts val="0"/>
                        </a:spcBef>
                        <a:spcAft>
                          <a:spcPts val="0"/>
                        </a:spcAft>
                        <a:buClrTx/>
                        <a:buSzTx/>
                        <a:buFontTx/>
                        <a:buNone/>
                        <a:defRPr/>
                      </a:pPr>
                      <a:r>
                        <a:rPr lang="ru-RU" sz="2500">
                          <a:latin typeface="Arial" panose="020B0604020202020204"/>
                        </a:rPr>
                        <a:t>Не использовать общественные или корпоративные WiFi сети</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c>
                  <a:txBody>
                    <a:bodyPr/>
                    <a:lstStyle/>
                    <a:p>
                      <a:pPr marL="0" marR="0" lvl="0" indent="0" algn="l" defTabSz="914400">
                        <a:lnSpc>
                          <a:spcPct val="100000"/>
                        </a:lnSpc>
                        <a:spcBef>
                          <a:spcPts val="0"/>
                        </a:spcBef>
                        <a:spcAft>
                          <a:spcPts val="0"/>
                        </a:spcAft>
                        <a:buClrTx/>
                        <a:buSzTx/>
                        <a:buFontTx/>
                        <a:buNone/>
                        <a:defRPr/>
                      </a:pPr>
                      <a:r>
                        <a:rPr lang="ru-RU" sz="2500">
                          <a:latin typeface="Arial" panose="020B0604020202020204"/>
                        </a:rPr>
                        <a:t>Подобные сети значительно облегчают мошенникам перехват ваших данных. В публичных местах нужно использовать доступ к интернету через мобильного оператора.</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r>
              <a:tr h="1623060">
                <a:tc>
                  <a:txBody>
                    <a:bodyPr/>
                    <a:lstStyle/>
                    <a:p>
                      <a:pPr marL="0" marR="0" lvl="0" indent="0" algn="ctr" defTabSz="989330">
                        <a:lnSpc>
                          <a:spcPct val="100000"/>
                        </a:lnSpc>
                        <a:spcBef>
                          <a:spcPts val="0"/>
                        </a:spcBef>
                        <a:spcAft>
                          <a:spcPts val="0"/>
                        </a:spcAft>
                        <a:buClrTx/>
                        <a:buSzTx/>
                        <a:buFontTx/>
                        <a:buNone/>
                        <a:defRPr/>
                      </a:pPr>
                      <a:r>
                        <a:rPr lang="ru-RU" sz="2500">
                          <a:latin typeface="Arial" panose="020B0604020202020204"/>
                        </a:rPr>
                        <a:t>Регулярно обновлять операционные системы компьютера и смартфона</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c>
                  <a:txBody>
                    <a:bodyPr/>
                    <a:lstStyle/>
                    <a:p>
                      <a:pPr marL="0" marR="0" lvl="0" indent="0" algn="l" defTabSz="914400">
                        <a:lnSpc>
                          <a:spcPct val="100000"/>
                        </a:lnSpc>
                        <a:spcBef>
                          <a:spcPts val="0"/>
                        </a:spcBef>
                        <a:spcAft>
                          <a:spcPts val="0"/>
                        </a:spcAft>
                        <a:buClrTx/>
                        <a:buSzTx/>
                        <a:buFontTx/>
                        <a:buNone/>
                        <a:defRPr/>
                      </a:pPr>
                      <a:r>
                        <a:rPr lang="ru-RU" sz="2500">
                          <a:latin typeface="Arial" panose="020B0604020202020204"/>
                        </a:rPr>
                        <a:t>В новых версиях систем разработчики закрывают обнаруженные уязвимости – окошки, через которые преступники могут вмешиваться в работу устройств.</a:t>
                      </a:r>
                      <a:endParaRPr lang="ru-RU" sz="2500" b="0" i="0" u="none" strike="noStrike" cap="none">
                        <a:ln>
                          <a:noFill/>
                        </a:ln>
                        <a:solidFill>
                          <a:schemeClr val="tx1"/>
                        </a:solidFill>
                        <a:latin typeface="Arial" panose="020B0604020202020204"/>
                        <a:cs typeface="Arial" panose="020B0604020202020204"/>
                      </a:endParaRPr>
                    </a:p>
                  </a:txBody>
                  <a:tcPr marL="184022" marR="184022" marT="92069" marB="92069" anchor="ctr">
                    <a:lnL w="9525" algn="ctr">
                      <a:solidFill>
                        <a:srgbClr val="19502E"/>
                      </a:solidFill>
                    </a:lnL>
                    <a:lnR w="9525" algn="ctr">
                      <a:solidFill>
                        <a:srgbClr val="19502E"/>
                      </a:solidFill>
                    </a:lnR>
                    <a:lnT w="9525" algn="ctr">
                      <a:solidFill>
                        <a:srgbClr val="19502E"/>
                      </a:solidFill>
                    </a:lnT>
                    <a:lnB w="9525" algn="ctr">
                      <a:solidFill>
                        <a:srgbClr val="19502E"/>
                      </a:solidFill>
                    </a:lnB>
                    <a:no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82"/>
            <a:ext cx="20111017" cy="1130467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4" name="Прямоугольник 3"/>
          <p:cNvSpPr/>
          <p:nvPr/>
        </p:nvSpPr>
        <p:spPr>
          <a:xfrm>
            <a:off x="9688830" y="2200275"/>
            <a:ext cx="8988425" cy="8462645"/>
          </a:xfrm>
          <a:prstGeom prst="rect">
            <a:avLst/>
          </a:prstGeom>
        </p:spPr>
        <p:txBody>
          <a:bodyPr wrap="square">
            <a:spAutoFit/>
          </a:bodyPr>
          <a:lstStyle/>
          <a:p>
            <a:pPr marL="565150" indent="-565150">
              <a:buFont typeface="Arial" panose="020B0604020202020204" pitchFamily="34" charset="0"/>
              <a:buChar char="•"/>
            </a:pPr>
            <a:r>
              <a:rPr lang="ru-RU" sz="3200" dirty="0">
                <a:latin typeface="Century" panose="02040604050505020304" charset="0"/>
                <a:cs typeface="Century" panose="02040604050505020304" charset="0"/>
              </a:rPr>
              <a:t>Тщательно планируем </a:t>
            </a:r>
            <a:r>
              <a:rPr lang="ru-RU" sz="3200" b="1" dirty="0">
                <a:latin typeface="Century" panose="02040604050505020304" charset="0"/>
                <a:cs typeface="Century" panose="02040604050505020304" charset="0"/>
              </a:rPr>
              <a:t>расходы</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Составляем </a:t>
            </a:r>
            <a:r>
              <a:rPr lang="ru-RU" sz="3200" b="1" dirty="0">
                <a:latin typeface="Century" panose="02040604050505020304" charset="0"/>
                <a:cs typeface="Century" panose="02040604050505020304" charset="0"/>
              </a:rPr>
              <a:t>списки</a:t>
            </a:r>
            <a:r>
              <a:rPr lang="ru-RU" sz="3200" dirty="0">
                <a:latin typeface="Century" panose="02040604050505020304" charset="0"/>
                <a:cs typeface="Century" panose="02040604050505020304" charset="0"/>
              </a:rPr>
              <a:t> покупок и не покупаем лишнего</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Отказываемся от вредной еды и </a:t>
            </a:r>
            <a:r>
              <a:rPr lang="ru-RU" sz="3200" b="1" dirty="0">
                <a:latin typeface="Century" panose="02040604050505020304" charset="0"/>
                <a:cs typeface="Century" panose="02040604050505020304" charset="0"/>
              </a:rPr>
              <a:t>вредных</a:t>
            </a:r>
            <a:r>
              <a:rPr lang="ru-RU" sz="3200" dirty="0">
                <a:latin typeface="Century" panose="02040604050505020304" charset="0"/>
                <a:cs typeface="Century" panose="02040604050505020304" charset="0"/>
              </a:rPr>
              <a:t> привычек</a:t>
            </a:r>
          </a:p>
          <a:p>
            <a:pPr marL="565150" indent="-565150">
              <a:buFont typeface="Arial" panose="020B0604020202020204" pitchFamily="34" charset="0"/>
              <a:buChar char="•"/>
            </a:pPr>
            <a:r>
              <a:rPr lang="ru-RU" sz="3200" b="1" dirty="0">
                <a:latin typeface="Century" panose="02040604050505020304" charset="0"/>
                <a:cs typeface="Century" panose="02040604050505020304" charset="0"/>
              </a:rPr>
              <a:t>Экономим</a:t>
            </a:r>
            <a:r>
              <a:rPr lang="ru-RU" sz="3200" dirty="0">
                <a:latin typeface="Century" panose="02040604050505020304" charset="0"/>
                <a:cs typeface="Century" panose="02040604050505020304" charset="0"/>
              </a:rPr>
              <a:t> на коммунальных платежах: экономия воды, электричества, газа </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Соблюдаем </a:t>
            </a:r>
            <a:r>
              <a:rPr lang="ru-RU" sz="3200" b="1" dirty="0">
                <a:latin typeface="Century" panose="02040604050505020304" charset="0"/>
                <a:cs typeface="Century" panose="02040604050505020304" charset="0"/>
              </a:rPr>
              <a:t>правила</a:t>
            </a:r>
            <a:r>
              <a:rPr lang="ru-RU" sz="3200" dirty="0">
                <a:latin typeface="Century" panose="02040604050505020304" charset="0"/>
                <a:cs typeface="Century" panose="02040604050505020304" charset="0"/>
              </a:rPr>
              <a:t> пользования бытовой техникой и продляем ее жизнь</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Сохраняем </a:t>
            </a:r>
            <a:r>
              <a:rPr lang="ru-RU" sz="3200" b="1" dirty="0">
                <a:latin typeface="Century" panose="02040604050505020304" charset="0"/>
                <a:cs typeface="Century" panose="02040604050505020304" charset="0"/>
              </a:rPr>
              <a:t>чеки</a:t>
            </a:r>
            <a:r>
              <a:rPr lang="ru-RU" sz="3200" dirty="0">
                <a:latin typeface="Century" panose="02040604050505020304" charset="0"/>
                <a:cs typeface="Century" panose="02040604050505020304" charset="0"/>
              </a:rPr>
              <a:t> на значимые покупки – для возврата, обмена, анализа расходов</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Вместе обсуждаем большие </a:t>
            </a:r>
            <a:r>
              <a:rPr lang="ru-RU" sz="3200" b="1" dirty="0">
                <a:latin typeface="Century" panose="02040604050505020304" charset="0"/>
                <a:cs typeface="Century" panose="02040604050505020304" charset="0"/>
              </a:rPr>
              <a:t>покупки</a:t>
            </a:r>
            <a:r>
              <a:rPr lang="ru-RU" sz="3200" dirty="0">
                <a:latin typeface="Century" panose="02040604050505020304" charset="0"/>
                <a:cs typeface="Century" panose="02040604050505020304" charset="0"/>
              </a:rPr>
              <a:t> и принимаем взвешенное решение</a:t>
            </a:r>
          </a:p>
          <a:p>
            <a:pPr marL="565150" indent="-565150">
              <a:buFont typeface="Arial" panose="020B0604020202020204" pitchFamily="34" charset="0"/>
              <a:buChar char="•"/>
            </a:pPr>
            <a:r>
              <a:rPr lang="ru-RU" sz="3200" b="1" dirty="0">
                <a:latin typeface="Century" panose="02040604050505020304" charset="0"/>
                <a:cs typeface="Century" panose="02040604050505020304" charset="0"/>
              </a:rPr>
              <a:t>Не покупаем </a:t>
            </a:r>
            <a:r>
              <a:rPr lang="ru-RU" sz="3200" dirty="0">
                <a:latin typeface="Century" panose="02040604050505020304" charset="0"/>
                <a:cs typeface="Century" panose="02040604050505020304" charset="0"/>
              </a:rPr>
              <a:t>сезонные вещи в разгар сезона</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Формируем и разумно вкладываем </a:t>
            </a:r>
            <a:r>
              <a:rPr lang="ru-RU" sz="3200" b="1" dirty="0">
                <a:latin typeface="Century" panose="02040604050505020304" charset="0"/>
                <a:cs typeface="Century" panose="02040604050505020304" charset="0"/>
              </a:rPr>
              <a:t>сбережения</a:t>
            </a:r>
          </a:p>
        </p:txBody>
      </p:sp>
      <p:pic>
        <p:nvPicPr>
          <p:cNvPr id="7" name="Рисунок 6"/>
          <p:cNvPicPr>
            <a:picLocks noChangeAspect="1"/>
          </p:cNvPicPr>
          <p:nvPr/>
        </p:nvPicPr>
        <p:blipFill>
          <a:blip r:embed="rId5"/>
          <a:stretch>
            <a:fillRect/>
          </a:stretch>
        </p:blipFill>
        <p:spPr>
          <a:xfrm>
            <a:off x="691074" y="4286368"/>
            <a:ext cx="7985818" cy="3849986"/>
          </a:xfrm>
          <a:prstGeom prst="rect">
            <a:avLst/>
          </a:prstGeom>
        </p:spPr>
      </p:pic>
      <p:sp>
        <p:nvSpPr>
          <p:cNvPr id="8" name="Прямоугольник 7"/>
          <p:cNvSpPr/>
          <p:nvPr/>
        </p:nvSpPr>
        <p:spPr>
          <a:xfrm>
            <a:off x="5069840" y="448310"/>
            <a:ext cx="10348595" cy="2219960"/>
          </a:xfrm>
          <a:prstGeom prst="rect">
            <a:avLst/>
          </a:prstGeom>
        </p:spPr>
        <p:txBody>
          <a:bodyPr wrap="square">
            <a:noAutofit/>
          </a:bodyPr>
          <a:lstStyle/>
          <a:p>
            <a:pPr algn="ctr"/>
            <a:r>
              <a:rPr lang="ru-RU" sz="4800" b="1" dirty="0">
                <a:solidFill>
                  <a:schemeClr val="tx2"/>
                </a:solidFill>
                <a:latin typeface="Century" panose="02040604050505020304" charset="0"/>
                <a:cs typeface="Century" panose="02040604050505020304" charset="0"/>
              </a:rPr>
              <a:t>Какой пример показываем подросткам?</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5"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5" name="Прямоугольник 4"/>
          <p:cNvSpPr/>
          <p:nvPr/>
        </p:nvSpPr>
        <p:spPr>
          <a:xfrm>
            <a:off x="3844290" y="786130"/>
            <a:ext cx="11222990" cy="1004570"/>
          </a:xfrm>
          <a:prstGeom prst="rect">
            <a:avLst/>
          </a:prstGeom>
        </p:spPr>
        <p:txBody>
          <a:bodyPr wrap="none">
            <a:noAutofit/>
          </a:bodyPr>
          <a:lstStyle/>
          <a:p>
            <a:pPr algn="ctr"/>
            <a:r>
              <a:rPr lang="ru-RU" sz="4800" b="1" dirty="0">
                <a:solidFill>
                  <a:schemeClr val="tx2"/>
                </a:solidFill>
                <a:latin typeface="Century" panose="02040604050505020304" charset="0"/>
                <a:cs typeface="Century" panose="02040604050505020304" charset="0"/>
              </a:rPr>
              <a:t>Финансово-грамотный человек</a:t>
            </a:r>
          </a:p>
        </p:txBody>
      </p:sp>
      <p:sp>
        <p:nvSpPr>
          <p:cNvPr id="7" name="Скругленный прямоугольник 6"/>
          <p:cNvSpPr/>
          <p:nvPr/>
        </p:nvSpPr>
        <p:spPr>
          <a:xfrm>
            <a:off x="1612449" y="2220200"/>
            <a:ext cx="4476704" cy="12719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Ведет учет доходов                и расходов</a:t>
            </a:r>
          </a:p>
        </p:txBody>
      </p:sp>
      <p:sp>
        <p:nvSpPr>
          <p:cNvPr id="8" name="Скругленный прямоугольник 7"/>
          <p:cNvSpPr/>
          <p:nvPr/>
        </p:nvSpPr>
        <p:spPr>
          <a:xfrm>
            <a:off x="7481030" y="8980548"/>
            <a:ext cx="5142156" cy="126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Планирует жизнь на пенсии, формирует долгосрочные сбережения</a:t>
            </a:r>
          </a:p>
        </p:txBody>
      </p:sp>
      <p:sp>
        <p:nvSpPr>
          <p:cNvPr id="9" name="Скругленный прямоугольник 8"/>
          <p:cNvSpPr/>
          <p:nvPr/>
        </p:nvSpPr>
        <p:spPr>
          <a:xfrm>
            <a:off x="1612447" y="3926978"/>
            <a:ext cx="4476701" cy="1213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Формирует финансовый резерв</a:t>
            </a:r>
          </a:p>
        </p:txBody>
      </p:sp>
      <p:sp>
        <p:nvSpPr>
          <p:cNvPr id="10" name="Скругленный прямоугольник 9"/>
          <p:cNvSpPr/>
          <p:nvPr/>
        </p:nvSpPr>
        <p:spPr>
          <a:xfrm>
            <a:off x="1612448" y="5577832"/>
            <a:ext cx="4476703" cy="12141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Анализирует  важную финансовую информацию</a:t>
            </a:r>
          </a:p>
        </p:txBody>
      </p:sp>
      <p:sp>
        <p:nvSpPr>
          <p:cNvPr id="11" name="Скругленный прямоугольник 10"/>
          <p:cNvSpPr/>
          <p:nvPr/>
        </p:nvSpPr>
        <p:spPr>
          <a:xfrm>
            <a:off x="1533916" y="7300816"/>
            <a:ext cx="4555236" cy="1190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Умеет пользоваться финансовыми услугами</a:t>
            </a:r>
          </a:p>
        </p:txBody>
      </p:sp>
      <p:sp>
        <p:nvSpPr>
          <p:cNvPr id="13" name="Скругленный прямоугольник 12"/>
          <p:cNvSpPr/>
          <p:nvPr/>
        </p:nvSpPr>
        <p:spPr>
          <a:xfrm>
            <a:off x="7303443" y="2256655"/>
            <a:ext cx="5319744" cy="1189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Знает свои права потребителя финансовых услуг</a:t>
            </a:r>
          </a:p>
        </p:txBody>
      </p:sp>
      <p:sp>
        <p:nvSpPr>
          <p:cNvPr id="14" name="Скругленный прямоугольник 13"/>
          <p:cNvSpPr/>
          <p:nvPr/>
        </p:nvSpPr>
        <p:spPr>
          <a:xfrm>
            <a:off x="13705865" y="6998156"/>
            <a:ext cx="4512417" cy="1229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Защищает свой бюджет от финансовых рисков</a:t>
            </a:r>
          </a:p>
        </p:txBody>
      </p:sp>
      <p:sp>
        <p:nvSpPr>
          <p:cNvPr id="15" name="Скругленный прямоугольник 14"/>
          <p:cNvSpPr/>
          <p:nvPr/>
        </p:nvSpPr>
        <p:spPr>
          <a:xfrm>
            <a:off x="13674452" y="5390100"/>
            <a:ext cx="4543830" cy="1229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Выполняет свои обязанности налогоплательщика</a:t>
            </a:r>
          </a:p>
        </p:txBody>
      </p:sp>
      <p:sp>
        <p:nvSpPr>
          <p:cNvPr id="16" name="Скругленный прямоугольник 15"/>
          <p:cNvSpPr/>
          <p:nvPr/>
        </p:nvSpPr>
        <p:spPr>
          <a:xfrm>
            <a:off x="13674452" y="3805159"/>
            <a:ext cx="4543830" cy="1155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Избегает закредитованности</a:t>
            </a:r>
          </a:p>
        </p:txBody>
      </p:sp>
      <p:sp>
        <p:nvSpPr>
          <p:cNvPr id="17" name="Скругленный прямоугольник 16"/>
          <p:cNvSpPr/>
          <p:nvPr/>
        </p:nvSpPr>
        <p:spPr>
          <a:xfrm>
            <a:off x="13600622" y="2270750"/>
            <a:ext cx="4617660" cy="1175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Распознаёт финансовое мошенничество</a:t>
            </a: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553" y="3287078"/>
            <a:ext cx="6164995" cy="616499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5"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5" name="Прямоугольник 4"/>
          <p:cNvSpPr/>
          <p:nvPr/>
        </p:nvSpPr>
        <p:spPr>
          <a:xfrm>
            <a:off x="3454400" y="631825"/>
            <a:ext cx="13032105" cy="2019300"/>
          </a:xfrm>
          <a:prstGeom prst="rect">
            <a:avLst/>
          </a:prstGeom>
        </p:spPr>
        <p:txBody>
          <a:bodyPr wrap="square">
            <a:noAutofit/>
          </a:bodyPr>
          <a:lstStyle/>
          <a:p>
            <a:pPr algn="ctr"/>
            <a:r>
              <a:rPr lang="ru-RU" sz="4000" b="1" dirty="0">
                <a:solidFill>
                  <a:schemeClr val="tx2"/>
                </a:solidFill>
                <a:latin typeface="Century" panose="02040604050505020304" charset="0"/>
                <a:cs typeface="Century" panose="02040604050505020304" charset="0"/>
              </a:rPr>
              <a:t>Книга «Мама, папа, дайте денег! Как воспитать у детей разумное отношение к финансам»</a:t>
            </a:r>
          </a:p>
        </p:txBody>
      </p:sp>
      <p:pic>
        <p:nvPicPr>
          <p:cNvPr id="6" name="Рисунок 5"/>
          <p:cNvPicPr>
            <a:picLocks noChangeAspect="1"/>
          </p:cNvPicPr>
          <p:nvPr/>
        </p:nvPicPr>
        <p:blipFill>
          <a:blip r:embed="rId5"/>
          <a:stretch>
            <a:fillRect/>
          </a:stretch>
        </p:blipFill>
        <p:spPr>
          <a:xfrm>
            <a:off x="690712" y="2651184"/>
            <a:ext cx="5287837" cy="6926463"/>
          </a:xfrm>
          <a:prstGeom prst="rect">
            <a:avLst/>
          </a:prstGeom>
        </p:spPr>
      </p:pic>
      <p:pic>
        <p:nvPicPr>
          <p:cNvPr id="7" name="Рисунок 6"/>
          <p:cNvPicPr>
            <a:picLocks noChangeAspect="1"/>
          </p:cNvPicPr>
          <p:nvPr/>
        </p:nvPicPr>
        <p:blipFill>
          <a:blip r:embed="rId6"/>
          <a:stretch>
            <a:fillRect/>
          </a:stretch>
        </p:blipFill>
        <p:spPr>
          <a:xfrm>
            <a:off x="6595562" y="6014976"/>
            <a:ext cx="2824870" cy="2824870"/>
          </a:xfrm>
          <a:prstGeom prst="rect">
            <a:avLst/>
          </a:prstGeom>
        </p:spPr>
      </p:pic>
      <p:sp>
        <p:nvSpPr>
          <p:cNvPr id="8" name="Прямоугольник 7"/>
          <p:cNvSpPr/>
          <p:nvPr/>
        </p:nvSpPr>
        <p:spPr>
          <a:xfrm>
            <a:off x="10621010" y="2745740"/>
            <a:ext cx="7668260" cy="7234555"/>
          </a:xfrm>
          <a:prstGeom prst="rect">
            <a:avLst/>
          </a:prstGeom>
        </p:spPr>
        <p:txBody>
          <a:bodyPr wrap="square">
            <a:noAutofit/>
          </a:bodyPr>
          <a:lstStyle/>
          <a:p>
            <a:r>
              <a:rPr lang="ru-RU" sz="3200" b="1" dirty="0">
                <a:latin typeface="Century" panose="02040604050505020304" charset="0"/>
                <a:cs typeface="Century" panose="02040604050505020304" charset="0"/>
              </a:rPr>
              <a:t>Поможет родителям:</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привить детям полезные и необходимые привычки, </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позволит правильно транслировать свои знания и опыт, </a:t>
            </a:r>
          </a:p>
          <a:p>
            <a:pPr marL="565150" indent="-565150">
              <a:buFont typeface="Arial" panose="020B0604020202020204" pitchFamily="34" charset="0"/>
              <a:buChar char="•"/>
            </a:pPr>
            <a:r>
              <a:rPr lang="ru-RU" sz="3200" dirty="0">
                <a:latin typeface="Century" panose="02040604050505020304" charset="0"/>
                <a:cs typeface="Century" panose="02040604050505020304" charset="0"/>
              </a:rPr>
              <a:t>строить взаимодействие с точки зрения возраста и уровня понимания. </a:t>
            </a:r>
          </a:p>
          <a:p>
            <a:r>
              <a:rPr lang="ru-RU" sz="3200" b="1" dirty="0">
                <a:latin typeface="Century" panose="02040604050505020304" charset="0"/>
                <a:cs typeface="Century" panose="02040604050505020304" charset="0"/>
              </a:rPr>
              <a:t>Она наполнена:</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большим опытом педагога и психолога,</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яркими жизненными примерами,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веселыми историями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осмысленными выводами,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которые пригодятся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вдумчивым родителям.</a:t>
            </a:r>
            <a:r>
              <a:rPr lang="ru-RU" sz="2970" dirty="0">
                <a:latin typeface="PF DinDisplay Pro"/>
              </a:rPr>
              <a:t> </a:t>
            </a:r>
          </a:p>
        </p:txBody>
      </p:sp>
      <p:sp>
        <p:nvSpPr>
          <p:cNvPr id="9" name="Прямоугольник 8"/>
          <p:cNvSpPr/>
          <p:nvPr/>
        </p:nvSpPr>
        <p:spPr>
          <a:xfrm>
            <a:off x="6470015" y="2687320"/>
            <a:ext cx="3442970" cy="3704590"/>
          </a:xfrm>
          <a:prstGeom prst="rect">
            <a:avLst/>
          </a:prstGeom>
        </p:spPr>
        <p:txBody>
          <a:bodyPr wrap="square">
            <a:noAutofit/>
          </a:bodyPr>
          <a:lstStyle/>
          <a:p>
            <a:r>
              <a:rPr lang="ru-RU" sz="4400" dirty="0">
                <a:solidFill>
                  <a:srgbClr val="002060"/>
                </a:solidFill>
              </a:rPr>
              <a:t>Эта книга – пособие для родителей</a:t>
            </a:r>
            <a:r>
              <a:rPr lang="ru-RU" sz="440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5"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7" name="Прямоугольник 6"/>
          <p:cNvSpPr/>
          <p:nvPr/>
        </p:nvSpPr>
        <p:spPr>
          <a:xfrm>
            <a:off x="761365" y="2005330"/>
            <a:ext cx="12153265" cy="9336405"/>
          </a:xfrm>
          <a:prstGeom prst="rect">
            <a:avLst/>
          </a:prstGeom>
        </p:spPr>
        <p:txBody>
          <a:bodyPr wrap="square">
            <a:noAutofit/>
          </a:bodyPr>
          <a:lstStyle/>
          <a:p>
            <a:pPr marL="565150" indent="-565150">
              <a:buFont typeface="+mj-lt"/>
              <a:buAutoNum type="arabicPeriod"/>
            </a:pPr>
            <a:r>
              <a:rPr lang="ru-RU" sz="2800" dirty="0">
                <a:latin typeface="Century" panose="02040604050505020304" charset="0"/>
                <a:cs typeface="Century" panose="02040604050505020304" charset="0"/>
              </a:rPr>
              <a:t>В книге даны рекомендации по возрастам детей и разбор практических примеров. </a:t>
            </a:r>
            <a:r>
              <a:rPr lang="ru-RU" sz="2800" dirty="0">
                <a:latin typeface="Century" panose="02040604050505020304" charset="0"/>
                <a:cs typeface="Century" panose="02040604050505020304" charset="0"/>
                <a:hlinkClick r:id="rId5"/>
              </a:rPr>
              <a:t>http://fincubator.ru/science/library/books/andreeva-ma-a-am-pa-a-ap/#desc</a:t>
            </a:r>
            <a:r>
              <a:rPr lang="ru-RU" sz="2800" dirty="0">
                <a:latin typeface="Century" panose="02040604050505020304" charset="0"/>
                <a:cs typeface="Century" panose="02040604050505020304" charset="0"/>
              </a:rPr>
              <a:t>  </a:t>
            </a:r>
          </a:p>
          <a:p>
            <a:pPr marL="565150" indent="-565150">
              <a:buFont typeface="+mj-lt"/>
              <a:buAutoNum type="arabicPeriod"/>
            </a:pPr>
            <a:r>
              <a:rPr lang="ru-RU" sz="2800" dirty="0">
                <a:latin typeface="Century" panose="02040604050505020304" charset="0"/>
                <a:cs typeface="Century" panose="02040604050505020304" charset="0"/>
              </a:rPr>
              <a:t>Ссылки на интерактивные материалы станут  подспорьем для родителей.</a:t>
            </a:r>
          </a:p>
          <a:p>
            <a:pPr marL="565150" indent="-565150">
              <a:buFont typeface="+mj-lt"/>
              <a:buAutoNum type="arabicPeriod"/>
            </a:pPr>
            <a:r>
              <a:rPr lang="ru-RU" sz="2800" dirty="0">
                <a:latin typeface="Century" panose="02040604050505020304" charset="0"/>
                <a:cs typeface="Century" panose="02040604050505020304" charset="0"/>
              </a:rPr>
              <a:t>Каждая глава содержит яркие примеры из собственного опыта воспитания детей, а также преподавания основ финансовой грамотности дошкольникам, школьникам и студентам</a:t>
            </a:r>
          </a:p>
          <a:p>
            <a:pPr marL="565150" indent="-565150">
              <a:buFont typeface="+mj-lt"/>
              <a:buAutoNum type="arabicPeriod"/>
            </a:pPr>
            <a:r>
              <a:rPr lang="ru-RU" sz="2800" dirty="0">
                <a:latin typeface="Century" panose="02040604050505020304" charset="0"/>
                <a:cs typeface="Century" panose="02040604050505020304" charset="0"/>
              </a:rPr>
              <a:t>Ссылки: мультфильмы, фильмы, деловые игры.</a:t>
            </a:r>
          </a:p>
          <a:p>
            <a:pPr marL="565150" indent="-565150">
              <a:buFont typeface="+mj-lt"/>
              <a:buAutoNum type="arabicPeriod"/>
            </a:pPr>
            <a:r>
              <a:rPr lang="ru-RU" sz="2800" dirty="0">
                <a:latin typeface="Century" panose="02040604050505020304" charset="0"/>
                <a:cs typeface="Century" panose="02040604050505020304" charset="0"/>
              </a:rPr>
              <a:t>Отдельный блок ответов на сложные вопросы, с которыми родители могут столкнуться:  </a:t>
            </a:r>
          </a:p>
          <a:p>
            <a:pPr marL="1319530" lvl="1" indent="-565150">
              <a:buFont typeface="Arial" panose="020B0604020202020204" pitchFamily="34" charset="0"/>
              <a:buChar char="•"/>
            </a:pPr>
            <a:r>
              <a:rPr lang="ru-RU" sz="2800" dirty="0">
                <a:latin typeface="Century" panose="02040604050505020304" charset="0"/>
                <a:cs typeface="Century" panose="02040604050505020304" charset="0"/>
              </a:rPr>
              <a:t>как научить детей жертвовать и заниматься благотворительностью; </a:t>
            </a:r>
          </a:p>
          <a:p>
            <a:pPr marL="1319530" lvl="1" indent="-565150">
              <a:buFont typeface="Arial" panose="020B0604020202020204" pitchFamily="34" charset="0"/>
              <a:buChar char="•"/>
            </a:pPr>
            <a:r>
              <a:rPr lang="ru-RU" sz="2800" dirty="0">
                <a:latin typeface="Century" panose="02040604050505020304" charset="0"/>
                <a:cs typeface="Century" panose="02040604050505020304" charset="0"/>
              </a:rPr>
              <a:t>как правильно действовать в непредвиденных обстоятельствах; </a:t>
            </a:r>
          </a:p>
          <a:p>
            <a:pPr marL="1319530" lvl="1" indent="-565150">
              <a:buFont typeface="Arial" panose="020B0604020202020204" pitchFamily="34" charset="0"/>
              <a:buChar char="•"/>
            </a:pPr>
            <a:r>
              <a:rPr lang="ru-RU" sz="2800" dirty="0">
                <a:latin typeface="Century" panose="02040604050505020304" charset="0"/>
                <a:cs typeface="Century" panose="02040604050505020304" charset="0"/>
              </a:rPr>
              <a:t>как действовать во внештатных ситуациях, связанных с крупными финансовыми потерями. </a:t>
            </a:r>
          </a:p>
          <a:p>
            <a:pPr marL="565150" indent="-565150">
              <a:buFont typeface="+mj-lt"/>
              <a:buAutoNum type="arabicPeriod"/>
            </a:pPr>
            <a:r>
              <a:rPr lang="ru-RU" sz="2800" dirty="0">
                <a:latin typeface="Century" panose="02040604050505020304" charset="0"/>
                <a:cs typeface="Century" panose="02040604050505020304" charset="0"/>
              </a:rPr>
              <a:t>Много жизненного опыта и личных историй.</a:t>
            </a:r>
          </a:p>
          <a:p>
            <a:endParaRPr lang="ru-RU" sz="2800" b="1" dirty="0">
              <a:solidFill>
                <a:srgbClr val="C00000"/>
              </a:solidFill>
              <a:latin typeface="Century" panose="02040604050505020304" charset="0"/>
              <a:cs typeface="Century" panose="02040604050505020304" charset="0"/>
            </a:endParaRPr>
          </a:p>
          <a:p>
            <a:r>
              <a:rPr lang="ru-RU" sz="2800" b="1" dirty="0">
                <a:solidFill>
                  <a:srgbClr val="C00000"/>
                </a:solidFill>
                <a:latin typeface="Century" panose="02040604050505020304" charset="0"/>
                <a:cs typeface="Century" panose="02040604050505020304" charset="0"/>
              </a:rPr>
              <a:t>Ни одна теория или учебник не могут быть нагляднее реальности.</a:t>
            </a:r>
          </a:p>
        </p:txBody>
      </p:sp>
      <p:pic>
        <p:nvPicPr>
          <p:cNvPr id="8" name="Рисунок 7"/>
          <p:cNvPicPr>
            <a:picLocks noChangeAspect="1"/>
          </p:cNvPicPr>
          <p:nvPr/>
        </p:nvPicPr>
        <p:blipFill>
          <a:blip r:embed="rId6"/>
          <a:stretch>
            <a:fillRect/>
          </a:stretch>
        </p:blipFill>
        <p:spPr>
          <a:xfrm>
            <a:off x="13364200" y="3638500"/>
            <a:ext cx="3840216" cy="3840216"/>
          </a:xfrm>
          <a:prstGeom prst="rect">
            <a:avLst/>
          </a:prstGeom>
        </p:spPr>
      </p:pic>
      <p:sp>
        <p:nvSpPr>
          <p:cNvPr id="5" name="Прямоугольник 4"/>
          <p:cNvSpPr/>
          <p:nvPr/>
        </p:nvSpPr>
        <p:spPr>
          <a:xfrm>
            <a:off x="4055110" y="492760"/>
            <a:ext cx="11335385" cy="1229995"/>
          </a:xfrm>
          <a:prstGeom prst="rect">
            <a:avLst/>
          </a:prstGeom>
        </p:spPr>
        <p:txBody>
          <a:bodyPr wrap="square">
            <a:noAutofit/>
          </a:bodyPr>
          <a:lstStyle/>
          <a:p>
            <a:pPr algn="ctr"/>
            <a:r>
              <a:rPr lang="ru-RU" sz="5400" b="1" dirty="0">
                <a:solidFill>
                  <a:schemeClr val="tx2"/>
                </a:solidFill>
                <a:latin typeface="Century" panose="02040604050505020304" charset="0"/>
                <a:cs typeface="Century" panose="02040604050505020304" charset="0"/>
              </a:rPr>
              <a:t>Особенности книги</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5"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5" name="Прямоугольник 4"/>
          <p:cNvSpPr/>
          <p:nvPr/>
        </p:nvSpPr>
        <p:spPr>
          <a:xfrm>
            <a:off x="4693920" y="757555"/>
            <a:ext cx="8362950" cy="873125"/>
          </a:xfrm>
          <a:prstGeom prst="rect">
            <a:avLst/>
          </a:prstGeom>
        </p:spPr>
        <p:txBody>
          <a:bodyPr wrap="none">
            <a:noAutofit/>
          </a:bodyPr>
          <a:lstStyle/>
          <a:p>
            <a:pPr algn="ctr"/>
            <a:r>
              <a:rPr lang="ru-RU" sz="5400" b="1" dirty="0">
                <a:solidFill>
                  <a:schemeClr val="tx2"/>
                </a:solidFill>
                <a:latin typeface="Century" panose="02040604050505020304" charset="0"/>
                <a:cs typeface="Century" panose="02040604050505020304" charset="0"/>
              </a:rPr>
              <a:t>Расширить кругозор</a:t>
            </a:r>
          </a:p>
        </p:txBody>
      </p:sp>
      <p:sp>
        <p:nvSpPr>
          <p:cNvPr id="6" name="Прямоугольник 5"/>
          <p:cNvSpPr/>
          <p:nvPr/>
        </p:nvSpPr>
        <p:spPr>
          <a:xfrm>
            <a:off x="713740" y="2201545"/>
            <a:ext cx="8531860" cy="5906770"/>
          </a:xfrm>
          <a:prstGeom prst="rect">
            <a:avLst/>
          </a:prstGeom>
        </p:spPr>
        <p:txBody>
          <a:bodyPr wrap="square">
            <a:noAutofit/>
          </a:bodyPr>
          <a:lstStyle/>
          <a:p>
            <a:r>
              <a:rPr lang="ru-RU" sz="3600" dirty="0">
                <a:latin typeface="Century" panose="02040604050505020304" charset="0"/>
                <a:cs typeface="Century" panose="02040604050505020304" charset="0"/>
              </a:rPr>
              <a:t>Рекомендации родителям по книгам, аудио и видео ресурсам, с помощью которых можно поддерживать знания детей и углублять их. </a:t>
            </a:r>
          </a:p>
          <a:p>
            <a:endParaRPr lang="ru-RU" sz="3600" dirty="0">
              <a:latin typeface="Century" panose="02040604050505020304" charset="0"/>
              <a:cs typeface="Century" panose="02040604050505020304" charset="0"/>
            </a:endParaRPr>
          </a:p>
          <a:p>
            <a:r>
              <a:rPr lang="ru-RU" sz="3600" dirty="0">
                <a:latin typeface="Century" panose="02040604050505020304" charset="0"/>
                <a:cs typeface="Century" panose="02040604050505020304" charset="0"/>
                <a:hlinkClick r:id="rId5"/>
              </a:rPr>
              <a:t>http://fincubator.ru/science/library/books/andreeva-ma-a-am-pa-a-ap/#link_metod</a:t>
            </a:r>
            <a:r>
              <a:rPr lang="ru-RU" sz="3600" dirty="0">
                <a:latin typeface="Century" panose="02040604050505020304" charset="0"/>
                <a:cs typeface="Century" panose="02040604050505020304" charset="0"/>
              </a:rPr>
              <a:t> </a:t>
            </a:r>
          </a:p>
        </p:txBody>
      </p:sp>
      <p:pic>
        <p:nvPicPr>
          <p:cNvPr id="7" name="Рисунок 6"/>
          <p:cNvPicPr>
            <a:picLocks noChangeAspect="1"/>
          </p:cNvPicPr>
          <p:nvPr/>
        </p:nvPicPr>
        <p:blipFill>
          <a:blip r:embed="rId6"/>
          <a:stretch>
            <a:fillRect/>
          </a:stretch>
        </p:blipFill>
        <p:spPr>
          <a:xfrm>
            <a:off x="3454645" y="7135322"/>
            <a:ext cx="3116406" cy="3106352"/>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8494" y="1995132"/>
            <a:ext cx="6199900" cy="648668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811"/>
            <a:ext cx="20108399" cy="1130614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7045" y="1797502"/>
            <a:ext cx="10210010" cy="4381022"/>
          </a:xfrm>
          <a:prstGeom prst="rect">
            <a:avLst/>
          </a:prstGeom>
        </p:spPr>
      </p:pic>
      <p:grpSp>
        <p:nvGrpSpPr>
          <p:cNvPr id="22" name="Группа 21"/>
          <p:cNvGrpSpPr/>
          <p:nvPr/>
        </p:nvGrpSpPr>
        <p:grpSpPr>
          <a:xfrm>
            <a:off x="4947046" y="6670719"/>
            <a:ext cx="11081668" cy="2067698"/>
            <a:chOff x="461544" y="4159474"/>
            <a:chExt cx="5286073" cy="1253942"/>
          </a:xfrm>
        </p:grpSpPr>
        <p:sp>
          <p:nvSpPr>
            <p:cNvPr id="3" name="TextBox 2"/>
            <p:cNvSpPr txBox="1"/>
            <p:nvPr/>
          </p:nvSpPr>
          <p:spPr>
            <a:xfrm>
              <a:off x="976333" y="4159474"/>
              <a:ext cx="4771284" cy="795125"/>
            </a:xfrm>
            <a:prstGeom prst="rect">
              <a:avLst/>
            </a:prstGeom>
            <a:noFill/>
          </p:spPr>
          <p:txBody>
            <a:bodyPr wrap="square" rtlCol="0">
              <a:spAutoFit/>
            </a:bodyPr>
            <a:lstStyle/>
            <a:p>
              <a:r>
                <a:rPr lang="en-US" sz="3960" b="1" dirty="0">
                  <a:solidFill>
                    <a:srgbClr val="314184"/>
                  </a:solidFill>
                  <a:latin typeface="PF DinDisplay Pro" panose="02000506030000020004" pitchFamily="2" charset="0"/>
                </a:rPr>
                <a:t>https://fincubator.ru/projects-arfg/rid/</a:t>
              </a:r>
              <a:endParaRPr lang="ru-RU" sz="3960" b="1" dirty="0">
                <a:solidFill>
                  <a:srgbClr val="314184"/>
                </a:solidFill>
                <a:latin typeface="PF DinDisplay Pro" panose="02000506030000020004" pitchFamily="2"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44" y="5178807"/>
              <a:ext cx="379461" cy="218036"/>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388" y="4722371"/>
              <a:ext cx="339773" cy="242219"/>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664" y="4259008"/>
              <a:ext cx="333220" cy="321181"/>
            </a:xfrm>
            <a:prstGeom prst="rect">
              <a:avLst/>
            </a:prstGeom>
          </p:spPr>
        </p:pic>
        <p:sp>
          <p:nvSpPr>
            <p:cNvPr id="15" name="TextBox 14"/>
            <p:cNvSpPr txBox="1"/>
            <p:nvPr/>
          </p:nvSpPr>
          <p:spPr>
            <a:xfrm>
              <a:off x="976333" y="4988051"/>
              <a:ext cx="4771284" cy="425365"/>
            </a:xfrm>
            <a:prstGeom prst="rect">
              <a:avLst/>
            </a:prstGeom>
            <a:noFill/>
          </p:spPr>
          <p:txBody>
            <a:bodyPr wrap="square" rtlCol="0">
              <a:spAutoFit/>
            </a:bodyPr>
            <a:lstStyle/>
            <a:p>
              <a:r>
                <a:rPr lang="en-US" sz="3960" b="1" dirty="0">
                  <a:solidFill>
                    <a:srgbClr val="314184"/>
                  </a:solidFill>
                  <a:latin typeface="PF DinDisplay Pro" panose="02000506030000020004" pitchFamily="2" charset="0"/>
                </a:rPr>
                <a:t>rid_govorim_o_finansah</a:t>
              </a:r>
              <a:endParaRPr lang="ru-RU" sz="3960" b="1" dirty="0">
                <a:solidFill>
                  <a:srgbClr val="314184"/>
                </a:solidFill>
                <a:latin typeface="PF DinDisplay Pro" panose="02000506030000020004" pitchFamily="2" charset="0"/>
              </a:endParaRPr>
            </a:p>
          </p:txBody>
        </p:sp>
        <p:sp>
          <p:nvSpPr>
            <p:cNvPr id="16" name="TextBox 15"/>
            <p:cNvSpPr txBox="1"/>
            <p:nvPr/>
          </p:nvSpPr>
          <p:spPr>
            <a:xfrm>
              <a:off x="976333" y="4585209"/>
              <a:ext cx="4771284" cy="425365"/>
            </a:xfrm>
            <a:prstGeom prst="rect">
              <a:avLst/>
            </a:prstGeom>
            <a:noFill/>
          </p:spPr>
          <p:txBody>
            <a:bodyPr wrap="square" rtlCol="0">
              <a:spAutoFit/>
            </a:bodyPr>
            <a:lstStyle/>
            <a:p>
              <a:r>
                <a:rPr lang="en-US" sz="3960" b="1" dirty="0">
                  <a:solidFill>
                    <a:srgbClr val="314184"/>
                  </a:solidFill>
                  <a:latin typeface="PF DinDisplay Pro" panose="02000506030000020004" pitchFamily="2" charset="0"/>
                </a:rPr>
                <a:t>ridfinance@yandex.ru</a:t>
              </a:r>
              <a:endParaRPr lang="ru-RU" sz="3960" b="1" dirty="0">
                <a:solidFill>
                  <a:srgbClr val="314184"/>
                </a:solidFill>
                <a:latin typeface="PF DinDisplay Pro" panose="02000506030000020004" pitchFamily="2"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82"/>
            <a:ext cx="20111017" cy="1130467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Прямоугольник 2"/>
          <p:cNvSpPr/>
          <p:nvPr/>
        </p:nvSpPr>
        <p:spPr>
          <a:xfrm>
            <a:off x="4663035" y="661086"/>
            <a:ext cx="10052050" cy="1445260"/>
          </a:xfrm>
          <a:prstGeom prst="rect">
            <a:avLst/>
          </a:prstGeom>
        </p:spPr>
        <p:txBody>
          <a:bodyPr>
            <a:spAutoFit/>
          </a:bodyPr>
          <a:lstStyle/>
          <a:p>
            <a:r>
              <a:rPr lang="ru-RU" sz="4400" b="1" dirty="0">
                <a:solidFill>
                  <a:schemeClr val="tx2"/>
                </a:solidFill>
                <a:latin typeface="Century" panose="02040604050505020304" charset="0"/>
                <a:cs typeface="Century" panose="02040604050505020304" charset="0"/>
              </a:rPr>
              <a:t>Финансовая грамотность ≠ </a:t>
            </a:r>
            <a:br>
              <a:rPr lang="ru-RU" sz="4400" b="1" dirty="0">
                <a:solidFill>
                  <a:schemeClr val="tx2"/>
                </a:solidFill>
                <a:latin typeface="Century" panose="02040604050505020304" charset="0"/>
                <a:cs typeface="Century" panose="02040604050505020304" charset="0"/>
              </a:rPr>
            </a:br>
            <a:r>
              <a:rPr lang="ru-RU" sz="4400" b="1" dirty="0">
                <a:solidFill>
                  <a:schemeClr val="tx2"/>
                </a:solidFill>
                <a:latin typeface="Century" panose="02040604050505020304" charset="0"/>
                <a:cs typeface="Century" panose="02040604050505020304" charset="0"/>
              </a:rPr>
              <a:t>Финансовая осознанность</a:t>
            </a:r>
          </a:p>
        </p:txBody>
      </p:sp>
      <p:sp>
        <p:nvSpPr>
          <p:cNvPr id="4" name="Прямоугольник 3"/>
          <p:cNvSpPr/>
          <p:nvPr/>
        </p:nvSpPr>
        <p:spPr>
          <a:xfrm>
            <a:off x="4663037" y="2583050"/>
            <a:ext cx="6108073" cy="6985635"/>
          </a:xfrm>
          <a:prstGeom prst="rect">
            <a:avLst/>
          </a:prstGeom>
        </p:spPr>
        <p:txBody>
          <a:bodyPr wrap="square">
            <a:spAutoFit/>
          </a:bodyPr>
          <a:lstStyle/>
          <a:p>
            <a:r>
              <a:rPr lang="ru-RU" sz="2800" b="1" dirty="0">
                <a:ln/>
                <a:solidFill>
                  <a:schemeClr val="tx1"/>
                </a:solidFill>
                <a:effectLst>
                  <a:outerShdw blurRad="38100" dist="25400" dir="5400000" algn="ctr" rotWithShape="0">
                    <a:srgbClr val="6E747A">
                      <a:alpha val="43000"/>
                    </a:srgbClr>
                  </a:outerShdw>
                </a:effectLst>
                <a:latin typeface="Century" panose="02040604050505020304" charset="0"/>
                <a:cs typeface="Century" panose="02040604050505020304" charset="0"/>
              </a:rPr>
              <a:t>Финансовая грамотность </a:t>
            </a:r>
            <a:r>
              <a:rPr lang="ru-RU" sz="2800" dirty="0">
                <a:ln/>
                <a:solidFill>
                  <a:schemeClr val="tx1"/>
                </a:solidFill>
                <a:effectLst>
                  <a:outerShdw blurRad="38100" dist="25400" dir="5400000" algn="ctr" rotWithShape="0">
                    <a:srgbClr val="6E747A">
                      <a:alpha val="43000"/>
                    </a:srgbClr>
                  </a:outerShdw>
                </a:effectLst>
                <a:latin typeface="Century" panose="02040604050505020304" charset="0"/>
                <a:cs typeface="Century" panose="02040604050505020304" charset="0"/>
              </a:rPr>
              <a:t>– сочетание осведомленности, знаний, навыков, установок и поведения, связанных с финансами и необходимых для принятия разумных финансовых решений, а также достижения личного финансового благополучия.</a:t>
            </a:r>
          </a:p>
          <a:p>
            <a:endParaRPr lang="ru-RU" sz="2800" dirty="0">
              <a:ln/>
              <a:solidFill>
                <a:schemeClr val="tx1"/>
              </a:solidFill>
              <a:effectLst>
                <a:outerShdw blurRad="38100" dist="25400" dir="5400000" algn="ctr" rotWithShape="0">
                  <a:srgbClr val="6E747A">
                    <a:alpha val="43000"/>
                  </a:srgbClr>
                </a:outerShdw>
              </a:effectLst>
              <a:latin typeface="Century" panose="02040604050505020304" charset="0"/>
              <a:cs typeface="Century" panose="02040604050505020304" charset="0"/>
            </a:endParaRPr>
          </a:p>
          <a:p>
            <a:endParaRPr lang="ru-RU" sz="2800" dirty="0">
              <a:ln/>
              <a:solidFill>
                <a:schemeClr val="tx1"/>
              </a:solidFill>
              <a:effectLst>
                <a:outerShdw blurRad="38100" dist="25400" dir="5400000" algn="ctr" rotWithShape="0">
                  <a:srgbClr val="6E747A">
                    <a:alpha val="43000"/>
                  </a:srgbClr>
                </a:outerShdw>
              </a:effectLst>
              <a:latin typeface="Century" panose="02040604050505020304" charset="0"/>
              <a:cs typeface="Century" panose="02040604050505020304" charset="0"/>
            </a:endParaRPr>
          </a:p>
          <a:p>
            <a:r>
              <a:rPr lang="ru-RU" sz="2800" b="1" dirty="0">
                <a:ln/>
                <a:solidFill>
                  <a:schemeClr val="tx1"/>
                </a:solidFill>
                <a:effectLst>
                  <a:outerShdw blurRad="38100" dist="25400" dir="5400000" algn="ctr" rotWithShape="0">
                    <a:srgbClr val="6E747A">
                      <a:alpha val="43000"/>
                    </a:srgbClr>
                  </a:outerShdw>
                </a:effectLst>
                <a:latin typeface="Century" panose="02040604050505020304" charset="0"/>
                <a:cs typeface="Century" panose="02040604050505020304" charset="0"/>
              </a:rPr>
              <a:t>Финансовая осознанность </a:t>
            </a:r>
            <a:r>
              <a:rPr lang="ru-RU" sz="2800" dirty="0">
                <a:ln/>
                <a:solidFill>
                  <a:schemeClr val="tx1"/>
                </a:solidFill>
                <a:effectLst>
                  <a:outerShdw blurRad="38100" dist="25400" dir="5400000" algn="ctr" rotWithShape="0">
                    <a:srgbClr val="6E747A">
                      <a:alpha val="43000"/>
                    </a:srgbClr>
                  </a:outerShdw>
                </a:effectLst>
                <a:latin typeface="Century" panose="02040604050505020304" charset="0"/>
                <a:cs typeface="Century" panose="02040604050505020304" charset="0"/>
              </a:rPr>
              <a:t>– это принятие обоснованных решений в отношении потребления финансовых услуг (сравниваем, оцениваем, выбираем).</a:t>
            </a:r>
          </a:p>
        </p:txBody>
      </p:sp>
      <p:pic>
        <p:nvPicPr>
          <p:cNvPr id="7" name="Рисунок 6"/>
          <p:cNvPicPr>
            <a:picLocks noChangeAspect="1"/>
          </p:cNvPicPr>
          <p:nvPr/>
        </p:nvPicPr>
        <p:blipFill>
          <a:blip r:embed="rId5"/>
          <a:stretch>
            <a:fillRect/>
          </a:stretch>
        </p:blipFill>
        <p:spPr>
          <a:xfrm>
            <a:off x="10943796" y="7036832"/>
            <a:ext cx="8388131" cy="3988474"/>
          </a:xfrm>
          <a:prstGeom prst="rect">
            <a:avLst/>
          </a:prstGeom>
        </p:spPr>
      </p:pic>
      <p:sp>
        <p:nvSpPr>
          <p:cNvPr id="8" name="Прямоугольник 7"/>
          <p:cNvSpPr/>
          <p:nvPr/>
        </p:nvSpPr>
        <p:spPr>
          <a:xfrm>
            <a:off x="4663035" y="9529376"/>
            <a:ext cx="6346923" cy="1310615"/>
          </a:xfrm>
          <a:prstGeom prst="rect">
            <a:avLst/>
          </a:prstGeom>
        </p:spPr>
        <p:txBody>
          <a:bodyPr wrap="square">
            <a:spAutoFit/>
          </a:bodyPr>
          <a:lstStyle/>
          <a:p>
            <a:r>
              <a:rPr lang="ru-RU" sz="1980" i="1" dirty="0">
                <a:solidFill>
                  <a:schemeClr val="tx1">
                    <a:lumMod val="65000"/>
                    <a:lumOff val="35000"/>
                  </a:schemeClr>
                </a:solidFill>
              </a:rPr>
              <a:t>Стратегия повышения финансовой грамотности в Российской Федерации до 2030 годы, утвержденная распоряжением Правительства Российской Федерации от 24 октября 2023 года </a:t>
            </a:r>
            <a:r>
              <a:rPr lang="ru-RU" sz="1980" i="1" dirty="0" err="1">
                <a:solidFill>
                  <a:schemeClr val="tx1">
                    <a:lumMod val="65000"/>
                    <a:lumOff val="35000"/>
                  </a:schemeClr>
                </a:solidFill>
              </a:rPr>
              <a:t>N</a:t>
            </a:r>
            <a:r>
              <a:rPr lang="ru-RU" sz="1980" i="1" dirty="0">
                <a:solidFill>
                  <a:schemeClr val="tx1">
                    <a:lumMod val="65000"/>
                    <a:lumOff val="35000"/>
                  </a:schemeClr>
                </a:solidFill>
              </a:rPr>
              <a:t> 2958-р</a:t>
            </a:r>
          </a:p>
        </p:txBody>
      </p:sp>
      <p:sp>
        <p:nvSpPr>
          <p:cNvPr id="10" name="TextBox 9"/>
          <p:cNvSpPr txBox="1"/>
          <p:nvPr/>
        </p:nvSpPr>
        <p:spPr>
          <a:xfrm>
            <a:off x="12212628" y="2688168"/>
            <a:ext cx="6871897" cy="2325508"/>
          </a:xfrm>
          <a:prstGeom prst="rect">
            <a:avLst/>
          </a:prstGeom>
          <a:noFill/>
        </p:spPr>
        <p:txBody>
          <a:bodyPr wrap="square">
            <a:spAutoFit/>
          </a:bodyPr>
          <a:lstStyle/>
          <a:p>
            <a:r>
              <a:rPr lang="ru-RU" sz="7255" b="1" dirty="0">
                <a:solidFill>
                  <a:srgbClr val="FF0000"/>
                </a:solidFill>
                <a:latin typeface="PF DinDisplay Pro"/>
              </a:rPr>
              <a:t>знать ≠ делать</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5"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5" name="Прямоугольник 4"/>
          <p:cNvSpPr/>
          <p:nvPr/>
        </p:nvSpPr>
        <p:spPr>
          <a:xfrm>
            <a:off x="3844290" y="899160"/>
            <a:ext cx="11363960" cy="891540"/>
          </a:xfrm>
          <a:prstGeom prst="rect">
            <a:avLst/>
          </a:prstGeom>
        </p:spPr>
        <p:txBody>
          <a:bodyPr wrap="none">
            <a:noAutofit/>
          </a:bodyPr>
          <a:lstStyle/>
          <a:p>
            <a:pPr algn="ctr"/>
            <a:r>
              <a:rPr lang="ru-RU" sz="4800" b="1" dirty="0">
                <a:solidFill>
                  <a:schemeClr val="tx2"/>
                </a:solidFill>
                <a:latin typeface="Century" panose="02040604050505020304" charset="0"/>
                <a:cs typeface="Century" panose="02040604050505020304" charset="0"/>
              </a:rPr>
              <a:t>Финансово-осознанный человек</a:t>
            </a:r>
          </a:p>
        </p:txBody>
      </p:sp>
      <p:sp>
        <p:nvSpPr>
          <p:cNvPr id="7" name="Скругленный прямоугольник 6"/>
          <p:cNvSpPr/>
          <p:nvPr/>
        </p:nvSpPr>
        <p:spPr>
          <a:xfrm>
            <a:off x="1612449" y="2220200"/>
            <a:ext cx="4476704" cy="12719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Учится лучше </a:t>
            </a:r>
          </a:p>
          <a:p>
            <a:pPr algn="ctr"/>
            <a:r>
              <a:rPr lang="ru-RU" sz="2640" dirty="0"/>
              <a:t>понимать свои потребности</a:t>
            </a:r>
          </a:p>
        </p:txBody>
      </p:sp>
      <p:sp>
        <p:nvSpPr>
          <p:cNvPr id="8" name="Скругленный прямоугольник 7"/>
          <p:cNvSpPr/>
          <p:nvPr/>
        </p:nvSpPr>
        <p:spPr>
          <a:xfrm>
            <a:off x="7481030" y="8980548"/>
            <a:ext cx="5142156" cy="126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Формирует качественное информационное поле по финансовой тематике</a:t>
            </a:r>
          </a:p>
        </p:txBody>
      </p:sp>
      <p:sp>
        <p:nvSpPr>
          <p:cNvPr id="9" name="Скругленный прямоугольник 8"/>
          <p:cNvSpPr/>
          <p:nvPr/>
        </p:nvSpPr>
        <p:spPr>
          <a:xfrm>
            <a:off x="1612447" y="3926978"/>
            <a:ext cx="4476701" cy="1213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Управляет своими эмоциями </a:t>
            </a:r>
          </a:p>
        </p:txBody>
      </p:sp>
      <p:sp>
        <p:nvSpPr>
          <p:cNvPr id="10" name="Скругленный прямоугольник 9"/>
          <p:cNvSpPr/>
          <p:nvPr/>
        </p:nvSpPr>
        <p:spPr>
          <a:xfrm>
            <a:off x="1612448" y="5577832"/>
            <a:ext cx="4476703" cy="12141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Умеет разговаривать о финансовых вопросах </a:t>
            </a:r>
          </a:p>
        </p:txBody>
      </p:sp>
      <p:sp>
        <p:nvSpPr>
          <p:cNvPr id="11" name="Скругленный прямоугольник 10"/>
          <p:cNvSpPr/>
          <p:nvPr/>
        </p:nvSpPr>
        <p:spPr>
          <a:xfrm>
            <a:off x="1533916" y="7300816"/>
            <a:ext cx="4555236" cy="1190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Внедряет здоровые </a:t>
            </a:r>
          </a:p>
          <a:p>
            <a:pPr algn="ctr"/>
            <a:r>
              <a:rPr lang="ru-RU" sz="2640" dirty="0"/>
              <a:t>финансовые привычки</a:t>
            </a:r>
          </a:p>
        </p:txBody>
      </p:sp>
      <p:sp>
        <p:nvSpPr>
          <p:cNvPr id="13" name="Скругленный прямоугольник 12"/>
          <p:cNvSpPr/>
          <p:nvPr/>
        </p:nvSpPr>
        <p:spPr>
          <a:xfrm>
            <a:off x="7303443" y="2256655"/>
            <a:ext cx="5319744" cy="1189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Развивает финансовую культуру своей семьи</a:t>
            </a:r>
          </a:p>
        </p:txBody>
      </p:sp>
      <p:sp>
        <p:nvSpPr>
          <p:cNvPr id="14" name="Скругленный прямоугольник 13"/>
          <p:cNvSpPr/>
          <p:nvPr/>
        </p:nvSpPr>
        <p:spPr>
          <a:xfrm>
            <a:off x="13705865" y="6998156"/>
            <a:ext cx="4512417" cy="1229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Работает с негативными установками и убеждениями </a:t>
            </a:r>
          </a:p>
        </p:txBody>
      </p:sp>
      <p:sp>
        <p:nvSpPr>
          <p:cNvPr id="15" name="Скругленный прямоугольник 14"/>
          <p:cNvSpPr/>
          <p:nvPr/>
        </p:nvSpPr>
        <p:spPr>
          <a:xfrm>
            <a:off x="13674452" y="5390100"/>
            <a:ext cx="4543830" cy="1229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Осознает свои ценности и действует исходя из них</a:t>
            </a:r>
          </a:p>
        </p:txBody>
      </p:sp>
      <p:sp>
        <p:nvSpPr>
          <p:cNvPr id="16" name="Скругленный прямоугольник 15"/>
          <p:cNvSpPr/>
          <p:nvPr/>
        </p:nvSpPr>
        <p:spPr>
          <a:xfrm>
            <a:off x="13674452" y="3805159"/>
            <a:ext cx="4543830" cy="1155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Занимает «взрослую позицию» по отношению к деньгам</a:t>
            </a:r>
          </a:p>
        </p:txBody>
      </p:sp>
      <p:sp>
        <p:nvSpPr>
          <p:cNvPr id="17" name="Скругленный прямоугольник 16"/>
          <p:cNvSpPr/>
          <p:nvPr/>
        </p:nvSpPr>
        <p:spPr>
          <a:xfrm>
            <a:off x="13600622" y="2270750"/>
            <a:ext cx="4617660" cy="1175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40" dirty="0"/>
              <a:t>Реалистичное оценивает свое финансовое положение</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157" y="4142126"/>
            <a:ext cx="5062812" cy="40953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5" y="397"/>
            <a:ext cx="20082090" cy="1130855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6" name="Прямоугольник 5"/>
          <p:cNvSpPr/>
          <p:nvPr/>
        </p:nvSpPr>
        <p:spPr>
          <a:xfrm>
            <a:off x="1304925" y="1820545"/>
            <a:ext cx="8131810" cy="10462260"/>
          </a:xfrm>
          <a:prstGeom prst="rect">
            <a:avLst/>
          </a:prstGeom>
        </p:spPr>
        <p:txBody>
          <a:bodyPr wrap="square">
            <a:noAutofit/>
          </a:bodyPr>
          <a:lstStyle/>
          <a:p>
            <a:pPr marL="565150" indent="-565150">
              <a:buFont typeface="+mj-lt"/>
              <a:buAutoNum type="arabicPeriod"/>
            </a:pPr>
            <a:r>
              <a:rPr lang="ru-RU" sz="3200" b="1" dirty="0">
                <a:latin typeface="Century" panose="02040604050505020304" charset="0"/>
                <a:cs typeface="Century" panose="02040604050505020304" charset="0"/>
              </a:rPr>
              <a:t>Табуированность</a:t>
            </a:r>
            <a:r>
              <a:rPr lang="ru-RU" sz="3200" dirty="0">
                <a:latin typeface="Century" panose="02040604050505020304" charset="0"/>
                <a:cs typeface="Century" panose="02040604050505020304" charset="0"/>
              </a:rPr>
              <a:t> темы денег.</a:t>
            </a:r>
          </a:p>
          <a:p>
            <a:pPr marL="565150" indent="-565150">
              <a:buFont typeface="+mj-lt"/>
              <a:buAutoNum type="arabicPeriod"/>
            </a:pPr>
            <a:r>
              <a:rPr lang="ru-RU" sz="3200" dirty="0">
                <a:latin typeface="Century" panose="02040604050505020304" charset="0"/>
                <a:cs typeface="Century" panose="02040604050505020304" charset="0"/>
              </a:rPr>
              <a:t>Отсутствие </a:t>
            </a:r>
            <a:r>
              <a:rPr lang="ru-RU" sz="3200" b="1" dirty="0">
                <a:latin typeface="Century" panose="02040604050505020304" charset="0"/>
                <a:cs typeface="Century" panose="02040604050505020304" charset="0"/>
              </a:rPr>
              <a:t>системного</a:t>
            </a:r>
            <a:r>
              <a:rPr lang="ru-RU" sz="3200" dirty="0">
                <a:latin typeface="Century" panose="02040604050505020304" charset="0"/>
                <a:cs typeface="Century" panose="02040604050505020304" charset="0"/>
              </a:rPr>
              <a:t> обучения финансовой грамотности родителей.</a:t>
            </a:r>
          </a:p>
          <a:p>
            <a:pPr marL="565150" indent="-565150">
              <a:buFont typeface="+mj-lt"/>
              <a:buAutoNum type="arabicPeriod"/>
            </a:pPr>
            <a:r>
              <a:rPr lang="ru-RU" sz="3200" dirty="0">
                <a:latin typeface="Century" panose="02040604050505020304" charset="0"/>
                <a:cs typeface="Century" panose="02040604050505020304" charset="0"/>
              </a:rPr>
              <a:t>Нет знаний особенностей детской </a:t>
            </a:r>
            <a:r>
              <a:rPr lang="ru-RU" sz="3200" b="1" dirty="0">
                <a:latin typeface="Century" panose="02040604050505020304" charset="0"/>
                <a:cs typeface="Century" panose="02040604050505020304" charset="0"/>
              </a:rPr>
              <a:t>психологии</a:t>
            </a:r>
            <a:r>
              <a:rPr lang="ru-RU" sz="3200" dirty="0">
                <a:latin typeface="Century" panose="02040604050505020304" charset="0"/>
                <a:cs typeface="Century" panose="02040604050505020304" charset="0"/>
              </a:rPr>
              <a:t> и педагогики в сфере финансовой грамотности.</a:t>
            </a:r>
          </a:p>
          <a:p>
            <a:pPr marL="565150" indent="-565150">
              <a:buFont typeface="+mj-lt"/>
              <a:buAutoNum type="arabicPeriod"/>
            </a:pPr>
            <a:r>
              <a:rPr lang="ru-RU" sz="3200" b="1" dirty="0">
                <a:latin typeface="Century" panose="02040604050505020304" charset="0"/>
                <a:cs typeface="Century" panose="02040604050505020304" charset="0"/>
              </a:rPr>
              <a:t>Неинформированность</a:t>
            </a:r>
            <a:r>
              <a:rPr lang="ru-RU" sz="3200" dirty="0">
                <a:latin typeface="Century" panose="02040604050505020304" charset="0"/>
                <a:cs typeface="Century" panose="02040604050505020304" charset="0"/>
              </a:rPr>
              <a:t> по доступным дополнительным материалам для детей разных возрастов.</a:t>
            </a:r>
          </a:p>
          <a:p>
            <a:endParaRPr lang="ru-RU" sz="3200" dirty="0">
              <a:latin typeface="Century" panose="02040604050505020304" charset="0"/>
              <a:cs typeface="Century" panose="02040604050505020304" charset="0"/>
            </a:endParaRPr>
          </a:p>
          <a:p>
            <a:r>
              <a:rPr lang="ru-RU" sz="3200" b="1" dirty="0">
                <a:solidFill>
                  <a:srgbClr val="002060"/>
                </a:solidFill>
                <a:latin typeface="Century" panose="02040604050505020304" charset="0"/>
                <a:cs typeface="Century" panose="02040604050505020304" charset="0"/>
              </a:rPr>
              <a:t>Необходимо задуматься над тем:</a:t>
            </a:r>
          </a:p>
          <a:p>
            <a:endParaRPr lang="ru-RU" sz="3200" b="1" dirty="0">
              <a:solidFill>
                <a:srgbClr val="002060"/>
              </a:solidFill>
              <a:latin typeface="Century" panose="02040604050505020304" charset="0"/>
              <a:cs typeface="Century" panose="02040604050505020304" charset="0"/>
            </a:endParaRP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Как ведем семейный бюджет?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Как распределяем средства?</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Какой пример финансовой грамотности показываем детям? </a:t>
            </a:r>
          </a:p>
          <a:p>
            <a:pPr marL="471170" indent="-471170">
              <a:buFont typeface="Arial" panose="020B0604020202020204" pitchFamily="34" charset="0"/>
              <a:buChar char="•"/>
            </a:pPr>
            <a:r>
              <a:rPr lang="ru-RU" sz="3200" dirty="0">
                <a:latin typeface="Century" panose="02040604050505020304" charset="0"/>
                <a:cs typeface="Century" panose="02040604050505020304" charset="0"/>
              </a:rPr>
              <a:t>Какие знания о семейных и личных финансах им передадим?</a:t>
            </a:r>
          </a:p>
          <a:p>
            <a:endParaRPr lang="ru-RU" sz="3200" dirty="0">
              <a:latin typeface="Century" panose="02040604050505020304" charset="0"/>
              <a:cs typeface="Century" panose="02040604050505020304" charset="0"/>
            </a:endParaRPr>
          </a:p>
        </p:txBody>
      </p:sp>
      <p:pic>
        <p:nvPicPr>
          <p:cNvPr id="7" name="Рисунок 6"/>
          <p:cNvPicPr>
            <a:picLocks noChangeAspect="1"/>
          </p:cNvPicPr>
          <p:nvPr/>
        </p:nvPicPr>
        <p:blipFill>
          <a:blip r:embed="rId5"/>
          <a:stretch>
            <a:fillRect/>
          </a:stretch>
        </p:blipFill>
        <p:spPr>
          <a:xfrm>
            <a:off x="10038088" y="3406926"/>
            <a:ext cx="9423550" cy="4638878"/>
          </a:xfrm>
          <a:prstGeom prst="rect">
            <a:avLst/>
          </a:prstGeom>
        </p:spPr>
      </p:pic>
      <p:sp>
        <p:nvSpPr>
          <p:cNvPr id="8" name="Прямоугольник 7"/>
          <p:cNvSpPr/>
          <p:nvPr/>
        </p:nvSpPr>
        <p:spPr>
          <a:xfrm>
            <a:off x="4319270" y="323850"/>
            <a:ext cx="10433685" cy="1619885"/>
          </a:xfrm>
          <a:prstGeom prst="rect">
            <a:avLst/>
          </a:prstGeom>
        </p:spPr>
        <p:txBody>
          <a:bodyPr wrap="square">
            <a:noAutofit/>
          </a:bodyPr>
          <a:lstStyle/>
          <a:p>
            <a:pPr algn="ctr"/>
            <a:r>
              <a:rPr lang="ru-RU" sz="4400" b="1" dirty="0">
                <a:solidFill>
                  <a:schemeClr val="tx2"/>
                </a:solidFill>
                <a:latin typeface="Century" panose="02040604050505020304" charset="0"/>
                <a:cs typeface="Century" panose="02040604050505020304" charset="0"/>
              </a:rPr>
              <a:t>Основные проблемы взаимодействия родителей и детей о финансах</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1" y="17172"/>
            <a:ext cx="20104100" cy="11303725"/>
          </a:xfrm>
          <a:prstGeom prst="rect">
            <a:avLst/>
          </a:prstGeom>
        </p:spPr>
      </p:pic>
      <p:sp>
        <p:nvSpPr>
          <p:cNvPr id="2" name="Заголовок 1"/>
          <p:cNvSpPr>
            <a:spLocks noGrp="1"/>
          </p:cNvSpPr>
          <p:nvPr>
            <p:ph type="ctrTitle"/>
          </p:nvPr>
        </p:nvSpPr>
        <p:spPr>
          <a:xfrm>
            <a:off x="1093380" y="3338802"/>
            <a:ext cx="10604214" cy="2686008"/>
          </a:xfrm>
        </p:spPr>
        <p:txBody>
          <a:bodyPr>
            <a:normAutofit fontScale="90000"/>
          </a:bodyPr>
          <a:lstStyle/>
          <a:p>
            <a:pPr algn="l"/>
            <a:r>
              <a:rPr lang="ru-RU" sz="7420" dirty="0">
                <a:solidFill>
                  <a:srgbClr val="E61E41"/>
                </a:solidFill>
                <a:latin typeface="PF DinDisplay Pro" panose="02000506030000020004" pitchFamily="2" charset="0"/>
              </a:rPr>
              <a:t>ФИНАНСОВАЯ КУЛЬТУРА НАЧИНАТСЯ </a:t>
            </a:r>
            <a:br>
              <a:rPr lang="ru-RU" sz="7420" dirty="0">
                <a:solidFill>
                  <a:srgbClr val="E61E41"/>
                </a:solidFill>
                <a:latin typeface="PF DinDisplay Pro" panose="02000506030000020004" pitchFamily="2" charset="0"/>
              </a:rPr>
            </a:br>
            <a:r>
              <a:rPr lang="ru-RU" sz="7420" dirty="0">
                <a:solidFill>
                  <a:srgbClr val="E61E41"/>
                </a:solidFill>
                <a:latin typeface="PF DinDisplay Pro" panose="02000506030000020004" pitchFamily="2" charset="0"/>
              </a:rPr>
              <a:t>С ДЕТСТВА</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7594" y="2830918"/>
            <a:ext cx="7637291" cy="7988606"/>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07" y="750421"/>
            <a:ext cx="2693578" cy="10692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98"/>
            <a:ext cx="20111017" cy="1130467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4" name="Прямоугольник 3"/>
          <p:cNvSpPr/>
          <p:nvPr/>
        </p:nvSpPr>
        <p:spPr>
          <a:xfrm>
            <a:off x="5114290" y="2009775"/>
            <a:ext cx="12155170" cy="9254490"/>
          </a:xfrm>
          <a:prstGeom prst="rect">
            <a:avLst/>
          </a:prstGeom>
        </p:spPr>
        <p:txBody>
          <a:bodyPr wrap="square">
            <a:noAutofit/>
          </a:bodyPr>
          <a:lstStyle/>
          <a:p>
            <a:pPr marL="565150" indent="-565150">
              <a:lnSpc>
                <a:spcPct val="150000"/>
              </a:lnSpc>
              <a:buFont typeface="Arial" panose="020B0604020202020204" pitchFamily="34" charset="0"/>
              <a:buChar char="•"/>
            </a:pPr>
            <a:r>
              <a:rPr lang="ru-RU" sz="3300" dirty="0">
                <a:solidFill>
                  <a:schemeClr val="tx1">
                    <a:lumMod val="85000"/>
                    <a:lumOff val="15000"/>
                  </a:schemeClr>
                </a:solidFill>
                <a:latin typeface="Century" panose="02040604050505020304" charset="0"/>
                <a:cs typeface="Century" panose="02040604050505020304" charset="0"/>
              </a:rPr>
              <a:t>способен </a:t>
            </a:r>
            <a:r>
              <a:rPr lang="ru-RU" sz="3300" b="1" dirty="0">
                <a:solidFill>
                  <a:schemeClr val="tx1">
                    <a:lumMod val="85000"/>
                    <a:lumOff val="15000"/>
                  </a:schemeClr>
                </a:solidFill>
                <a:latin typeface="Century" panose="02040604050505020304" charset="0"/>
                <a:cs typeface="Century" panose="02040604050505020304" charset="0"/>
              </a:rPr>
              <a:t>справится</a:t>
            </a:r>
            <a:r>
              <a:rPr lang="ru-RU" sz="3300" dirty="0">
                <a:solidFill>
                  <a:schemeClr val="tx1">
                    <a:lumMod val="85000"/>
                    <a:lumOff val="15000"/>
                  </a:schemeClr>
                </a:solidFill>
                <a:latin typeface="Century" panose="02040604050505020304" charset="0"/>
                <a:cs typeface="Century" panose="02040604050505020304" charset="0"/>
              </a:rPr>
              <a:t> с закупками к школе, организацией досуга, накоплением на подарки друзьям,</a:t>
            </a:r>
          </a:p>
          <a:p>
            <a:pPr marL="565150" indent="-565150">
              <a:lnSpc>
                <a:spcPct val="150000"/>
              </a:lnSpc>
              <a:buFont typeface="Arial" panose="020B0604020202020204" pitchFamily="34" charset="0"/>
              <a:buChar char="•"/>
            </a:pPr>
            <a:r>
              <a:rPr lang="ru-RU" sz="3300" dirty="0">
                <a:solidFill>
                  <a:schemeClr val="tx1">
                    <a:lumMod val="85000"/>
                    <a:lumOff val="15000"/>
                  </a:schemeClr>
                </a:solidFill>
                <a:latin typeface="Century" panose="02040604050505020304" charset="0"/>
                <a:cs typeface="Century" panose="02040604050505020304" charset="0"/>
              </a:rPr>
              <a:t>может понять финансовую ситуацию </a:t>
            </a:r>
            <a:r>
              <a:rPr lang="ru-RU" sz="3300" b="1" dirty="0">
                <a:solidFill>
                  <a:schemeClr val="tx1">
                    <a:lumMod val="85000"/>
                    <a:lumOff val="15000"/>
                  </a:schemeClr>
                </a:solidFill>
                <a:latin typeface="Century" panose="02040604050505020304" charset="0"/>
                <a:cs typeface="Century" panose="02040604050505020304" charset="0"/>
              </a:rPr>
              <a:t>семьи</a:t>
            </a:r>
            <a:r>
              <a:rPr lang="ru-RU" sz="3300" dirty="0">
                <a:solidFill>
                  <a:schemeClr val="tx1">
                    <a:lumMod val="85000"/>
                    <a:lumOff val="15000"/>
                  </a:schemeClr>
                </a:solidFill>
                <a:latin typeface="Century" panose="02040604050505020304" charset="0"/>
                <a:cs typeface="Century" panose="02040604050505020304" charset="0"/>
              </a:rPr>
              <a:t> и ее возможности,</a:t>
            </a:r>
          </a:p>
          <a:p>
            <a:pPr marL="565150" indent="-565150">
              <a:lnSpc>
                <a:spcPct val="150000"/>
              </a:lnSpc>
              <a:buFont typeface="Arial" panose="020B0604020202020204" pitchFamily="34" charset="0"/>
              <a:buChar char="•"/>
            </a:pPr>
            <a:r>
              <a:rPr lang="ru-RU" sz="3300" dirty="0">
                <a:solidFill>
                  <a:schemeClr val="tx1">
                    <a:lumMod val="85000"/>
                    <a:lumOff val="15000"/>
                  </a:schemeClr>
                </a:solidFill>
                <a:latin typeface="Century" panose="02040604050505020304" charset="0"/>
                <a:cs typeface="Century" panose="02040604050505020304" charset="0"/>
              </a:rPr>
              <a:t>может регулярно </a:t>
            </a:r>
            <a:r>
              <a:rPr lang="ru-RU" sz="3300" b="1" dirty="0">
                <a:solidFill>
                  <a:schemeClr val="tx1">
                    <a:lumMod val="85000"/>
                    <a:lumOff val="15000"/>
                  </a:schemeClr>
                </a:solidFill>
                <a:latin typeface="Century" panose="02040604050505020304" charset="0"/>
                <a:cs typeface="Century" panose="02040604050505020304" charset="0"/>
              </a:rPr>
              <a:t>сберегать</a:t>
            </a:r>
            <a:r>
              <a:rPr lang="ru-RU" sz="3300" dirty="0">
                <a:solidFill>
                  <a:schemeClr val="tx1">
                    <a:lumMod val="85000"/>
                    <a:lumOff val="15000"/>
                  </a:schemeClr>
                </a:solidFill>
                <a:latin typeface="Century" panose="02040604050505020304" charset="0"/>
                <a:cs typeface="Century" panose="02040604050505020304" charset="0"/>
              </a:rPr>
              <a:t> 10–30 % личного бюджета</a:t>
            </a:r>
          </a:p>
          <a:p>
            <a:pPr marL="565150" indent="-565150">
              <a:lnSpc>
                <a:spcPct val="150000"/>
              </a:lnSpc>
              <a:buFont typeface="Arial" panose="020B0604020202020204" pitchFamily="34" charset="0"/>
              <a:buChar char="•"/>
            </a:pPr>
            <a:r>
              <a:rPr lang="ru-RU" sz="3300" dirty="0">
                <a:solidFill>
                  <a:schemeClr val="tx1">
                    <a:lumMod val="85000"/>
                    <a:lumOff val="15000"/>
                  </a:schemeClr>
                </a:solidFill>
                <a:latin typeface="Century" panose="02040604050505020304" charset="0"/>
                <a:cs typeface="Century" panose="02040604050505020304" charset="0"/>
              </a:rPr>
              <a:t>способен делать </a:t>
            </a:r>
            <a:r>
              <a:rPr lang="ru-RU" sz="3300" b="1" dirty="0">
                <a:solidFill>
                  <a:schemeClr val="tx1">
                    <a:lumMod val="85000"/>
                    <a:lumOff val="15000"/>
                  </a:schemeClr>
                </a:solidFill>
                <a:latin typeface="Century" panose="02040604050505020304" charset="0"/>
                <a:cs typeface="Century" panose="02040604050505020304" charset="0"/>
              </a:rPr>
              <a:t>накопления</a:t>
            </a:r>
            <a:r>
              <a:rPr lang="ru-RU" sz="3300" dirty="0">
                <a:solidFill>
                  <a:schemeClr val="tx1">
                    <a:lumMod val="85000"/>
                    <a:lumOff val="15000"/>
                  </a:schemeClr>
                </a:solidFill>
                <a:latin typeface="Century" panose="02040604050505020304" charset="0"/>
                <a:cs typeface="Century" panose="02040604050505020304" charset="0"/>
              </a:rPr>
              <a:t> с использованием банковского счета совместно с родителями,</a:t>
            </a:r>
          </a:p>
          <a:p>
            <a:pPr marL="565150" indent="-565150">
              <a:lnSpc>
                <a:spcPct val="150000"/>
              </a:lnSpc>
              <a:buFont typeface="Arial" panose="020B0604020202020204" pitchFamily="34" charset="0"/>
              <a:buChar char="•"/>
            </a:pPr>
            <a:r>
              <a:rPr lang="ru-RU" sz="3300" dirty="0">
                <a:solidFill>
                  <a:schemeClr val="tx1">
                    <a:lumMod val="85000"/>
                    <a:lumOff val="15000"/>
                  </a:schemeClr>
                </a:solidFill>
                <a:latin typeface="Century" panose="02040604050505020304" charset="0"/>
                <a:cs typeface="Century" panose="02040604050505020304" charset="0"/>
              </a:rPr>
              <a:t>может рассчитываться </a:t>
            </a:r>
            <a:r>
              <a:rPr lang="ru-RU" sz="3300" b="1" dirty="0">
                <a:solidFill>
                  <a:schemeClr val="tx1">
                    <a:lumMod val="85000"/>
                    <a:lumOff val="15000"/>
                  </a:schemeClr>
                </a:solidFill>
                <a:latin typeface="Century" panose="02040604050505020304" charset="0"/>
                <a:cs typeface="Century" panose="02040604050505020304" charset="0"/>
              </a:rPr>
              <a:t>банковской картой </a:t>
            </a:r>
          </a:p>
          <a:p>
            <a:pPr marL="565150" indent="-565150">
              <a:lnSpc>
                <a:spcPct val="150000"/>
              </a:lnSpc>
              <a:buFont typeface="Arial" panose="020B0604020202020204" pitchFamily="34" charset="0"/>
              <a:buChar char="•"/>
            </a:pPr>
            <a:r>
              <a:rPr lang="ru-RU" sz="3300" dirty="0">
                <a:solidFill>
                  <a:schemeClr val="tx1">
                    <a:lumMod val="85000"/>
                    <a:lumOff val="15000"/>
                  </a:schemeClr>
                </a:solidFill>
                <a:latin typeface="Century" panose="02040604050505020304" charset="0"/>
                <a:cs typeface="Century" panose="02040604050505020304" charset="0"/>
              </a:rPr>
              <a:t>способен понять суть </a:t>
            </a:r>
            <a:r>
              <a:rPr lang="ru-RU" sz="3300" b="1" dirty="0">
                <a:solidFill>
                  <a:schemeClr val="tx1">
                    <a:lumMod val="85000"/>
                    <a:lumOff val="15000"/>
                  </a:schemeClr>
                </a:solidFill>
                <a:latin typeface="Century" panose="02040604050505020304" charset="0"/>
                <a:cs typeface="Century" panose="02040604050505020304" charset="0"/>
              </a:rPr>
              <a:t>кредитования</a:t>
            </a:r>
            <a:r>
              <a:rPr lang="ru-RU" sz="3300" dirty="0">
                <a:solidFill>
                  <a:schemeClr val="tx1">
                    <a:lumMod val="85000"/>
                    <a:lumOff val="15000"/>
                  </a:schemeClr>
                </a:solidFill>
                <a:latin typeface="Century" panose="02040604050505020304" charset="0"/>
                <a:cs typeface="Century" panose="02040604050505020304" charset="0"/>
              </a:rPr>
              <a:t> и необходимость платы за использование кредита.</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93363"/>
            <a:ext cx="4238964" cy="4238964"/>
          </a:xfrm>
          <a:prstGeom prst="rect">
            <a:avLst/>
          </a:prstGeom>
        </p:spPr>
      </p:pic>
      <p:sp>
        <p:nvSpPr>
          <p:cNvPr id="8" name="Прямоугольник 7"/>
          <p:cNvSpPr/>
          <p:nvPr/>
        </p:nvSpPr>
        <p:spPr>
          <a:xfrm>
            <a:off x="4942790" y="795404"/>
            <a:ext cx="5560695" cy="1004570"/>
          </a:xfrm>
          <a:prstGeom prst="rect">
            <a:avLst/>
          </a:prstGeom>
        </p:spPr>
        <p:txBody>
          <a:bodyPr wrap="none">
            <a:spAutoFit/>
          </a:bodyPr>
          <a:lstStyle/>
          <a:p>
            <a:r>
              <a:rPr lang="ru-RU" sz="5935" b="1" dirty="0">
                <a:solidFill>
                  <a:schemeClr val="tx2"/>
                </a:solidFill>
                <a:latin typeface="Century" panose="02040604050505020304" charset="0"/>
                <a:cs typeface="Century" panose="02040604050505020304" charset="0"/>
              </a:rPr>
              <a:t>Дети 11-13 лет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82"/>
            <a:ext cx="20111017" cy="1130467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9196" y="708927"/>
            <a:ext cx="2685329" cy="1152251"/>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68" y="750421"/>
            <a:ext cx="2693578" cy="1069262"/>
          </a:xfrm>
          <a:prstGeom prst="rect">
            <a:avLst/>
          </a:prstGeom>
        </p:spPr>
      </p:pic>
      <p:sp>
        <p:nvSpPr>
          <p:cNvPr id="3" name="Прямоугольник 2"/>
          <p:cNvSpPr/>
          <p:nvPr/>
        </p:nvSpPr>
        <p:spPr>
          <a:xfrm>
            <a:off x="4663035" y="661086"/>
            <a:ext cx="10052050" cy="829945"/>
          </a:xfrm>
          <a:prstGeom prst="rect">
            <a:avLst/>
          </a:prstGeom>
        </p:spPr>
        <p:txBody>
          <a:bodyPr>
            <a:spAutoFit/>
          </a:bodyPr>
          <a:lstStyle/>
          <a:p>
            <a:pPr algn="ctr"/>
            <a:r>
              <a:rPr lang="ru-RU" sz="4800" b="1">
                <a:solidFill>
                  <a:schemeClr val="tx2"/>
                </a:solidFill>
                <a:latin typeface="Century" panose="02040604050505020304" charset="0"/>
                <a:cs typeface="Century" panose="02040604050505020304" charset="0"/>
                <a:sym typeface="+mn-ea"/>
              </a:rPr>
              <a:t>Чему важно научить подростка?</a:t>
            </a:r>
            <a:endParaRPr lang="ru-RU" sz="4800" b="1" dirty="0">
              <a:solidFill>
                <a:schemeClr val="tx2"/>
              </a:solidFill>
              <a:latin typeface="Century" panose="02040604050505020304" charset="0"/>
              <a:cs typeface="Century" panose="02040604050505020304" charset="0"/>
              <a:sym typeface="+mn-ea"/>
            </a:endParaRPr>
          </a:p>
        </p:txBody>
      </p:sp>
      <p:sp>
        <p:nvSpPr>
          <p:cNvPr id="11" name="Текстовое поле 10"/>
          <p:cNvSpPr txBox="1"/>
          <p:nvPr/>
        </p:nvSpPr>
        <p:spPr>
          <a:xfrm>
            <a:off x="4976495" y="2247900"/>
            <a:ext cx="10672445" cy="4265930"/>
          </a:xfrm>
          <a:prstGeom prst="rect">
            <a:avLst/>
          </a:prstGeom>
          <a:noFill/>
        </p:spPr>
        <p:txBody>
          <a:bodyPr wrap="square" rtlCol="0">
            <a:noAutofit/>
          </a:bodyPr>
          <a:lstStyle/>
          <a:p>
            <a:pPr algn="l">
              <a:defRPr/>
            </a:pPr>
            <a:r>
              <a:rPr lang="ru-RU" sz="4000">
                <a:solidFill>
                  <a:srgbClr val="000000"/>
                </a:solidFill>
                <a:latin typeface="Century" panose="02040604050505020304" charset="0"/>
                <a:cs typeface="Century" panose="02040604050505020304" charset="0"/>
                <a:sym typeface="+mn-ea"/>
              </a:rPr>
              <a:t>- планировать будущее,</a:t>
            </a:r>
            <a:endParaRPr sz="4000">
              <a:latin typeface="Century" panose="02040604050505020304" charset="0"/>
              <a:cs typeface="Century" panose="02040604050505020304" charset="0"/>
            </a:endParaRPr>
          </a:p>
          <a:p>
            <a:pPr algn="l">
              <a:defRPr/>
            </a:pPr>
            <a:r>
              <a:rPr lang="ru-RU" sz="4000">
                <a:solidFill>
                  <a:srgbClr val="000000"/>
                </a:solidFill>
                <a:latin typeface="Century" panose="02040604050505020304" charset="0"/>
                <a:cs typeface="Century" panose="02040604050505020304" charset="0"/>
                <a:sym typeface="+mn-ea"/>
              </a:rPr>
              <a:t>- управлять желаниями,</a:t>
            </a:r>
            <a:endParaRPr sz="4000">
              <a:latin typeface="Century" panose="02040604050505020304" charset="0"/>
              <a:cs typeface="Century" panose="02040604050505020304" charset="0"/>
            </a:endParaRPr>
          </a:p>
          <a:p>
            <a:pPr indent="0" algn="l">
              <a:buFontTx/>
              <a:buNone/>
              <a:defRPr/>
            </a:pPr>
            <a:r>
              <a:rPr lang="ru-RU" sz="4000">
                <a:solidFill>
                  <a:srgbClr val="000000"/>
                </a:solidFill>
                <a:latin typeface="Century" panose="02040604050505020304" charset="0"/>
                <a:cs typeface="Century" panose="02040604050505020304" charset="0"/>
                <a:sym typeface="+mn-ea"/>
              </a:rPr>
              <a:t>- зарабатывать и   накапливать ресурсы,</a:t>
            </a:r>
            <a:endParaRPr lang="ru-RU" sz="4000">
              <a:solidFill>
                <a:srgbClr val="000000"/>
              </a:solidFill>
              <a:latin typeface="Century" panose="02040604050505020304" charset="0"/>
              <a:cs typeface="Century" panose="02040604050505020304" charset="0"/>
            </a:endParaRPr>
          </a:p>
          <a:p>
            <a:pPr indent="0" algn="l">
              <a:buFontTx/>
              <a:buNone/>
              <a:defRPr/>
            </a:pPr>
            <a:r>
              <a:rPr lang="ru-RU" sz="4000">
                <a:solidFill>
                  <a:srgbClr val="000000"/>
                </a:solidFill>
                <a:latin typeface="Century" panose="02040604050505020304" charset="0"/>
                <a:cs typeface="Century" panose="02040604050505020304" charset="0"/>
                <a:sym typeface="+mn-ea"/>
              </a:rPr>
              <a:t>- основам финбезопасности,</a:t>
            </a:r>
            <a:endParaRPr sz="4000">
              <a:latin typeface="Century" panose="02040604050505020304" charset="0"/>
              <a:cs typeface="Century" panose="02040604050505020304" charset="0"/>
            </a:endParaRPr>
          </a:p>
          <a:p>
            <a:pPr algn="l">
              <a:defRPr/>
            </a:pPr>
            <a:r>
              <a:rPr lang="ru-RU" sz="4000">
                <a:solidFill>
                  <a:srgbClr val="000000"/>
                </a:solidFill>
                <a:latin typeface="Century" panose="02040604050505020304" charset="0"/>
                <a:cs typeface="Century" panose="02040604050505020304" charset="0"/>
                <a:sym typeface="+mn-ea"/>
              </a:rPr>
              <a:t>- делиться благом с другими</a:t>
            </a:r>
            <a:endParaRPr lang="ru-RU" altLang="en-US" sz="4000">
              <a:latin typeface="Century" panose="02040604050505020304" charset="0"/>
              <a:cs typeface="Century" panose="02040604050505020304" charset="0"/>
            </a:endParaRPr>
          </a:p>
        </p:txBody>
      </p:sp>
      <p:pic>
        <p:nvPicPr>
          <p:cNvPr id="13" name="Рисунок 3"/>
          <p:cNvPicPr>
            <a:picLocks noChangeAspect="1"/>
          </p:cNvPicPr>
          <p:nvPr/>
        </p:nvPicPr>
        <p:blipFill>
          <a:blip r:embed="rId5"/>
          <a:stretch>
            <a:fillRect/>
          </a:stretch>
        </p:blipFill>
        <p:spPr bwMode="auto">
          <a:xfrm>
            <a:off x="4813977" y="5654446"/>
            <a:ext cx="10563224" cy="513372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1806</Words>
  <Application>Microsoft Office PowerPoint</Application>
  <PresentationFormat>Произвольный</PresentationFormat>
  <Paragraphs>256</Paragraphs>
  <Slides>33</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33</vt:i4>
      </vt:variant>
    </vt:vector>
  </HeadingPairs>
  <TitlesOfParts>
    <vt:vector size="44" baseType="lpstr">
      <vt:lpstr>Arial</vt:lpstr>
      <vt:lpstr>Calibri</vt:lpstr>
      <vt:lpstr>Century</vt:lpstr>
      <vt:lpstr>Fira Sans Light</vt:lpstr>
      <vt:lpstr>PF DinDisplay Pro</vt:lpstr>
      <vt:lpstr>PFDinDisplayPro-Black</vt:lpstr>
      <vt:lpstr>Tahoma</vt:lpstr>
      <vt:lpstr>Times New Roman</vt:lpstr>
      <vt:lpstr>Verdana</vt:lpstr>
      <vt:lpstr>Wingdings</vt:lpstr>
      <vt:lpstr>Office Theme</vt:lpstr>
      <vt:lpstr>РОДИТЕЛИ И ДЕТИ:  Как говорить с подростком о деньгах?</vt:lpstr>
      <vt:lpstr>Презентация PowerPoint</vt:lpstr>
      <vt:lpstr>Презентация PowerPoint</vt:lpstr>
      <vt:lpstr>Презентация PowerPoint</vt:lpstr>
      <vt:lpstr>Презентация PowerPoint</vt:lpstr>
      <vt:lpstr>Презентация PowerPoint</vt:lpstr>
      <vt:lpstr>ФИНАНСОВАЯ КУЛЬТУРА НАЧИНАТСЯ  С ДЕТСТВА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АРФГ 7.06 результаты</dc:title>
  <dc:creator>User</dc:creator>
  <cp:lastModifiedBy>User</cp:lastModifiedBy>
  <cp:revision>469</cp:revision>
  <dcterms:created xsi:type="dcterms:W3CDTF">2020-06-07T10:50:00Z</dcterms:created>
  <dcterms:modified xsi:type="dcterms:W3CDTF">2025-01-25T08:17:08Z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2020-06-07T03:00:00Z</vt:filetime>
  </property>
  <property fmtid="{D5CDD505-2E9C-101B-9397-08002B2CF9AE}" pid="3" name="Creator">
    <vt:lpwstr>Adobe Illustrator CC 23.1 (Macintosh)</vt:lpwstr>
  </property>
  <property fmtid="{D5CDD505-2E9C-101B-9397-08002B2CF9AE}" pid="4" name="LastSaved">
    <vt:filetime>2020-06-07T03:00:00Z</vt:filetime>
  </property>
  <property fmtid="{D5CDD505-2E9C-101B-9397-08002B2CF9AE}" pid="5" name="ContentTypeId">
    <vt:lpwstr>0x0101003554CCDB460D6240BBF2DC018959A955</vt:lpwstr>
  </property>
  <property fmtid="{D5CDD505-2E9C-101B-9397-08002B2CF9AE}" pid="6" name="ICV">
    <vt:lpwstr>DDD8072BED044E08A20CFA467F89EFF8_12</vt:lpwstr>
  </property>
  <property fmtid="{D5CDD505-2E9C-101B-9397-08002B2CF9AE}" pid="7" name="KSOProductBuildVer">
    <vt:lpwstr>1049-12.2.0.13489</vt:lpwstr>
  </property>
</Properties>
</file>