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4" r:id="rId12"/>
    <p:sldId id="288" r:id="rId13"/>
    <p:sldId id="289" r:id="rId14"/>
    <p:sldId id="322" r:id="rId15"/>
    <p:sldId id="325" r:id="rId16"/>
    <p:sldId id="293" r:id="rId1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3547CD-D779-4C8E-A63E-42EFCC8B891C}" type="datetimeFigureOut">
              <a:rPr lang="ru-RU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9E4D55-7E02-4B05-820C-8279968F3E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3547CD-D779-4C8E-A63E-42EFCC8B891C}" type="datetimeFigureOut">
              <a:rPr lang="ru-RU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9E4D55-7E02-4B05-820C-8279968F3E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3547CD-D779-4C8E-A63E-42EFCC8B891C}" type="datetimeFigureOut">
              <a:rPr lang="ru-RU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9E4D55-7E02-4B05-820C-8279968F3E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3547CD-D779-4C8E-A63E-42EFCC8B891C}" type="datetimeFigureOut">
              <a:rPr lang="ru-RU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9E4D55-7E02-4B05-820C-8279968F3E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3547CD-D779-4C8E-A63E-42EFCC8B891C}" type="datetimeFigureOut">
              <a:rPr lang="ru-RU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9E4D55-7E02-4B05-820C-8279968F3E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3547CD-D779-4C8E-A63E-42EFCC8B891C}" type="datetimeFigureOut">
              <a:rPr lang="ru-RU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9E4D55-7E02-4B05-820C-8279968F3E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3547CD-D779-4C8E-A63E-42EFCC8B891C}" type="datetimeFigureOut">
              <a:rPr lang="ru-RU"/>
              <a:t>29.08.2024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9E4D55-7E02-4B05-820C-8279968F3E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3547CD-D779-4C8E-A63E-42EFCC8B891C}" type="datetimeFigureOut">
              <a:rPr lang="ru-RU"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9E4D55-7E02-4B05-820C-8279968F3E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3547CD-D779-4C8E-A63E-42EFCC8B891C}" type="datetimeFigureOut">
              <a:rPr lang="ru-RU"/>
              <a:t>29.08.2024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9E4D55-7E02-4B05-820C-8279968F3E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3547CD-D779-4C8E-A63E-42EFCC8B891C}" type="datetimeFigureOut">
              <a:rPr lang="ru-RU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9E4D55-7E02-4B05-820C-8279968F3E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3547CD-D779-4C8E-A63E-42EFCC8B891C}" type="datetimeFigureOut">
              <a:rPr lang="ru-RU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9E4D55-7E02-4B05-820C-8279968F3E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3547CD-D779-4C8E-A63E-42EFCC8B891C}" type="datetimeFigureOut">
              <a:rPr lang="ru-RU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9E4D55-7E02-4B05-820C-8279968F3EB6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s://fincubator.ru/projects-arfg/rid/doc/books/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8709" y="10173"/>
            <a:ext cx="12192000" cy="68550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73554" y="2443795"/>
            <a:ext cx="6601097" cy="162891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500" b="1" dirty="0">
                <a:solidFill>
                  <a:srgbClr val="E61E41"/>
                </a:solidFill>
                <a:latin typeface="PF DinDisplay Pro"/>
              </a:rPr>
              <a:t>Методика проведения семинара для родителей</a:t>
            </a:r>
            <a:br>
              <a:rPr lang="ru-RU" sz="4500" b="1" dirty="0">
                <a:solidFill>
                  <a:srgbClr val="E61E41"/>
                </a:solidFill>
                <a:latin typeface="PF DinDisplay Pro"/>
              </a:rPr>
            </a:br>
            <a:r>
              <a:rPr lang="ru-RU" sz="4500" b="1" dirty="0">
                <a:solidFill>
                  <a:srgbClr val="E61E41"/>
                </a:solidFill>
                <a:latin typeface="PF DinDisplay Pro"/>
              </a:rPr>
              <a:t>«Финансовое воспитание в семье»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93929" y="1716551"/>
            <a:ext cx="4631585" cy="48446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2835" y="454847"/>
            <a:ext cx="1633503" cy="6484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870200" y="3020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2060"/>
                </a:solidFill>
              </a:rPr>
              <a:t>Принципы донесения информации по тематике ФВС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1866" y="1463414"/>
            <a:ext cx="82250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</a:rPr>
              <a:t>В процессе консультирования родителей сообщаем им основные принципы общения с детьми по теме финансов. </a:t>
            </a:r>
          </a:p>
          <a:p>
            <a:pPr marL="342900" indent="-342900"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</a:rPr>
              <a:t>Информацию детям лучше давать просто и ясно, с пониманием особенностей детской психологии и уровня усвоения материала.</a:t>
            </a:r>
            <a:endParaRPr sz="2800" dirty="0"/>
          </a:p>
          <a:p>
            <a:pPr marL="342900" indent="-342900"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</a:rPr>
              <a:t>Больше визуального материала: презентации, мультфильмы, фильмы.</a:t>
            </a:r>
            <a:endParaRPr sz="2800" dirty="0"/>
          </a:p>
          <a:p>
            <a:pPr marL="342900" indent="-342900"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</a:rPr>
              <a:t>Знания закрепляем в действиях. </a:t>
            </a:r>
            <a:endParaRPr sz="2800" dirty="0"/>
          </a:p>
          <a:p>
            <a:pPr marL="342900" indent="-342900"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</a:rPr>
              <a:t>Игры позволяют погрузиться в ситуацию и отработать навыки обращения с деньгами. </a:t>
            </a:r>
            <a:endParaRPr sz="2800" dirty="0"/>
          </a:p>
          <a:p>
            <a:pPr marL="342900" indent="-342900"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</a:rPr>
              <a:t>Информацию даем дозированно, поэтапно, от простого к сложному.</a:t>
            </a:r>
            <a:endParaRPr sz="2800" dirty="0"/>
          </a:p>
          <a:p>
            <a:pPr marL="342900" indent="-342900">
              <a:buAutoNum type="arabicPeriod"/>
              <a:defRPr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FB4919-6443-19B6-5BC0-DD227CB37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795" y="1718426"/>
            <a:ext cx="2572735" cy="25727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8709" y="10173"/>
            <a:ext cx="12192000" cy="68550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63073" y="2024554"/>
            <a:ext cx="6430856" cy="162891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500" b="1">
                <a:solidFill>
                  <a:srgbClr val="E61E41"/>
                </a:solidFill>
                <a:latin typeface="PF DinDisplay Pro"/>
              </a:rPr>
              <a:t>КАК ГОВОРИТЬ С ДЕТЬМИ О ДЕНЬГАХ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93929" y="1716551"/>
            <a:ext cx="4631585" cy="48446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2835" y="454847"/>
            <a:ext cx="1633503" cy="6484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74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923882" y="1420479"/>
            <a:ext cx="4798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b="1">
                <a:latin typeface="PF DinDisplay Pro"/>
              </a:rPr>
              <a:t>Табуированность</a:t>
            </a:r>
            <a:r>
              <a:rPr lang="ru-RU">
                <a:latin typeface="PF DinDisplay Pro"/>
              </a:rPr>
              <a:t> темы денег.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>
                <a:latin typeface="PF DinDisplay Pro"/>
              </a:rPr>
              <a:t>Отсутствие </a:t>
            </a:r>
            <a:r>
              <a:rPr lang="ru-RU" b="1">
                <a:latin typeface="PF DinDisplay Pro"/>
              </a:rPr>
              <a:t>системного</a:t>
            </a:r>
            <a:r>
              <a:rPr lang="ru-RU">
                <a:latin typeface="PF DinDisplay Pro"/>
              </a:rPr>
              <a:t> обучения финансовой грамотности родителей.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>
                <a:latin typeface="PF DinDisplay Pro"/>
              </a:rPr>
              <a:t>Нет знаний особенностей детской </a:t>
            </a:r>
            <a:r>
              <a:rPr lang="ru-RU" b="1">
                <a:latin typeface="PF DinDisplay Pro"/>
              </a:rPr>
              <a:t>психологии</a:t>
            </a:r>
            <a:r>
              <a:rPr lang="ru-RU">
                <a:latin typeface="PF DinDisplay Pro"/>
              </a:rPr>
              <a:t> и педагогики в сфере финансовой грамотности.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>
                <a:latin typeface="PF DinDisplay Pro"/>
              </a:rPr>
              <a:t>Неинформированность</a:t>
            </a:r>
            <a:r>
              <a:rPr lang="ru-RU">
                <a:latin typeface="PF DinDisplay Pro"/>
              </a:rPr>
              <a:t> по доступным дополнительным материалам для детей разных возрастов.</a:t>
            </a:r>
            <a:endParaRPr/>
          </a:p>
          <a:p>
            <a:pPr>
              <a:defRPr/>
            </a:pPr>
            <a:endParaRPr lang="ru-RU">
              <a:latin typeface="PF DinDisplay Pro"/>
            </a:endParaRPr>
          </a:p>
          <a:p>
            <a:pPr>
              <a:defRPr/>
            </a:pPr>
            <a:r>
              <a:rPr lang="ru-RU" b="1">
                <a:solidFill>
                  <a:srgbClr val="002060"/>
                </a:solidFill>
                <a:latin typeface="PF DinDisplay Pro"/>
              </a:rPr>
              <a:t>Необходимо задуматься над тем:</a:t>
            </a:r>
            <a:endParaRPr/>
          </a:p>
          <a:p>
            <a:pPr>
              <a:defRPr/>
            </a:pPr>
            <a:endParaRPr lang="ru-RU" b="1">
              <a:solidFill>
                <a:srgbClr val="002060"/>
              </a:solidFill>
              <a:latin typeface="PF DinDisplay Pro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>
                <a:latin typeface="PF DinDisplay Pro"/>
              </a:rPr>
              <a:t>Как ведем семейный бюджет?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>
                <a:latin typeface="PF DinDisplay Pro"/>
              </a:rPr>
              <a:t>Как распределяем средства?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>
                <a:latin typeface="PF DinDisplay Pro"/>
              </a:rPr>
              <a:t>Какой пример финансовой грамотности показываем детям?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>
                <a:latin typeface="PF DinDisplay Pro"/>
              </a:rPr>
              <a:t>Какие знания о семейных и личных финансах им передадим?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87533" y="2065867"/>
            <a:ext cx="5714850" cy="28132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2632705" y="302081"/>
            <a:ext cx="631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DinDisplay Pro"/>
              </a:rPr>
              <a:t>Основные проблемы взаимодействия родителей и детей о финансах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5875880" y="1334177"/>
            <a:ext cx="48835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ru-RU">
                <a:latin typeface="PF DinDisplay Pro"/>
              </a:rPr>
              <a:t>Тщательно планируем </a:t>
            </a:r>
            <a:r>
              <a:rPr lang="ru-RU" b="1">
                <a:latin typeface="PF DinDisplay Pro"/>
              </a:rPr>
              <a:t>расходы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>
                <a:latin typeface="PF DinDisplay Pro"/>
              </a:rPr>
              <a:t>Составляем </a:t>
            </a:r>
            <a:r>
              <a:rPr lang="ru-RU" b="1">
                <a:latin typeface="PF DinDisplay Pro"/>
              </a:rPr>
              <a:t>списки</a:t>
            </a:r>
            <a:r>
              <a:rPr lang="ru-RU">
                <a:latin typeface="PF DinDisplay Pro"/>
              </a:rPr>
              <a:t> покупок и не покупаем лишнего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>
                <a:latin typeface="PF DinDisplay Pro"/>
              </a:rPr>
              <a:t>Отказываемся от вредной еды и </a:t>
            </a:r>
            <a:r>
              <a:rPr lang="ru-RU" b="1">
                <a:latin typeface="PF DinDisplay Pro"/>
              </a:rPr>
              <a:t>вредных</a:t>
            </a:r>
            <a:r>
              <a:rPr lang="ru-RU">
                <a:latin typeface="PF DinDisplay Pro"/>
              </a:rPr>
              <a:t> привычек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b="1">
                <a:latin typeface="PF DinDisplay Pro"/>
              </a:rPr>
              <a:t>Экономим</a:t>
            </a:r>
            <a:r>
              <a:rPr lang="ru-RU">
                <a:latin typeface="PF DinDisplay Pro"/>
              </a:rPr>
              <a:t> на коммунальных платежах: экономия воды, электричества, газа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>
                <a:latin typeface="PF DinDisplay Pro"/>
              </a:rPr>
              <a:t>Соблюдаем </a:t>
            </a:r>
            <a:r>
              <a:rPr lang="ru-RU" b="1">
                <a:latin typeface="PF DinDisplay Pro"/>
              </a:rPr>
              <a:t>правила</a:t>
            </a:r>
            <a:r>
              <a:rPr lang="ru-RU">
                <a:latin typeface="PF DinDisplay Pro"/>
              </a:rPr>
              <a:t> пользования бытовой техникой и продляем ее жизнь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>
                <a:latin typeface="PF DinDisplay Pro"/>
              </a:rPr>
              <a:t>Сохраняем </a:t>
            </a:r>
            <a:r>
              <a:rPr lang="ru-RU" b="1">
                <a:latin typeface="PF DinDisplay Pro"/>
              </a:rPr>
              <a:t>чеки</a:t>
            </a:r>
            <a:r>
              <a:rPr lang="ru-RU">
                <a:latin typeface="PF DinDisplay Pro"/>
              </a:rPr>
              <a:t> на значимые покупки – для возврата, обмена, анализа расходов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>
                <a:latin typeface="PF DinDisplay Pro"/>
              </a:rPr>
              <a:t>Вместе обсуждаем большие </a:t>
            </a:r>
            <a:r>
              <a:rPr lang="ru-RU" b="1">
                <a:latin typeface="PF DinDisplay Pro"/>
              </a:rPr>
              <a:t>покупки</a:t>
            </a:r>
            <a:r>
              <a:rPr lang="ru-RU">
                <a:latin typeface="PF DinDisplay Pro"/>
              </a:rPr>
              <a:t> и принимаем взвешенное решение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b="1">
                <a:latin typeface="PF DinDisplay Pro"/>
              </a:rPr>
              <a:t>Не покупаем </a:t>
            </a:r>
            <a:r>
              <a:rPr lang="ru-RU">
                <a:latin typeface="PF DinDisplay Pro"/>
              </a:rPr>
              <a:t>сезонные вещи в разгар сезона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>
                <a:latin typeface="PF DinDisplay Pro"/>
              </a:rPr>
              <a:t>Формируем и разумно вкладываем </a:t>
            </a:r>
            <a:r>
              <a:rPr lang="ru-RU" b="1">
                <a:latin typeface="PF DinDisplay Pro"/>
              </a:rPr>
              <a:t>сбережения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32933" y="3734834"/>
            <a:ext cx="4842947" cy="23347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3036452" y="666793"/>
            <a:ext cx="631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PF DinDisplay Pro"/>
              </a:rPr>
              <a:t>Какой пример показываем детям?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2865" y="320302"/>
            <a:ext cx="7399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Книга «Мама, папа, дайте денег! Как воспитать у детей разумное отношение к финансам»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60" y="1328746"/>
            <a:ext cx="3206774" cy="4200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655" y="3657980"/>
            <a:ext cx="1713124" cy="17131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38223" y="1218528"/>
            <a:ext cx="46531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" panose="02040604050505020304" pitchFamily="18" charset="0"/>
              </a:rPr>
              <a:t>Поможет родителям: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привить детям полезные и необходимые привычки,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позволит правильно транслировать свои знания и опыт,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строить взаимодействие с точки зрения возраста и уровня понимания. </a:t>
            </a:r>
          </a:p>
          <a:p>
            <a:pPr algn="just"/>
            <a:r>
              <a:rPr lang="ru-RU" b="1" dirty="0">
                <a:latin typeface="Century" panose="02040604050505020304" pitchFamily="18" charset="0"/>
              </a:rPr>
              <a:t>Она наполнена: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большим опытом педагога и психолога,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яркими жизненными примерами,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веселыми историями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осмысленными выводами, которые пригодятся вдумчивым родителям</a:t>
            </a:r>
            <a:r>
              <a:rPr lang="ru-RU" dirty="0">
                <a:latin typeface="PF DinDisplay Pro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48124" y="1488209"/>
            <a:ext cx="20981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entury" panose="02040604050505020304" pitchFamily="18" charset="0"/>
              </a:rPr>
              <a:t>Эта книга – пособие для родителей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57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41986" y="429683"/>
            <a:ext cx="4727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entury" panose="02040604050505020304" pitchFamily="18" charset="0"/>
              </a:rPr>
              <a:t>Расширить кругозор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009" y="1271700"/>
            <a:ext cx="47192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" panose="02040604050505020304" pitchFamily="18" charset="0"/>
              </a:rPr>
              <a:t>Рекомендации родителям по книгам, аудио и видео ресурсам, с помощью которых можно поддерживать знания детей и углублять их. </a:t>
            </a:r>
          </a:p>
          <a:p>
            <a:endParaRPr lang="ru-RU" sz="2000" dirty="0">
              <a:latin typeface="Century" panose="02040604050505020304" pitchFamily="18" charset="0"/>
            </a:endParaRPr>
          </a:p>
          <a:p>
            <a:r>
              <a:rPr lang="en-US" sz="2000" dirty="0">
                <a:latin typeface="Century" panose="02040604050505020304" pitchFamily="18" charset="0"/>
                <a:hlinkClick r:id="rId5"/>
              </a:rPr>
              <a:t>https://fincubator.ru/projects-arfg/rid/doc/books/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62" y="1209694"/>
            <a:ext cx="3759889" cy="3933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4536" y="4049212"/>
            <a:ext cx="2188574" cy="21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98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1463"/>
            <a:ext cx="12194607" cy="6856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1544" y="454847"/>
            <a:ext cx="1633503" cy="648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00103" y="1089843"/>
            <a:ext cx="6191794" cy="265684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 bwMode="auto">
          <a:xfrm>
            <a:off x="3000103" y="4045173"/>
            <a:ext cx="5286072" cy="2148813"/>
            <a:chOff x="461544" y="4159474"/>
            <a:chExt cx="5286072" cy="2148813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976333" y="4159474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314184"/>
                  </a:solidFill>
                  <a:latin typeface="PF DinDisplay Pro"/>
                </a:rPr>
                <a:t>www.fincubator.ru/projects</a:t>
              </a:r>
              <a:endParaRPr lang="ru-RU" sz="2400" b="1">
                <a:solidFill>
                  <a:srgbClr val="314184"/>
                </a:solidFill>
                <a:latin typeface="PF DinDisplay Pro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461544" y="5178807"/>
              <a:ext cx="379461" cy="21803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481387" y="4722371"/>
              <a:ext cx="339773" cy="24221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484664" y="4259008"/>
              <a:ext cx="333219" cy="32118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 bwMode="auto">
            <a:xfrm>
              <a:off x="976333" y="4988051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314184"/>
                  </a:solidFill>
                  <a:latin typeface="PF DinDisplay Pro"/>
                </a:rPr>
                <a:t>rid_govorim_o_finansah</a:t>
              </a:r>
              <a:endParaRPr lang="ru-RU" sz="2400" b="1">
                <a:solidFill>
                  <a:srgbClr val="314184"/>
                </a:solidFill>
                <a:latin typeface="PF DinDisplay Pro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976333" y="4585209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314184"/>
                  </a:solidFill>
                  <a:latin typeface="PF DinDisplay Pro"/>
                </a:rPr>
                <a:t>ridfinance@yandex.ru</a:t>
              </a:r>
              <a:endParaRPr lang="ru-RU" sz="2400" b="1">
                <a:solidFill>
                  <a:srgbClr val="314184"/>
                </a:solidFill>
                <a:latin typeface="PF DinDisplay Pro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976333" y="5846622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ru-RU" sz="2400" b="1">
                <a:solidFill>
                  <a:srgbClr val="314184"/>
                </a:solidFill>
                <a:latin typeface="PF DinDisplay Pr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195" y="2357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1544" y="454847"/>
            <a:ext cx="1633503" cy="648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6554" y="1720546"/>
            <a:ext cx="3416907" cy="34169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4663435" y="105882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>
                <a:solidFill>
                  <a:schemeClr val="tx1">
                    <a:lumMod val="65000"/>
                    <a:lumOff val="35000"/>
                  </a:schemeClr>
                </a:solidFill>
                <a:latin typeface="PF DinDisplay Pro"/>
              </a:rPr>
              <a:t>Андреева</a:t>
            </a:r>
            <a:br>
              <a:rPr lang="ru-RU" sz="4000" b="1">
                <a:solidFill>
                  <a:schemeClr val="tx1">
                    <a:lumMod val="65000"/>
                    <a:lumOff val="35000"/>
                  </a:schemeClr>
                </a:solidFill>
                <a:latin typeface="PF DinDisplay Pro"/>
              </a:rPr>
            </a:br>
            <a:r>
              <a:rPr lang="ru-RU" sz="4000" b="1">
                <a:solidFill>
                  <a:schemeClr val="tx1">
                    <a:lumMod val="65000"/>
                    <a:lumOff val="35000"/>
                  </a:schemeClr>
                </a:solidFill>
                <a:latin typeface="PF DinDisplay Pro"/>
              </a:rPr>
              <a:t>Ольга Сергеевна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574210" y="3075350"/>
            <a:ext cx="434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600">
                <a:latin typeface="PF DinDisplay Pro"/>
              </a:rPr>
              <a:t>Независимый финансовый консультант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600">
                <a:latin typeface="PF DinDisplay Pro"/>
              </a:rPr>
              <a:t>Федеральный эксперт Ассоциации развития финансовой грамотности (г. Москва),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600">
                <a:latin typeface="PF DinDisplay Pro"/>
              </a:rPr>
              <a:t>Эксперт Агентства стратегических инициатив по продвижению новых проектов, направление              «Финансовая грамотность»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600">
                <a:latin typeface="PF DinDisplay Pro"/>
              </a:rPr>
              <a:t>Кандидат филологических наук, доцент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600">
                <a:latin typeface="PF DinDisplay Pro"/>
              </a:rPr>
              <a:t>Автор книг  по финансовому просвещению родителей и детей (изд. «Просвещение»)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2331363" y="582432"/>
            <a:ext cx="6073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PF DinDisplay Pro"/>
              </a:rPr>
              <a:t>Методика работы с родительской аудиторией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73025" y="982542"/>
            <a:ext cx="3149190" cy="26044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224478" y="1373474"/>
            <a:ext cx="571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2060"/>
                </a:solidFill>
              </a:rPr>
              <a:t>Целевые группы: </a:t>
            </a:r>
            <a:r>
              <a:rPr lang="ru-RU"/>
              <a:t>Семьи с детьми в возрасте до 18 лет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24479" y="1782155"/>
            <a:ext cx="3525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002060"/>
                </a:solidFill>
              </a:rPr>
              <a:t>Ожидаемые результаты: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52400" y="228316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1. Вовлечение в мероприятия по </a:t>
            </a:r>
            <a:r>
              <a:rPr lang="ru-RU" dirty="0" err="1"/>
              <a:t>финпросвещению</a:t>
            </a:r>
            <a:r>
              <a:rPr lang="ru-RU" dirty="0"/>
              <a:t> не менее  1 000 семей в каждом регионе страны</a:t>
            </a:r>
            <a:endParaRPr dirty="0"/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2. Проведение </a:t>
            </a:r>
            <a:r>
              <a:rPr lang="ru-RU" dirty="0">
                <a:solidFill>
                  <a:srgbClr val="002060"/>
                </a:solidFill>
              </a:rPr>
              <a:t>просветительских мероприятий</a:t>
            </a:r>
            <a:r>
              <a:rPr lang="ru-RU" dirty="0">
                <a:solidFill>
                  <a:prstClr val="black"/>
                </a:solidFill>
              </a:rPr>
              <a:t>, направленных на повышение компетенций родителей и детей по тематике финансовой грамотности, безопасности и формирование навыков общения родителей с детьми в области финансовой грамотности. 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3. Участие волонтеров во </a:t>
            </a:r>
            <a:r>
              <a:rPr lang="ru-RU" dirty="0">
                <a:solidFill>
                  <a:srgbClr val="002060"/>
                </a:solidFill>
              </a:rPr>
              <a:t>Всероссийском конкурсе методических разработок волонтеров финансового просвещения по реализации лучших практик просветительской работы среди детско-родительской аудитории «Родители и дети: смело говорим о финансах». </a:t>
            </a:r>
            <a:endParaRPr dirty="0"/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248400" y="358622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b="1">
                <a:solidFill>
                  <a:prstClr val="black"/>
                </a:solidFill>
              </a:rPr>
              <a:t>К реализации привлечены</a:t>
            </a:r>
            <a:r>
              <a:rPr lang="ru-RU" sz="2000">
                <a:solidFill>
                  <a:prstClr val="black"/>
                </a:solidFill>
              </a:rPr>
              <a:t>:</a:t>
            </a:r>
            <a:endParaRPr/>
          </a:p>
          <a:p>
            <a:pPr marL="342900" lvl="0" indent="-342900">
              <a:buFont typeface="Wingdings"/>
              <a:buChar char="ü"/>
              <a:defRPr/>
            </a:pPr>
            <a:r>
              <a:rPr lang="ru-RU" sz="2000">
                <a:solidFill>
                  <a:prstClr val="black"/>
                </a:solidFill>
              </a:rPr>
              <a:t>Волонтеры - консультанты по финансовой грамотности,</a:t>
            </a:r>
            <a:endParaRPr/>
          </a:p>
          <a:p>
            <a:pPr marL="342900" lvl="0" indent="-342900">
              <a:buFont typeface="Wingdings"/>
              <a:buChar char="ü"/>
              <a:defRPr/>
            </a:pPr>
            <a:r>
              <a:rPr lang="ru-RU" sz="2000">
                <a:solidFill>
                  <a:prstClr val="black"/>
                </a:solidFill>
              </a:rPr>
              <a:t> психологи, преподаватели,</a:t>
            </a:r>
            <a:endParaRPr/>
          </a:p>
          <a:p>
            <a:pPr marL="342900" lvl="0" indent="-342900">
              <a:buFont typeface="Wingdings"/>
              <a:buChar char="ü"/>
              <a:defRPr/>
            </a:pPr>
            <a:r>
              <a:rPr lang="ru-RU" sz="2000">
                <a:solidFill>
                  <a:prstClr val="black"/>
                </a:solidFill>
              </a:rPr>
              <a:t>педагоги школ и учреждений дополнительного образования.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 bwMode="auto">
          <a:xfrm>
            <a:off x="2999740" y="429260"/>
            <a:ext cx="5573394" cy="934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314184"/>
                </a:solidFill>
                <a:latin typeface="Century"/>
                <a:cs typeface="Century"/>
              </a:rPr>
              <a:t>Схема взаимодействия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011295" y="1102995"/>
            <a:ext cx="3549650" cy="788670"/>
          </a:xfrm>
          <a:prstGeom prst="roundRect">
            <a:avLst>
              <a:gd name="adj" fmla="val 16667"/>
            </a:avLst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Текстовое поле 4"/>
          <p:cNvSpPr txBox="1"/>
          <p:nvPr/>
        </p:nvSpPr>
        <p:spPr bwMode="auto">
          <a:xfrm>
            <a:off x="4594225" y="1243965"/>
            <a:ext cx="2384425" cy="647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314184"/>
                </a:solidFill>
                <a:latin typeface="Century"/>
                <a:cs typeface="Century"/>
              </a:rPr>
              <a:t>Волонтер</a:t>
            </a: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5297805" y="2090420"/>
            <a:ext cx="651510" cy="87439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Текстовое поле 8"/>
          <p:cNvSpPr txBox="1"/>
          <p:nvPr/>
        </p:nvSpPr>
        <p:spPr bwMode="auto">
          <a:xfrm>
            <a:off x="2999740" y="2090420"/>
            <a:ext cx="2451735" cy="399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2000">
                <a:latin typeface="Century"/>
                <a:cs typeface="Century"/>
              </a:rPr>
              <a:t>Информирование</a:t>
            </a:r>
            <a:endParaRPr/>
          </a:p>
        </p:txBody>
      </p:sp>
      <p:sp>
        <p:nvSpPr>
          <p:cNvPr id="10" name="Текстовое поле 9"/>
          <p:cNvSpPr txBox="1"/>
          <p:nvPr/>
        </p:nvSpPr>
        <p:spPr bwMode="auto">
          <a:xfrm>
            <a:off x="5949950" y="2090420"/>
            <a:ext cx="4337685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2000">
                <a:latin typeface="Century"/>
                <a:cs typeface="Century"/>
              </a:rPr>
              <a:t>Обучение, </a:t>
            </a:r>
            <a:endParaRPr/>
          </a:p>
          <a:p>
            <a:pPr>
              <a:defRPr/>
            </a:pPr>
            <a:r>
              <a:rPr lang="ru-RU" sz="2000">
                <a:latin typeface="Century"/>
                <a:cs typeface="Century"/>
              </a:rPr>
              <a:t>Просвещение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742565" y="3016250"/>
            <a:ext cx="5847715" cy="77216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Текстовое поле 11"/>
          <p:cNvSpPr txBox="1"/>
          <p:nvPr/>
        </p:nvSpPr>
        <p:spPr bwMode="auto">
          <a:xfrm>
            <a:off x="3376295" y="3163570"/>
            <a:ext cx="4699000" cy="605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314184"/>
                </a:solidFill>
                <a:latin typeface="Century"/>
                <a:cs typeface="Century"/>
              </a:rPr>
              <a:t>УЧАЩИЕСЯ</a:t>
            </a:r>
            <a:endParaRPr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045210" y="4612005"/>
            <a:ext cx="4251960" cy="89090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948680" y="4612005"/>
            <a:ext cx="3996690" cy="89090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Текстовое поле 14"/>
          <p:cNvSpPr txBox="1"/>
          <p:nvPr/>
        </p:nvSpPr>
        <p:spPr bwMode="auto">
          <a:xfrm>
            <a:off x="1233805" y="4919980"/>
            <a:ext cx="3670300" cy="340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314184"/>
                </a:solidFill>
                <a:latin typeface="Century"/>
                <a:cs typeface="Century"/>
              </a:rPr>
              <a:t>РОДИТЕЛИ</a:t>
            </a:r>
            <a:endParaRPr/>
          </a:p>
        </p:txBody>
      </p:sp>
      <p:sp>
        <p:nvSpPr>
          <p:cNvPr id="16" name="Текстовое поле 15"/>
          <p:cNvSpPr txBox="1"/>
          <p:nvPr/>
        </p:nvSpPr>
        <p:spPr bwMode="auto">
          <a:xfrm>
            <a:off x="6388100" y="4742180"/>
            <a:ext cx="3292475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314184"/>
                </a:solidFill>
                <a:latin typeface="Century"/>
                <a:cs typeface="Century"/>
              </a:rPr>
              <a:t>СТАРШЕЕ ПОКОЛЕНИЕ</a:t>
            </a:r>
            <a:endParaRPr/>
          </a:p>
        </p:txBody>
      </p:sp>
      <p:sp>
        <p:nvSpPr>
          <p:cNvPr id="17" name="Стрелка вверх 16"/>
          <p:cNvSpPr/>
          <p:nvPr/>
        </p:nvSpPr>
        <p:spPr bwMode="auto">
          <a:xfrm>
            <a:off x="3256915" y="3839845"/>
            <a:ext cx="429260" cy="66865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4011295" y="3866514"/>
            <a:ext cx="429260" cy="69342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6652260" y="3874769"/>
            <a:ext cx="462915" cy="72009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Текстовое поле 19"/>
          <p:cNvSpPr txBox="1"/>
          <p:nvPr/>
        </p:nvSpPr>
        <p:spPr bwMode="auto">
          <a:xfrm>
            <a:off x="616585" y="3839210"/>
            <a:ext cx="2743200" cy="775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2000">
                <a:latin typeface="Century"/>
                <a:cs typeface="Century"/>
              </a:rPr>
              <a:t>Формирование </a:t>
            </a:r>
            <a:endParaRPr/>
          </a:p>
          <a:p>
            <a:pPr>
              <a:defRPr/>
            </a:pPr>
            <a:r>
              <a:rPr lang="ru-RU" sz="2000">
                <a:latin typeface="Century"/>
                <a:cs typeface="Century"/>
              </a:rPr>
              <a:t>навыков и установок</a:t>
            </a:r>
            <a:endParaRPr/>
          </a:p>
        </p:txBody>
      </p:sp>
      <p:sp>
        <p:nvSpPr>
          <p:cNvPr id="21" name="Текстовое поле 20"/>
          <p:cNvSpPr txBox="1"/>
          <p:nvPr/>
        </p:nvSpPr>
        <p:spPr bwMode="auto">
          <a:xfrm>
            <a:off x="7304404" y="4007485"/>
            <a:ext cx="4320540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2000">
                <a:latin typeface="Century"/>
                <a:cs typeface="Century"/>
              </a:rPr>
              <a:t>Информирование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18067" y="1383463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/>
              <a:buChar char="Ø"/>
              <a:defRPr/>
            </a:pPr>
            <a:r>
              <a:rPr lang="ru-RU" sz="2000">
                <a:solidFill>
                  <a:prstClr val="black"/>
                </a:solidFill>
              </a:rPr>
              <a:t>научить родителей правильному подходу в общении с детьми в области финансовой грамотности, </a:t>
            </a:r>
            <a:endParaRPr/>
          </a:p>
          <a:p>
            <a:pPr marL="285750" lvl="0" indent="-285750">
              <a:buFont typeface="Wingdings"/>
              <a:buChar char="Ø"/>
              <a:defRPr/>
            </a:pPr>
            <a:r>
              <a:rPr lang="ru-RU" sz="2000">
                <a:solidFill>
                  <a:prstClr val="black"/>
                </a:solidFill>
              </a:rPr>
              <a:t>показать взаимосвязь между функциональной, математической и финансовой грамотностью,</a:t>
            </a:r>
            <a:endParaRPr/>
          </a:p>
          <a:p>
            <a:pPr marL="285750" lvl="0" indent="-285750">
              <a:buFont typeface="Wingdings"/>
              <a:buChar char="Ø"/>
              <a:defRPr/>
            </a:pPr>
            <a:r>
              <a:rPr lang="ru-RU" sz="2000">
                <a:solidFill>
                  <a:prstClr val="black"/>
                </a:solidFill>
              </a:rPr>
              <a:t> помочь выстроить правильные (с точки зрения психологии) и доверительные отношения родителей и детей в области семейных финансов.</a:t>
            </a:r>
            <a:endParaRPr/>
          </a:p>
          <a:p>
            <a:pPr marL="285750" lvl="0" indent="-285750">
              <a:buFont typeface="Wingdings"/>
              <a:buChar char="Ø"/>
              <a:defRPr/>
            </a:pPr>
            <a:endParaRPr lang="ru-RU" sz="200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2000" b="1">
                <a:solidFill>
                  <a:srgbClr val="002060"/>
                </a:solidFill>
              </a:rPr>
              <a:t>Что даем в помощь:</a:t>
            </a:r>
            <a:endParaRPr/>
          </a:p>
          <a:p>
            <a:pPr marL="285750" lvl="0" indent="-285750">
              <a:buFont typeface="Wingdings"/>
              <a:buChar char="Ø"/>
              <a:defRPr/>
            </a:pPr>
            <a:r>
              <a:rPr lang="ru-RU" sz="2000">
                <a:solidFill>
                  <a:prstClr val="black"/>
                </a:solidFill>
              </a:rPr>
              <a:t>Списки книг для детей по возрастам</a:t>
            </a:r>
            <a:endParaRPr/>
          </a:p>
          <a:p>
            <a:pPr marL="285750" lvl="0" indent="-285750">
              <a:buFont typeface="Wingdings"/>
              <a:buChar char="Ø"/>
              <a:defRPr/>
            </a:pPr>
            <a:r>
              <a:rPr lang="ru-RU" sz="2000">
                <a:solidFill>
                  <a:prstClr val="black"/>
                </a:solidFill>
              </a:rPr>
              <a:t>Подборки видеоматериалов по тематикам</a:t>
            </a:r>
            <a:endParaRPr/>
          </a:p>
          <a:p>
            <a:pPr marL="285750" lvl="0" indent="-285750">
              <a:buFont typeface="Wingdings"/>
              <a:buChar char="Ø"/>
              <a:defRPr/>
            </a:pPr>
            <a:r>
              <a:rPr lang="ru-RU" sz="2000">
                <a:solidFill>
                  <a:prstClr val="black"/>
                </a:solidFill>
              </a:rPr>
              <a:t>Книги для родителей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455333" y="3697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latin typeface="Calibri Light"/>
                <a:ea typeface="Arial"/>
                <a:cs typeface="Arial"/>
              </a:rPr>
              <a:t>Что можем реализовать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306274" y="1201450"/>
            <a:ext cx="6297714" cy="3218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86093" y="4353566"/>
            <a:ext cx="1731414" cy="17314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2658532" y="115263"/>
            <a:ext cx="8263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Calibri Light"/>
                <a:ea typeface="Arial"/>
                <a:cs typeface="Arial"/>
              </a:rPr>
              <a:t>Предложения по  работе  </a:t>
            </a:r>
            <a:r>
              <a:rPr lang="ru-RU" sz="3200" b="1" dirty="0" err="1">
                <a:solidFill>
                  <a:srgbClr val="002060"/>
                </a:solidFill>
                <a:latin typeface="Calibri Light"/>
                <a:ea typeface="Arial"/>
                <a:cs typeface="Arial"/>
              </a:rPr>
              <a:t>родительско</a:t>
            </a:r>
            <a:r>
              <a:rPr lang="ru-RU" sz="3200" b="1" dirty="0">
                <a:solidFill>
                  <a:srgbClr val="002060"/>
                </a:solidFill>
                <a:latin typeface="Calibri Light"/>
                <a:ea typeface="Arial"/>
                <a:cs typeface="Arial"/>
              </a:rPr>
              <a:t>-детского клуба  «</a:t>
            </a:r>
            <a:r>
              <a:rPr lang="ru-RU" sz="3200" b="1" dirty="0" err="1">
                <a:solidFill>
                  <a:srgbClr val="002060"/>
                </a:solidFill>
                <a:latin typeface="Calibri Light"/>
                <a:ea typeface="Arial"/>
                <a:cs typeface="Arial"/>
              </a:rPr>
              <a:t>РиД</a:t>
            </a:r>
            <a:r>
              <a:rPr lang="ru-RU" sz="3200" b="1" dirty="0">
                <a:solidFill>
                  <a:srgbClr val="002060"/>
                </a:solidFill>
                <a:latin typeface="Calibri Light"/>
                <a:ea typeface="Arial"/>
                <a:cs typeface="Arial"/>
              </a:rPr>
              <a:t>: говорим о финансах»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69248"/>
              </p:ext>
            </p:extLst>
          </p:nvPr>
        </p:nvGraphicFramePr>
        <p:xfrm>
          <a:off x="556181" y="1442878"/>
          <a:ext cx="11265031" cy="5049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460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</a:rPr>
                        <a:t>Форматам</a:t>
                      </a:r>
                      <a:endParaRPr sz="2400"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Способам вовлечения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сувенирке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60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Семинары</a:t>
                      </a:r>
                      <a:endParaRPr sz="2400"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Через образовательные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Буклеты, брошюры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60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Мастер-классы</a:t>
                      </a:r>
                      <a:endParaRPr sz="2400"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Через родительские чаты</a:t>
                      </a:r>
                      <a:endParaRPr sz="2400"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Детские книги о финансах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69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Игротеки</a:t>
                      </a:r>
                      <a:endParaRPr sz="2400"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Через учреждения культуры: библиотеки, сельские клубы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Стикеры для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9588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Семейные фестивали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Через социальные сети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Шопперы, сумки для обуви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2624668" y="288959"/>
            <a:ext cx="6655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Что можем предложить волонтерам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827868" y="1566233"/>
            <a:ext cx="3704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 b="1">
              <a:latin typeface="PF DinDisplay Pro"/>
            </a:endParaRPr>
          </a:p>
          <a:p>
            <a:pPr>
              <a:defRPr/>
            </a:pPr>
            <a:endParaRPr lang="ru-RU" sz="1600">
              <a:latin typeface="PF DinDisplay Pro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689949" y="6203500"/>
            <a:ext cx="7654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Стратегия повышения финансовой грамотности в Российской Федерации до 2030 годы, утвержденная распоряжением Правительства Российской Федерации от 24 октября 2023 года N 2958-р</a:t>
            </a:r>
            <a:endParaRPr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624668" y="130766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/>
              <a:t>Формирование информационно - методической базы для организации просвещения родителей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945185" y="1295937"/>
            <a:ext cx="1562100" cy="1562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734733" y="2704384"/>
            <a:ext cx="7654739" cy="3223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74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2626588" y="429683"/>
            <a:ext cx="7176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</a:rPr>
              <a:t>Образ желаемого результата «до 2027 года»</a:t>
            </a:r>
            <a:endParaRPr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28600" y="164464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ru-RU" sz="2400" b="1">
                <a:solidFill>
                  <a:prstClr val="black"/>
                </a:solidFill>
                <a:latin typeface="Aptos Narrow"/>
                <a:ea typeface="Verdana"/>
                <a:cs typeface="Verdana"/>
              </a:rPr>
              <a:t>Родители и дети могут спокойно, свободно говорить на тему финансов</a:t>
            </a:r>
            <a:endParaRPr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2400" b="1">
                <a:solidFill>
                  <a:prstClr val="black"/>
                </a:solidFill>
                <a:latin typeface="Aptos Narrow"/>
                <a:ea typeface="Verdana"/>
                <a:cs typeface="Verdana"/>
              </a:rPr>
              <a:t>Умеют рассказывать детям о деньгах в зависимости от возраста</a:t>
            </a:r>
            <a:endParaRPr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2400" b="1">
                <a:solidFill>
                  <a:prstClr val="black"/>
                </a:solidFill>
                <a:latin typeface="Aptos Narrow"/>
                <a:ea typeface="Verdana"/>
                <a:cs typeface="Verdana"/>
              </a:rPr>
              <a:t>Выстраивают общение на тему финансов спокойно, последовательно и поддержкой разработанных материалов</a:t>
            </a:r>
            <a:endParaRPr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2400" b="1">
                <a:solidFill>
                  <a:prstClr val="black"/>
                </a:solidFill>
                <a:latin typeface="Aptos Narrow"/>
                <a:ea typeface="Verdana"/>
                <a:cs typeface="Verdana"/>
              </a:rPr>
              <a:t>Знают, где можно почерпнуть проверенную, качественную информацию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007047" y="1382586"/>
            <a:ext cx="2566638" cy="3359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375400" y="3594745"/>
            <a:ext cx="2383743" cy="29324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818406" y="1575182"/>
            <a:ext cx="1694835" cy="16887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785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2549917" y="429683"/>
            <a:ext cx="7176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</a:rPr>
              <a:t>Образ желаемого результата «до 2027 года»</a:t>
            </a:r>
            <a:endParaRPr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553891" y="1253615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  <a:ea typeface="Verdana"/>
                <a:cs typeface="Verdana"/>
              </a:rPr>
              <a:t>Волонтеры пользуются разработками по проекту </a:t>
            </a:r>
            <a:r>
              <a:rPr lang="ru-RU" sz="2400" dirty="0" err="1">
                <a:solidFill>
                  <a:prstClr val="black"/>
                </a:solidFill>
                <a:ea typeface="Verdana"/>
                <a:cs typeface="Verdana"/>
              </a:rPr>
              <a:t>РиД</a:t>
            </a:r>
            <a:r>
              <a:rPr lang="ru-RU" sz="2400" dirty="0">
                <a:solidFill>
                  <a:prstClr val="black"/>
                </a:solidFill>
                <a:ea typeface="Verdana"/>
                <a:cs typeface="Verdana"/>
              </a:rPr>
              <a:t> и предлагают новые форматы работы.</a:t>
            </a:r>
            <a:endParaRPr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  <a:ea typeface="Verdana"/>
                <a:cs typeface="Verdana"/>
              </a:rPr>
              <a:t>Волонтеры умеют качественно работать с новой целевой аудиторией – родителями детей от 5 до 18 лет.</a:t>
            </a:r>
            <a:endParaRPr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  <a:ea typeface="Verdana"/>
                <a:cs typeface="Verdana"/>
              </a:rPr>
              <a:t>Умеют подбирать информацию для конкретной аудитории, качественно её представлять, знают основные методические разработки по данной тематике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30200" y="3070193"/>
            <a:ext cx="4993057" cy="36640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608003" y="1330660"/>
            <a:ext cx="1883827" cy="18899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819</Words>
  <Application>Microsoft Office PowerPoint</Application>
  <DocSecurity>0</DocSecurity>
  <PresentationFormat>Широкоэкранный</PresentationFormat>
  <Paragraphs>113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Aptos Narrow</vt:lpstr>
      <vt:lpstr>Arial</vt:lpstr>
      <vt:lpstr>Calibri</vt:lpstr>
      <vt:lpstr>Calibri Light</vt:lpstr>
      <vt:lpstr>Century</vt:lpstr>
      <vt:lpstr>PF DinDisplay Pro</vt:lpstr>
      <vt:lpstr>Verdana</vt:lpstr>
      <vt:lpstr>Wingdings</vt:lpstr>
      <vt:lpstr>Тема Office</vt:lpstr>
      <vt:lpstr>Методика проведения семинара для родителей «Финансовое воспитание в семье»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ГОВОРИТЬ С ДЕТЬМИ О ДЕНЬГАХ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Екатерина</dc:creator>
  <cp:keywords/>
  <dc:description/>
  <cp:lastModifiedBy>Андреева Ольга Сергеевна</cp:lastModifiedBy>
  <cp:revision>60</cp:revision>
  <dcterms:created xsi:type="dcterms:W3CDTF">2024-02-28T08:59:54Z</dcterms:created>
  <dcterms:modified xsi:type="dcterms:W3CDTF">2024-08-29T11:47:07Z</dcterms:modified>
  <cp:category/>
  <dc:identifier/>
  <cp:contentStatus/>
  <dc:language/>
  <cp:version/>
</cp:coreProperties>
</file>