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8" r:id="rId3"/>
    <p:sldId id="271" r:id="rId4"/>
    <p:sldId id="278" r:id="rId5"/>
    <p:sldId id="276" r:id="rId6"/>
    <p:sldId id="275" r:id="rId7"/>
    <p:sldId id="277" r:id="rId8"/>
    <p:sldId id="274" r:id="rId9"/>
    <p:sldId id="273" r:id="rId10"/>
    <p:sldId id="272" r:id="rId11"/>
    <p:sldId id="263" r:id="rId12"/>
    <p:sldId id="290" r:id="rId13"/>
    <p:sldId id="289" r:id="rId14"/>
    <p:sldId id="288" r:id="rId15"/>
    <p:sldId id="287" r:id="rId16"/>
    <p:sldId id="286" r:id="rId17"/>
    <p:sldId id="285" r:id="rId18"/>
    <p:sldId id="284" r:id="rId19"/>
    <p:sldId id="283" r:id="rId20"/>
    <p:sldId id="282" r:id="rId21"/>
    <p:sldId id="281" r:id="rId22"/>
    <p:sldId id="262"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896"/>
    <a:srgbClr val="4BBCE8"/>
    <a:srgbClr val="003399"/>
    <a:srgbClr val="3BB9EF"/>
    <a:srgbClr val="314184"/>
    <a:srgbClr val="234086"/>
    <a:srgbClr val="E6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A3547CD-D779-4C8E-A63E-42EFCC8B891C}" type="datetimeFigureOut">
              <a:rPr lang="ru-RU" smtClean="0"/>
              <a:t>05.12.2025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A3547CD-D779-4C8E-A63E-42EFCC8B891C}" type="datetimeFigureOut">
              <a:rPr lang="ru-RU" smtClean="0"/>
              <a:t>05.12.2025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A3547CD-D779-4C8E-A63E-42EFCC8B891C}" type="datetimeFigureOut">
              <a:rPr lang="ru-RU" smtClean="0"/>
              <a:t>05.12.2025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3547CD-D779-4C8E-A63E-42EFCC8B891C}" type="datetimeFigureOut">
              <a:rPr lang="ru-RU" smtClean="0"/>
              <a:t>05.12.2025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A3547CD-D779-4C8E-A63E-42EFCC8B891C}" type="datetimeFigureOut">
              <a:rPr lang="ru-RU" smtClean="0"/>
              <a:t>05.12.2025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A3547CD-D779-4C8E-A63E-42EFCC8B891C}" type="datetimeFigureOut">
              <a:rPr lang="ru-RU" smtClean="0"/>
              <a:t>05.12.2025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547CD-D779-4C8E-A63E-42EFCC8B891C}" type="datetimeFigureOut">
              <a:rPr lang="ru-RU" smtClean="0"/>
              <a:t>05.12.2025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4D55-7E02-4B05-820C-8279968F3EB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7" y="0"/>
            <a:ext cx="12187263" cy="6858000"/>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533" y="430112"/>
            <a:ext cx="1694993" cy="673611"/>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6" name="Текстовое поле 5"/>
          <p:cNvSpPr txBox="1"/>
          <p:nvPr/>
        </p:nvSpPr>
        <p:spPr>
          <a:xfrm>
            <a:off x="753110" y="1530350"/>
            <a:ext cx="9015730" cy="3496310"/>
          </a:xfrm>
          <a:prstGeom prst="rect">
            <a:avLst/>
          </a:prstGeom>
          <a:noFill/>
        </p:spPr>
        <p:txBody>
          <a:bodyPr wrap="square" rtlCol="0">
            <a:noAutofit/>
          </a:bodyPr>
          <a:lstStyle/>
          <a:p>
            <a:r>
              <a:rPr lang="en-US" altLang="en-US" sz="4800" b="1">
                <a:solidFill>
                  <a:schemeClr val="bg1"/>
                </a:solidFill>
              </a:rPr>
              <a:t>Мошенничество</a:t>
            </a:r>
            <a:r>
              <a:rPr lang="en-US" altLang="ru-RU" sz="4800" b="1">
                <a:solidFill>
                  <a:schemeClr val="bg1"/>
                </a:solidFill>
              </a:rPr>
              <a:t> </a:t>
            </a:r>
            <a:r>
              <a:rPr lang="en-US" altLang="en-US" sz="4800" b="1">
                <a:solidFill>
                  <a:schemeClr val="bg1"/>
                </a:solidFill>
              </a:rPr>
              <a:t>с</a:t>
            </a:r>
            <a:r>
              <a:rPr lang="en-US" altLang="ru-RU" sz="4800" b="1">
                <a:solidFill>
                  <a:schemeClr val="bg1"/>
                </a:solidFill>
              </a:rPr>
              <a:t> </a:t>
            </a:r>
            <a:r>
              <a:rPr lang="en-US" altLang="en-US" sz="4800" b="1">
                <a:solidFill>
                  <a:schemeClr val="bg1"/>
                </a:solidFill>
              </a:rPr>
              <a:t>использованием</a:t>
            </a:r>
            <a:r>
              <a:rPr lang="en-US" altLang="ru-RU" sz="4800" b="1">
                <a:solidFill>
                  <a:schemeClr val="bg1"/>
                </a:solidFill>
              </a:rPr>
              <a:t> </a:t>
            </a:r>
            <a:r>
              <a:rPr lang="en-US" altLang="en-US" sz="4800" b="1">
                <a:solidFill>
                  <a:schemeClr val="bg1"/>
                </a:solidFill>
              </a:rPr>
              <a:t>информационно</a:t>
            </a:r>
            <a:r>
              <a:rPr lang="en-US" altLang="ru-RU" sz="4800" b="1">
                <a:solidFill>
                  <a:schemeClr val="bg1"/>
                </a:solidFill>
              </a:rPr>
              <a:t>-</a:t>
            </a:r>
            <a:r>
              <a:rPr lang="en-US" altLang="en-US" sz="4800" b="1">
                <a:solidFill>
                  <a:schemeClr val="bg1"/>
                </a:solidFill>
              </a:rPr>
              <a:t>коммуникационных</a:t>
            </a:r>
            <a:r>
              <a:rPr lang="ru-RU" altLang="en-US" sz="4800" b="1">
                <a:solidFill>
                  <a:schemeClr val="bg1"/>
                </a:solidFill>
              </a:rPr>
              <a:t> технологий</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Признаки мошенничества</a:t>
            </a:r>
            <a:endParaRPr lang="ru-RU" sz="4200" b="1" dirty="0">
              <a:solidFill>
                <a:srgbClr val="4BBCE8"/>
              </a:solidFill>
              <a:latin typeface="PF DinDisplay Pro Black" panose="02000503030000020004" pitchFamily="2" charset="0"/>
            </a:endParaRPr>
          </a:p>
        </p:txBody>
      </p:sp>
      <p:sp>
        <p:nvSpPr>
          <p:cNvPr id="10" name="Объект 2"/>
          <p:cNvSpPr txBox="1"/>
          <p:nvPr/>
        </p:nvSpPr>
        <p:spPr>
          <a:xfrm>
            <a:off x="975349" y="1431767"/>
            <a:ext cx="739358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2400" dirty="0">
              <a:solidFill>
                <a:schemeClr val="bg1"/>
              </a:solidFill>
              <a:latin typeface="PF DinDisplay Pro" panose="02000506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3" name="Прямоугольник 2"/>
          <p:cNvSpPr/>
          <p:nvPr/>
        </p:nvSpPr>
        <p:spPr>
          <a:xfrm>
            <a:off x="156755" y="1240214"/>
            <a:ext cx="11390804" cy="5262979"/>
          </a:xfrm>
          <a:prstGeom prst="rect">
            <a:avLst/>
          </a:prstGeom>
        </p:spPr>
        <p:txBody>
          <a:bodyPr wrap="square">
            <a:spAutoFit/>
          </a:bodyPr>
          <a:lstStyle/>
          <a:p>
            <a:r>
              <a:rPr lang="ru-RU" sz="2400" b="1" dirty="0">
                <a:solidFill>
                  <a:schemeClr val="bg1"/>
                </a:solidFill>
              </a:rPr>
              <a:t>1.Неожиданное предложение.</a:t>
            </a:r>
          </a:p>
          <a:p>
            <a:r>
              <a:rPr lang="ru-RU" sz="2400" b="1" dirty="0">
                <a:solidFill>
                  <a:schemeClr val="bg1"/>
                </a:solidFill>
              </a:rPr>
              <a:t>2. Требование предоплаты.</a:t>
            </a:r>
          </a:p>
          <a:p>
            <a:r>
              <a:rPr lang="ru-RU" sz="2400" b="1" dirty="0">
                <a:solidFill>
                  <a:schemeClr val="bg1"/>
                </a:solidFill>
              </a:rPr>
              <a:t>3. Нехватка подробностей: Если продавец уклоняется от предоставления четких сведений о товаре или услуге, это сигнал тревоги.</a:t>
            </a:r>
          </a:p>
          <a:p>
            <a:r>
              <a:rPr lang="ru-RU" sz="2400" b="1" dirty="0">
                <a:solidFill>
                  <a:schemeClr val="bg1"/>
                </a:solidFill>
              </a:rPr>
              <a:t>4. Использование чужих реквизитов: Проверяйте реквизиты продавца перед оплатой, сверяя их с официальными источниками.</a:t>
            </a:r>
          </a:p>
          <a:p>
            <a:r>
              <a:rPr lang="ru-RU" sz="2400" b="1" dirty="0">
                <a:solidFill>
                  <a:schemeClr val="bg1"/>
                </a:solidFill>
              </a:rPr>
              <a:t>5. Отсутствие подтверждения оплаты: После совершения платежа обязательно получите подтверждение транзакции.</a:t>
            </a:r>
          </a:p>
          <a:p>
            <a:r>
              <a:rPr lang="ru-RU" sz="2400" b="1" dirty="0">
                <a:solidFill>
                  <a:schemeClr val="bg1"/>
                </a:solidFill>
              </a:rPr>
              <a:t>6. Завышенные обещания доходности: Предложения быстрого обогащения или сверхдоходных инвестиций чаще всего являются обманом.</a:t>
            </a:r>
          </a:p>
          <a:p>
            <a:r>
              <a:rPr lang="ru-RU" sz="2400" b="1" dirty="0">
                <a:solidFill>
                  <a:schemeClr val="bg1"/>
                </a:solidFill>
              </a:rPr>
              <a:t>7. Давление и срочность.</a:t>
            </a:r>
          </a:p>
          <a:p>
            <a:r>
              <a:rPr lang="ru-RU" sz="2400" b="1" dirty="0">
                <a:solidFill>
                  <a:schemeClr val="bg1"/>
                </a:solidFill>
              </a:rPr>
              <a:t>8. Скрытые комиссии и дополнительные расходы.</a:t>
            </a:r>
          </a:p>
          <a:p>
            <a:r>
              <a:rPr lang="ru-RU" sz="2400" b="1" dirty="0">
                <a:solidFill>
                  <a:schemeClr val="bg1"/>
                </a:solidFill>
              </a:rPr>
              <a:t>9. Подозрительные контактные данные.</a:t>
            </a:r>
          </a:p>
          <a:p>
            <a:r>
              <a:rPr lang="ru-RU" sz="2400" b="1" dirty="0">
                <a:solidFill>
                  <a:schemeClr val="bg1"/>
                </a:solidFill>
              </a:rPr>
              <a:t>10. Социальная инженерия.</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Популярные виды мошенничества:</a:t>
            </a:r>
          </a:p>
          <a:p>
            <a:r>
              <a:rPr lang="ru-RU" sz="4200" b="1" dirty="0" smtClean="0">
                <a:solidFill>
                  <a:srgbClr val="4BBCE8"/>
                </a:solidFill>
                <a:latin typeface="PF DinDisplay Pro Black" panose="02000503030000020004" pitchFamily="2" charset="0"/>
              </a:rPr>
              <a:t>Телефонное мошенничество</a:t>
            </a:r>
            <a:endParaRPr lang="ru-RU" sz="4200" b="1" dirty="0">
              <a:solidFill>
                <a:srgbClr val="4BBCE8"/>
              </a:solidFill>
              <a:latin typeface="PF DinDisplay Pro Black" panose="02000503030000020004" pitchFamily="2" charset="0"/>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5" name="TextBox 4"/>
          <p:cNvSpPr txBox="1"/>
          <p:nvPr/>
        </p:nvSpPr>
        <p:spPr>
          <a:xfrm>
            <a:off x="796834" y="1559235"/>
            <a:ext cx="10894423" cy="2554545"/>
          </a:xfrm>
          <a:prstGeom prst="rect">
            <a:avLst/>
          </a:prstGeom>
          <a:noFill/>
        </p:spPr>
        <p:txBody>
          <a:bodyPr wrap="square" rtlCol="0">
            <a:spAutoFit/>
          </a:bodyPr>
          <a:lstStyle/>
          <a:p>
            <a:r>
              <a:rPr lang="ru-RU" sz="3200" b="1" dirty="0">
                <a:solidFill>
                  <a:schemeClr val="bg1"/>
                </a:solidFill>
              </a:rPr>
              <a:t>Фальшивые звонки от банков, полиции, поликлиники и </a:t>
            </a:r>
            <a:r>
              <a:rPr lang="ru-RU" sz="3200" b="1" dirty="0" err="1">
                <a:solidFill>
                  <a:schemeClr val="bg1"/>
                </a:solidFill>
              </a:rPr>
              <a:t>т.д</a:t>
            </a:r>
            <a:r>
              <a:rPr lang="ru-RU" sz="3200" b="1" dirty="0">
                <a:solidFill>
                  <a:schemeClr val="bg1"/>
                </a:solidFill>
              </a:rPr>
              <a:t> </a:t>
            </a:r>
          </a:p>
          <a:p>
            <a:r>
              <a:rPr lang="ru-RU" sz="3200" b="1" dirty="0">
                <a:solidFill>
                  <a:schemeClr val="bg1"/>
                </a:solidFill>
              </a:rPr>
              <a:t>При этом возможна целая цепочка звонков из различных структур.</a:t>
            </a:r>
          </a:p>
          <a:p>
            <a:r>
              <a:rPr lang="ru-RU" sz="3200" b="1" dirty="0">
                <a:solidFill>
                  <a:schemeClr val="bg1"/>
                </a:solidFill>
              </a:rPr>
              <a:t>Сообщения о выигрыше, доставке посылки, о различных конкурсах и даже о проблемах с родственниками.</a:t>
            </a:r>
          </a:p>
        </p:txBody>
      </p:sp>
      <p:pic>
        <p:nvPicPr>
          <p:cNvPr id="6" name="Рисунок 5"/>
          <p:cNvPicPr>
            <a:picLocks noChangeAspect="1"/>
          </p:cNvPicPr>
          <p:nvPr/>
        </p:nvPicPr>
        <p:blipFill>
          <a:blip r:embed="rId5"/>
          <a:stretch>
            <a:fillRect/>
          </a:stretch>
        </p:blipFill>
        <p:spPr>
          <a:xfrm>
            <a:off x="4865180" y="4113780"/>
            <a:ext cx="2757730" cy="265024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«Уловка сочувствие» или мошенничество на улице</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pic>
        <p:nvPicPr>
          <p:cNvPr id="2" name="Рисунок 1"/>
          <p:cNvPicPr>
            <a:picLocks noChangeAspect="1"/>
          </p:cNvPicPr>
          <p:nvPr/>
        </p:nvPicPr>
        <p:blipFill>
          <a:blip r:embed="rId5"/>
          <a:stretch>
            <a:fillRect/>
          </a:stretch>
        </p:blipFill>
        <p:spPr>
          <a:xfrm>
            <a:off x="1361294" y="1240214"/>
            <a:ext cx="3409656" cy="2264729"/>
          </a:xfrm>
          <a:prstGeom prst="rect">
            <a:avLst/>
          </a:prstGeom>
        </p:spPr>
      </p:pic>
      <p:pic>
        <p:nvPicPr>
          <p:cNvPr id="4" name="Рисунок 3"/>
          <p:cNvPicPr>
            <a:picLocks noChangeAspect="1"/>
          </p:cNvPicPr>
          <p:nvPr/>
        </p:nvPicPr>
        <p:blipFill>
          <a:blip r:embed="rId6"/>
          <a:stretch>
            <a:fillRect/>
          </a:stretch>
        </p:blipFill>
        <p:spPr>
          <a:xfrm>
            <a:off x="1361295" y="3628734"/>
            <a:ext cx="3409656" cy="2553675"/>
          </a:xfrm>
          <a:prstGeom prst="rect">
            <a:avLst/>
          </a:prstGeom>
        </p:spPr>
      </p:pic>
      <p:pic>
        <p:nvPicPr>
          <p:cNvPr id="5" name="Рисунок 4"/>
          <p:cNvPicPr>
            <a:picLocks noChangeAspect="1"/>
          </p:cNvPicPr>
          <p:nvPr/>
        </p:nvPicPr>
        <p:blipFill>
          <a:blip r:embed="rId7"/>
          <a:stretch>
            <a:fillRect/>
          </a:stretch>
        </p:blipFill>
        <p:spPr>
          <a:xfrm>
            <a:off x="7300366" y="1240214"/>
            <a:ext cx="3724107" cy="4798301"/>
          </a:xfrm>
          <a:prstGeom prst="rect">
            <a:avLst/>
          </a:prstGeom>
        </p:spPr>
      </p:pic>
      <p:sp>
        <p:nvSpPr>
          <p:cNvPr id="6" name="TextBox 5"/>
          <p:cNvSpPr txBox="1"/>
          <p:nvPr/>
        </p:nvSpPr>
        <p:spPr>
          <a:xfrm>
            <a:off x="4885509" y="1998617"/>
            <a:ext cx="2312125" cy="3539430"/>
          </a:xfrm>
          <a:prstGeom prst="rect">
            <a:avLst/>
          </a:prstGeom>
          <a:noFill/>
        </p:spPr>
        <p:txBody>
          <a:bodyPr wrap="square" rtlCol="0">
            <a:spAutoFit/>
          </a:bodyPr>
          <a:lstStyle/>
          <a:p>
            <a:r>
              <a:rPr lang="ru-RU" sz="2800" b="1" dirty="0" smtClean="0">
                <a:solidFill>
                  <a:schemeClr val="bg1"/>
                </a:solidFill>
              </a:rPr>
              <a:t>Близкие в беде;</a:t>
            </a:r>
          </a:p>
          <a:p>
            <a:endParaRPr lang="ru-RU" sz="2800" b="1" dirty="0" smtClean="0">
              <a:solidFill>
                <a:schemeClr val="bg1"/>
              </a:solidFill>
            </a:endParaRPr>
          </a:p>
          <a:p>
            <a:r>
              <a:rPr lang="ru-RU" sz="2800" b="1" dirty="0" smtClean="0">
                <a:solidFill>
                  <a:schemeClr val="bg1"/>
                </a:solidFill>
              </a:rPr>
              <a:t>Помощь у банкомата;</a:t>
            </a:r>
          </a:p>
          <a:p>
            <a:endParaRPr lang="ru-RU" sz="2800" b="1" dirty="0" smtClean="0">
              <a:solidFill>
                <a:schemeClr val="bg1"/>
              </a:solidFill>
            </a:endParaRPr>
          </a:p>
          <a:p>
            <a:r>
              <a:rPr lang="ru-RU" sz="2800" b="1" dirty="0" smtClean="0">
                <a:solidFill>
                  <a:schemeClr val="bg1"/>
                </a:solidFill>
              </a:rPr>
              <a:t>Просьба позвонить …</a:t>
            </a:r>
            <a:endParaRPr lang="ru-RU" sz="2800" b="1" dirty="0">
              <a:solidFill>
                <a:schemeClr val="bg1"/>
              </a:solidFill>
            </a:endParaRPr>
          </a:p>
        </p:txBody>
      </p:sp>
    </p:spTree>
    <p:extLst>
      <p:ext uri="{BB962C8B-B14F-4D97-AF65-F5344CB8AC3E}">
        <p14:creationId xmlns:p14="http://schemas.microsoft.com/office/powerpoint/2010/main" val="4259764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Мошенничество в быту</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1031966" y="1358537"/>
            <a:ext cx="10084525" cy="1569660"/>
          </a:xfrm>
          <a:prstGeom prst="rect">
            <a:avLst/>
          </a:prstGeom>
          <a:noFill/>
        </p:spPr>
        <p:txBody>
          <a:bodyPr wrap="square" rtlCol="0">
            <a:spAutoFit/>
          </a:bodyPr>
          <a:lstStyle/>
          <a:p>
            <a:pPr algn="ctr"/>
            <a:r>
              <a:rPr lang="ru-RU" sz="3200" b="1" dirty="0">
                <a:solidFill>
                  <a:schemeClr val="bg1"/>
                </a:solidFill>
              </a:rPr>
              <a:t>Часто мошенники используют различные бытовые ситуации, чтобы ввести жертву в заблуждение и завладеть деньгами или ценными вещами. </a:t>
            </a:r>
          </a:p>
        </p:txBody>
      </p:sp>
      <p:pic>
        <p:nvPicPr>
          <p:cNvPr id="4" name="Рисунок 3"/>
          <p:cNvPicPr>
            <a:picLocks noChangeAspect="1"/>
          </p:cNvPicPr>
          <p:nvPr/>
        </p:nvPicPr>
        <p:blipFill>
          <a:blip r:embed="rId5"/>
          <a:stretch>
            <a:fillRect/>
          </a:stretch>
        </p:blipFill>
        <p:spPr>
          <a:xfrm>
            <a:off x="1650353" y="3473914"/>
            <a:ext cx="4332435" cy="2891506"/>
          </a:xfrm>
          <a:prstGeom prst="rect">
            <a:avLst/>
          </a:prstGeom>
        </p:spPr>
      </p:pic>
      <p:pic>
        <p:nvPicPr>
          <p:cNvPr id="5" name="Рисунок 4"/>
          <p:cNvPicPr>
            <a:picLocks noChangeAspect="1"/>
          </p:cNvPicPr>
          <p:nvPr/>
        </p:nvPicPr>
        <p:blipFill>
          <a:blip r:embed="rId6"/>
          <a:stretch>
            <a:fillRect/>
          </a:stretch>
        </p:blipFill>
        <p:spPr>
          <a:xfrm>
            <a:off x="6657786" y="3473914"/>
            <a:ext cx="4288888" cy="2883852"/>
          </a:xfrm>
          <a:prstGeom prst="rect">
            <a:avLst/>
          </a:prstGeom>
        </p:spPr>
      </p:pic>
    </p:spTree>
    <p:extLst>
      <p:ext uri="{BB962C8B-B14F-4D97-AF65-F5344CB8AC3E}">
        <p14:creationId xmlns:p14="http://schemas.microsoft.com/office/powerpoint/2010/main" val="2700311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err="1" smtClean="0">
                <a:solidFill>
                  <a:srgbClr val="4BBCE8"/>
                </a:solidFill>
                <a:latin typeface="PF DinDisplay Pro Black" panose="02000503030000020004" pitchFamily="2" charset="0"/>
              </a:rPr>
              <a:t>Фишинговые</a:t>
            </a:r>
            <a:r>
              <a:rPr lang="ru-RU" sz="4200" b="1" dirty="0" smtClean="0">
                <a:solidFill>
                  <a:srgbClr val="4BBCE8"/>
                </a:solidFill>
                <a:latin typeface="PF DinDisplay Pro Black" panose="02000503030000020004" pitchFamily="2" charset="0"/>
              </a:rPr>
              <a:t> сайты, интернет – магазины, письма</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849085" y="1240214"/>
            <a:ext cx="11090365" cy="5016758"/>
          </a:xfrm>
          <a:prstGeom prst="rect">
            <a:avLst/>
          </a:prstGeom>
          <a:noFill/>
        </p:spPr>
        <p:txBody>
          <a:bodyPr wrap="square" rtlCol="0">
            <a:spAutoFit/>
          </a:bodyPr>
          <a:lstStyle/>
          <a:p>
            <a:r>
              <a:rPr lang="ru-RU" sz="2000" b="1" dirty="0">
                <a:solidFill>
                  <a:schemeClr val="bg1"/>
                </a:solidFill>
              </a:rPr>
              <a:t>Как распознать </a:t>
            </a:r>
            <a:r>
              <a:rPr lang="ru-RU" sz="2000" b="1" dirty="0" err="1">
                <a:solidFill>
                  <a:schemeClr val="bg1"/>
                </a:solidFill>
              </a:rPr>
              <a:t>фишинговую</a:t>
            </a:r>
            <a:r>
              <a:rPr lang="ru-RU" sz="2000" b="1" dirty="0">
                <a:solidFill>
                  <a:schemeClr val="bg1"/>
                </a:solidFill>
              </a:rPr>
              <a:t> атаку?</a:t>
            </a:r>
          </a:p>
          <a:p>
            <a:r>
              <a:rPr lang="ru-RU" sz="2000" b="1" dirty="0">
                <a:solidFill>
                  <a:schemeClr val="bg1"/>
                </a:solidFill>
              </a:rPr>
              <a:t>1. Проверяйте адрес сайта: Убедитесь, что доменное имя совпадает с официальным ресурсом бренда. Например, правильный адрес Сбербанка — sberbank.ru, а не sber-bank.ru или sberrbank.ru.</a:t>
            </a:r>
          </a:p>
          <a:p>
            <a:endParaRPr lang="ru-RU" sz="2000" b="1" dirty="0">
              <a:solidFill>
                <a:schemeClr val="bg1"/>
              </a:solidFill>
            </a:endParaRPr>
          </a:p>
          <a:p>
            <a:r>
              <a:rPr lang="ru-RU" sz="2000" b="1" dirty="0">
                <a:solidFill>
                  <a:schemeClr val="bg1"/>
                </a:solidFill>
              </a:rPr>
              <a:t>2. Избегайте ссылок из подозрительных писем: Если письмо вызывает сомнения, лучше зайти на сайт вручную, введя адрес в браузере самостоятельно.</a:t>
            </a:r>
          </a:p>
          <a:p>
            <a:endParaRPr lang="ru-RU" sz="2000" b="1" dirty="0">
              <a:solidFill>
                <a:schemeClr val="bg1"/>
              </a:solidFill>
            </a:endParaRPr>
          </a:p>
          <a:p>
            <a:r>
              <a:rPr lang="ru-RU" sz="2000" b="1" dirty="0">
                <a:solidFill>
                  <a:schemeClr val="bg1"/>
                </a:solidFill>
              </a:rPr>
              <a:t>3. Обратите внимание на орфографию и стилистику текста: Часто </a:t>
            </a:r>
            <a:r>
              <a:rPr lang="ru-RU" sz="2000" b="1" dirty="0" err="1">
                <a:solidFill>
                  <a:schemeClr val="bg1"/>
                </a:solidFill>
              </a:rPr>
              <a:t>фишинговые</a:t>
            </a:r>
            <a:r>
              <a:rPr lang="ru-RU" sz="2000" b="1" dirty="0">
                <a:solidFill>
                  <a:schemeClr val="bg1"/>
                </a:solidFill>
              </a:rPr>
              <a:t> письма написаны небрежно, с ошибками и грамматическими неточностями.</a:t>
            </a:r>
          </a:p>
          <a:p>
            <a:endParaRPr lang="ru-RU" sz="2000" b="1" dirty="0">
              <a:solidFill>
                <a:schemeClr val="bg1"/>
              </a:solidFill>
            </a:endParaRPr>
          </a:p>
          <a:p>
            <a:r>
              <a:rPr lang="ru-RU" sz="2000" b="1" dirty="0">
                <a:solidFill>
                  <a:schemeClr val="bg1"/>
                </a:solidFill>
              </a:rPr>
              <a:t>4. Будьте осторожны с вложениями: Никогда не открывайте вложения от неизвестных отправителей.</a:t>
            </a:r>
          </a:p>
          <a:p>
            <a:endParaRPr lang="ru-RU" sz="2000" b="1" dirty="0">
              <a:solidFill>
                <a:schemeClr val="bg1"/>
              </a:solidFill>
            </a:endParaRPr>
          </a:p>
          <a:p>
            <a:r>
              <a:rPr lang="ru-RU" sz="2000" b="1" dirty="0">
                <a:solidFill>
                  <a:schemeClr val="bg1"/>
                </a:solidFill>
              </a:rPr>
              <a:t>5. Используйте антивирусные программы и регулярно обновляйте ПО: Современные антивирусы помогают выявлять </a:t>
            </a:r>
            <a:r>
              <a:rPr lang="ru-RU" sz="2000" b="1" dirty="0" err="1">
                <a:solidFill>
                  <a:schemeClr val="bg1"/>
                </a:solidFill>
              </a:rPr>
              <a:t>фишинговые</a:t>
            </a:r>
            <a:r>
              <a:rPr lang="ru-RU" sz="2000" b="1" dirty="0">
                <a:solidFill>
                  <a:schemeClr val="bg1"/>
                </a:solidFill>
              </a:rPr>
              <a:t> атаки.</a:t>
            </a:r>
          </a:p>
        </p:txBody>
      </p:sp>
    </p:spTree>
    <p:extLst>
      <p:ext uri="{BB962C8B-B14F-4D97-AF65-F5344CB8AC3E}">
        <p14:creationId xmlns:p14="http://schemas.microsoft.com/office/powerpoint/2010/main" val="2085218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Легкий заработок</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744582" y="1371601"/>
            <a:ext cx="5107577" cy="2793072"/>
          </a:xfrm>
          <a:prstGeom prst="rect">
            <a:avLst/>
          </a:prstGeom>
          <a:noFill/>
        </p:spPr>
        <p:txBody>
          <a:bodyPr wrap="square" rtlCol="0">
            <a:spAutoFit/>
          </a:bodyPr>
          <a:lstStyle/>
          <a:p>
            <a:pPr marL="342900" indent="-342900">
              <a:buFont typeface="Wingdings" panose="05000000000000000000" pitchFamily="2" charset="2"/>
              <a:buChar char="§"/>
            </a:pPr>
            <a:r>
              <a:rPr lang="ru-RU" sz="2400" b="1" dirty="0">
                <a:solidFill>
                  <a:schemeClr val="bg1"/>
                </a:solidFill>
              </a:rPr>
              <a:t>Инвестиции с гарантированной прибылью;</a:t>
            </a:r>
          </a:p>
          <a:p>
            <a:pPr marL="171450" indent="-171450">
              <a:buFont typeface="Wingdings" panose="05000000000000000000" pitchFamily="2" charset="2"/>
              <a:buChar char="§"/>
            </a:pPr>
            <a:endParaRPr lang="ru-RU" sz="1050" b="1" dirty="0">
              <a:solidFill>
                <a:schemeClr val="bg1"/>
              </a:solidFill>
            </a:endParaRPr>
          </a:p>
          <a:p>
            <a:pPr marL="342900" indent="-342900">
              <a:buFont typeface="Wingdings" panose="05000000000000000000" pitchFamily="2" charset="2"/>
              <a:buChar char="§"/>
            </a:pPr>
            <a:r>
              <a:rPr lang="ru-RU" sz="2400" b="1" dirty="0">
                <a:solidFill>
                  <a:schemeClr val="bg1"/>
                </a:solidFill>
              </a:rPr>
              <a:t>Лотереи и розыгрыши призов;</a:t>
            </a:r>
          </a:p>
          <a:p>
            <a:pPr marL="171450" indent="-171450">
              <a:buFont typeface="Wingdings" panose="05000000000000000000" pitchFamily="2" charset="2"/>
              <a:buChar char="§"/>
            </a:pPr>
            <a:endParaRPr lang="ru-RU" sz="1050" b="1" dirty="0">
              <a:solidFill>
                <a:schemeClr val="bg1"/>
              </a:solidFill>
            </a:endParaRPr>
          </a:p>
          <a:p>
            <a:pPr marL="342900" indent="-342900">
              <a:buFont typeface="Wingdings" panose="05000000000000000000" pitchFamily="2" charset="2"/>
              <a:buChar char="§"/>
            </a:pPr>
            <a:r>
              <a:rPr lang="ru-RU" sz="2400" b="1" dirty="0">
                <a:solidFill>
                  <a:schemeClr val="bg1"/>
                </a:solidFill>
              </a:rPr>
              <a:t>Работа на дому без вложений;</a:t>
            </a:r>
          </a:p>
          <a:p>
            <a:pPr marL="171450" indent="-171450">
              <a:buFont typeface="Wingdings" panose="05000000000000000000" pitchFamily="2" charset="2"/>
              <a:buChar char="§"/>
            </a:pPr>
            <a:endParaRPr lang="ru-RU" sz="1050" b="1" dirty="0">
              <a:solidFill>
                <a:schemeClr val="bg1"/>
              </a:solidFill>
            </a:endParaRPr>
          </a:p>
          <a:p>
            <a:pPr marL="342900" indent="-342900">
              <a:buFont typeface="Wingdings" panose="05000000000000000000" pitchFamily="2" charset="2"/>
              <a:buChar char="§"/>
            </a:pPr>
            <a:r>
              <a:rPr lang="ru-RU" sz="2400" b="1" dirty="0">
                <a:solidFill>
                  <a:schemeClr val="bg1"/>
                </a:solidFill>
              </a:rPr>
              <a:t>Бинарные опционы и торговля акциями.</a:t>
            </a:r>
          </a:p>
        </p:txBody>
      </p:sp>
      <p:sp>
        <p:nvSpPr>
          <p:cNvPr id="4" name="TextBox 3"/>
          <p:cNvSpPr txBox="1"/>
          <p:nvPr/>
        </p:nvSpPr>
        <p:spPr>
          <a:xfrm>
            <a:off x="6897189" y="1129423"/>
            <a:ext cx="4807131" cy="5262979"/>
          </a:xfrm>
          <a:prstGeom prst="rect">
            <a:avLst/>
          </a:prstGeom>
          <a:noFill/>
        </p:spPr>
        <p:txBody>
          <a:bodyPr wrap="square" rtlCol="0">
            <a:spAutoFit/>
          </a:bodyPr>
          <a:lstStyle/>
          <a:p>
            <a:r>
              <a:rPr lang="ru-RU" sz="2400" b="1" dirty="0">
                <a:solidFill>
                  <a:schemeClr val="bg1"/>
                </a:solidFill>
              </a:rPr>
              <a:t>Признаки мошеннических схем:</a:t>
            </a:r>
          </a:p>
          <a:p>
            <a:endParaRPr lang="ru-RU" sz="2400" b="1" dirty="0">
              <a:solidFill>
                <a:schemeClr val="bg1"/>
              </a:solidFill>
            </a:endParaRPr>
          </a:p>
          <a:p>
            <a:pPr marL="342900" indent="-342900">
              <a:buFont typeface="Wingdings" panose="05000000000000000000" pitchFamily="2" charset="2"/>
              <a:buChar char="Ø"/>
            </a:pPr>
            <a:r>
              <a:rPr lang="ru-RU" sz="2400" b="1" dirty="0">
                <a:solidFill>
                  <a:schemeClr val="bg1"/>
                </a:solidFill>
              </a:rPr>
              <a:t>Слишком хорошо, чтобы быть правдой;</a:t>
            </a:r>
          </a:p>
          <a:p>
            <a:pPr marL="342900" indent="-342900">
              <a:buFont typeface="Wingdings" panose="05000000000000000000" pitchFamily="2" charset="2"/>
              <a:buChar char="Ø"/>
            </a:pPr>
            <a:r>
              <a:rPr lang="ru-RU" sz="2400" b="1" dirty="0">
                <a:solidFill>
                  <a:schemeClr val="bg1"/>
                </a:solidFill>
              </a:rPr>
              <a:t>Нет четких условий и требований;</a:t>
            </a:r>
          </a:p>
          <a:p>
            <a:pPr marL="342900" indent="-342900">
              <a:buFont typeface="Wingdings" panose="05000000000000000000" pitchFamily="2" charset="2"/>
              <a:buChar char="Ø"/>
            </a:pPr>
            <a:r>
              <a:rPr lang="ru-RU" sz="2400" b="1" dirty="0">
                <a:solidFill>
                  <a:schemeClr val="bg1"/>
                </a:solidFill>
              </a:rPr>
              <a:t>Требование предоплаты;</a:t>
            </a:r>
          </a:p>
          <a:p>
            <a:pPr marL="342900" indent="-342900">
              <a:buFont typeface="Wingdings" panose="05000000000000000000" pitchFamily="2" charset="2"/>
              <a:buChar char="Ø"/>
            </a:pPr>
            <a:r>
              <a:rPr lang="ru-RU" sz="2400" b="1" dirty="0">
                <a:solidFill>
                  <a:schemeClr val="bg1"/>
                </a:solidFill>
              </a:rPr>
              <a:t>Любые предварительные платежи свидетельствуют о потенциальном обмане;</a:t>
            </a:r>
          </a:p>
          <a:p>
            <a:pPr marL="342900" indent="-342900">
              <a:buFont typeface="Wingdings" panose="05000000000000000000" pitchFamily="2" charset="2"/>
              <a:buChar char="Ø"/>
            </a:pPr>
            <a:r>
              <a:rPr lang="ru-RU" sz="2400" b="1" dirty="0">
                <a:solidFill>
                  <a:schemeClr val="bg1"/>
                </a:solidFill>
              </a:rPr>
              <a:t>Отсутствие лицензии и регистрации;</a:t>
            </a:r>
          </a:p>
          <a:p>
            <a:pPr marL="342900" indent="-342900">
              <a:buFont typeface="Wingdings" panose="05000000000000000000" pitchFamily="2" charset="2"/>
              <a:buChar char="Ø"/>
            </a:pPr>
            <a:r>
              <a:rPr lang="ru-RU" sz="2400" b="1" dirty="0">
                <a:solidFill>
                  <a:schemeClr val="bg1"/>
                </a:solidFill>
              </a:rPr>
              <a:t>Подозрительная реклама и </a:t>
            </a:r>
            <a:r>
              <a:rPr lang="ru-RU" sz="2400" b="1" dirty="0" smtClean="0">
                <a:solidFill>
                  <a:schemeClr val="bg1"/>
                </a:solidFill>
              </a:rPr>
              <a:t>продвижение.</a:t>
            </a:r>
            <a:endParaRPr lang="ru-RU" sz="2400" b="1" dirty="0">
              <a:solidFill>
                <a:schemeClr val="bg1"/>
              </a:solidFill>
            </a:endParaRPr>
          </a:p>
        </p:txBody>
      </p:sp>
      <p:pic>
        <p:nvPicPr>
          <p:cNvPr id="5" name="Рисунок 4"/>
          <p:cNvPicPr>
            <a:picLocks noChangeAspect="1"/>
          </p:cNvPicPr>
          <p:nvPr/>
        </p:nvPicPr>
        <p:blipFill>
          <a:blip r:embed="rId5"/>
          <a:stretch>
            <a:fillRect/>
          </a:stretch>
        </p:blipFill>
        <p:spPr>
          <a:xfrm>
            <a:off x="2745378" y="4164673"/>
            <a:ext cx="2885861" cy="2421212"/>
          </a:xfrm>
          <a:prstGeom prst="rect">
            <a:avLst/>
          </a:prstGeom>
        </p:spPr>
      </p:pic>
    </p:spTree>
    <p:extLst>
      <p:ext uri="{BB962C8B-B14F-4D97-AF65-F5344CB8AC3E}">
        <p14:creationId xmlns:p14="http://schemas.microsoft.com/office/powerpoint/2010/main" val="3183471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351314" y="248195"/>
            <a:ext cx="7289075" cy="99202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Способы защиты от мошенничества:</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200" b="1" i="0" u="none" strike="noStrike" kern="1200" cap="none" spc="0" normalizeH="0" baseline="0" noProof="0" dirty="0" err="1" smtClean="0">
                <a:ln>
                  <a:noFill/>
                </a:ln>
                <a:solidFill>
                  <a:srgbClr val="4BBCE8"/>
                </a:solidFill>
                <a:effectLst/>
                <a:uLnTx/>
                <a:uFillTx/>
                <a:latin typeface="PF DinDisplay Pro Black" panose="02000503030000020004" pitchFamily="2" charset="0"/>
                <a:ea typeface="+mj-ea"/>
                <a:cs typeface="+mj-cs"/>
              </a:rPr>
              <a:t>Самозапрет</a:t>
            </a:r>
            <a:r>
              <a:rPr kumimoji="0" lang="ru-RU" sz="4200" b="1" i="0" u="none" strike="noStrike" kern="1200" cap="none" spc="0" normalizeH="0" noProof="0" dirty="0" smtClean="0">
                <a:ln>
                  <a:noFill/>
                </a:ln>
                <a:solidFill>
                  <a:srgbClr val="4BBCE8"/>
                </a:solidFill>
                <a:effectLst/>
                <a:uLnTx/>
                <a:uFillTx/>
                <a:latin typeface="PF DinDisplay Pro Black" panose="02000503030000020004" pitchFamily="2" charset="0"/>
                <a:ea typeface="+mj-ea"/>
                <a:cs typeface="+mj-cs"/>
              </a:rPr>
              <a:t> на кредиты</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513798" y="1240214"/>
            <a:ext cx="11255836" cy="5078313"/>
          </a:xfrm>
          <a:prstGeom prst="rect">
            <a:avLst/>
          </a:prstGeom>
          <a:noFill/>
        </p:spPr>
        <p:txBody>
          <a:bodyPr wrap="square" rtlCol="0">
            <a:spAutoFit/>
          </a:bodyPr>
          <a:lstStyle/>
          <a:p>
            <a:r>
              <a:rPr lang="ru-RU" sz="2000" b="1" dirty="0">
                <a:solidFill>
                  <a:schemeClr val="bg1"/>
                </a:solidFill>
              </a:rPr>
              <a:t>Установление </a:t>
            </a:r>
            <a:r>
              <a:rPr lang="ru-RU" sz="2000" b="1" dirty="0" err="1">
                <a:solidFill>
                  <a:schemeClr val="bg1"/>
                </a:solidFill>
              </a:rPr>
              <a:t>самозапрета</a:t>
            </a:r>
            <a:r>
              <a:rPr lang="ru-RU" sz="2000" b="1" dirty="0">
                <a:solidFill>
                  <a:schemeClr val="bg1"/>
                </a:solidFill>
              </a:rPr>
              <a:t> стало возможным с 1 марта 2025 года в соответствии с </a:t>
            </a:r>
          </a:p>
          <a:p>
            <a:r>
              <a:rPr lang="ru-RU" sz="2000" b="1" dirty="0">
                <a:solidFill>
                  <a:schemeClr val="bg1"/>
                </a:solidFill>
              </a:rPr>
              <a:t>Федеральным законом от 26.02.2024 № 31-ФЗ.</a:t>
            </a:r>
          </a:p>
          <a:p>
            <a:r>
              <a:rPr lang="ru-RU" sz="2000" b="1" dirty="0">
                <a:solidFill>
                  <a:schemeClr val="bg1"/>
                </a:solidFill>
              </a:rPr>
              <a:t>Виды </a:t>
            </a:r>
            <a:r>
              <a:rPr lang="ru-RU" sz="2000" b="1" dirty="0" err="1">
                <a:solidFill>
                  <a:schemeClr val="bg1"/>
                </a:solidFill>
              </a:rPr>
              <a:t>самозапрета</a:t>
            </a:r>
            <a:r>
              <a:rPr lang="ru-RU" sz="2000" b="1" dirty="0" smtClean="0">
                <a:solidFill>
                  <a:schemeClr val="bg1"/>
                </a:solidFill>
              </a:rPr>
              <a:t>:</a:t>
            </a:r>
          </a:p>
          <a:p>
            <a:endParaRPr lang="ru-RU" sz="2000" b="1" dirty="0">
              <a:solidFill>
                <a:schemeClr val="bg1"/>
              </a:solidFill>
            </a:endParaRPr>
          </a:p>
          <a:p>
            <a:r>
              <a:rPr lang="ru-RU" sz="2400" b="1" u="sng" dirty="0">
                <a:solidFill>
                  <a:schemeClr val="bg1"/>
                </a:solidFill>
              </a:rPr>
              <a:t>Полный запрет. </a:t>
            </a:r>
            <a:r>
              <a:rPr lang="ru-RU" sz="2000" b="1" dirty="0">
                <a:solidFill>
                  <a:schemeClr val="bg1"/>
                </a:solidFill>
              </a:rPr>
              <a:t>Нельзя оформить любой кредит или заём, как в банках, так и в МФО, как при очном обращении, так и дистанционно.</a:t>
            </a:r>
          </a:p>
          <a:p>
            <a:r>
              <a:rPr lang="ru-RU" sz="2400" b="1" u="sng" dirty="0">
                <a:solidFill>
                  <a:schemeClr val="bg1"/>
                </a:solidFill>
              </a:rPr>
              <a:t>Частичный запрет</a:t>
            </a:r>
            <a:r>
              <a:rPr lang="ru-RU" sz="2000" b="1" dirty="0">
                <a:solidFill>
                  <a:schemeClr val="bg1"/>
                </a:solidFill>
              </a:rPr>
              <a:t>. Можно выбрать, например, запретить только дистанционное оформление займов или установить запрет только на определенный тип кредиторов. </a:t>
            </a:r>
          </a:p>
          <a:p>
            <a:endParaRPr lang="ru-RU" sz="2000" b="1" dirty="0">
              <a:solidFill>
                <a:schemeClr val="bg1"/>
              </a:solidFill>
            </a:endParaRPr>
          </a:p>
          <a:p>
            <a:r>
              <a:rPr lang="ru-RU" sz="2800" b="1" dirty="0">
                <a:solidFill>
                  <a:schemeClr val="bg1"/>
                </a:solidFill>
              </a:rPr>
              <a:t>Как работает </a:t>
            </a:r>
            <a:r>
              <a:rPr lang="ru-RU" sz="2800" b="1" dirty="0" err="1">
                <a:solidFill>
                  <a:schemeClr val="bg1"/>
                </a:solidFill>
              </a:rPr>
              <a:t>самозапрет</a:t>
            </a:r>
            <a:r>
              <a:rPr lang="ru-RU" sz="2800" b="1" dirty="0" smtClean="0">
                <a:solidFill>
                  <a:schemeClr val="bg1"/>
                </a:solidFill>
              </a:rPr>
              <a:t>:</a:t>
            </a:r>
          </a:p>
          <a:p>
            <a:endParaRPr lang="ru-RU" sz="2800" b="1" dirty="0">
              <a:solidFill>
                <a:schemeClr val="bg1"/>
              </a:solidFill>
            </a:endParaRPr>
          </a:p>
          <a:p>
            <a:r>
              <a:rPr lang="ru-RU" sz="2000" b="1" dirty="0">
                <a:solidFill>
                  <a:schemeClr val="bg1"/>
                </a:solidFill>
              </a:rPr>
              <a:t>1. Установка запрета;</a:t>
            </a:r>
          </a:p>
          <a:p>
            <a:r>
              <a:rPr lang="ru-RU" sz="2000" b="1" dirty="0">
                <a:solidFill>
                  <a:schemeClr val="bg1"/>
                </a:solidFill>
              </a:rPr>
              <a:t>2. Внесение в кредитную историю;</a:t>
            </a:r>
          </a:p>
          <a:p>
            <a:r>
              <a:rPr lang="ru-RU" sz="2000" b="1" dirty="0">
                <a:solidFill>
                  <a:schemeClr val="bg1"/>
                </a:solidFill>
              </a:rPr>
              <a:t>3. Проверка банками и МФО;</a:t>
            </a:r>
          </a:p>
          <a:p>
            <a:r>
              <a:rPr lang="ru-RU" sz="2000" b="1" dirty="0">
                <a:solidFill>
                  <a:schemeClr val="bg1"/>
                </a:solidFill>
              </a:rPr>
              <a:t>4. Отказ в кредите.</a:t>
            </a:r>
          </a:p>
        </p:txBody>
      </p:sp>
    </p:spTree>
    <p:extLst>
      <p:ext uri="{BB962C8B-B14F-4D97-AF65-F5344CB8AC3E}">
        <p14:creationId xmlns:p14="http://schemas.microsoft.com/office/powerpoint/2010/main" val="364126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Сервис второй руки</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513797" y="1240214"/>
            <a:ext cx="11386465" cy="1938992"/>
          </a:xfrm>
          <a:prstGeom prst="rect">
            <a:avLst/>
          </a:prstGeom>
          <a:noFill/>
        </p:spPr>
        <p:txBody>
          <a:bodyPr wrap="square" rtlCol="0">
            <a:spAutoFit/>
          </a:bodyPr>
          <a:lstStyle/>
          <a:p>
            <a:r>
              <a:rPr lang="ru-RU" sz="2400" b="1" dirty="0">
                <a:solidFill>
                  <a:schemeClr val="bg1"/>
                </a:solidFill>
              </a:rPr>
              <a:t>Сервис поможет защитить деньги от мошенников. Он позволяет человеку назначить уполномоченное лицо (помощника), которое сможет подтверждать или отклонять некоторые банковские операции по переводу, снятию наличных. Если, например, денежный перевод или снятие наличных покажется уполномоченному лицу (помощнику) подозрительным, он может отклонить операцию.</a:t>
            </a:r>
          </a:p>
        </p:txBody>
      </p:sp>
      <p:pic>
        <p:nvPicPr>
          <p:cNvPr id="4" name="Рисунок 3"/>
          <p:cNvPicPr>
            <a:picLocks noChangeAspect="1"/>
          </p:cNvPicPr>
          <p:nvPr/>
        </p:nvPicPr>
        <p:blipFill>
          <a:blip r:embed="rId5"/>
          <a:stretch>
            <a:fillRect/>
          </a:stretch>
        </p:blipFill>
        <p:spPr>
          <a:xfrm>
            <a:off x="2370817" y="3429666"/>
            <a:ext cx="7672423" cy="3057796"/>
          </a:xfrm>
          <a:prstGeom prst="rect">
            <a:avLst/>
          </a:prstGeom>
        </p:spPr>
      </p:pic>
    </p:spTree>
    <p:extLst>
      <p:ext uri="{BB962C8B-B14F-4D97-AF65-F5344CB8AC3E}">
        <p14:creationId xmlns:p14="http://schemas.microsoft.com/office/powerpoint/2010/main" val="858475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Период охлаждения</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692330" y="1358537"/>
            <a:ext cx="11011989" cy="1200329"/>
          </a:xfrm>
          <a:prstGeom prst="rect">
            <a:avLst/>
          </a:prstGeom>
          <a:noFill/>
        </p:spPr>
        <p:txBody>
          <a:bodyPr wrap="square" rtlCol="0">
            <a:spAutoFit/>
          </a:bodyPr>
          <a:lstStyle/>
          <a:p>
            <a:pPr algn="ctr"/>
            <a:r>
              <a:rPr lang="ru-RU" sz="2400" b="1" dirty="0">
                <a:solidFill>
                  <a:schemeClr val="bg1"/>
                </a:solidFill>
              </a:rPr>
              <a:t>«Период охлаждения» — это пауза, которую с 1 сентября 2025 года обязаны выдерживать банки и </a:t>
            </a:r>
            <a:r>
              <a:rPr lang="ru-RU" sz="2400" b="1" dirty="0" err="1">
                <a:solidFill>
                  <a:schemeClr val="bg1"/>
                </a:solidFill>
              </a:rPr>
              <a:t>микрофинансовые</a:t>
            </a:r>
            <a:r>
              <a:rPr lang="ru-RU" sz="2400" b="1" dirty="0">
                <a:solidFill>
                  <a:schemeClr val="bg1"/>
                </a:solidFill>
              </a:rPr>
              <a:t> организации (МФО) перед отправкой денег клиенту, оформившему кредит, кредитку или заём.</a:t>
            </a:r>
          </a:p>
        </p:txBody>
      </p:sp>
      <p:pic>
        <p:nvPicPr>
          <p:cNvPr id="4" name="Рисунок 3"/>
          <p:cNvPicPr>
            <a:picLocks noChangeAspect="1"/>
          </p:cNvPicPr>
          <p:nvPr/>
        </p:nvPicPr>
        <p:blipFill>
          <a:blip r:embed="rId5"/>
          <a:stretch>
            <a:fillRect/>
          </a:stretch>
        </p:blipFill>
        <p:spPr>
          <a:xfrm>
            <a:off x="2899733" y="2800980"/>
            <a:ext cx="6586300" cy="3719785"/>
          </a:xfrm>
          <a:prstGeom prst="rect">
            <a:avLst/>
          </a:prstGeom>
        </p:spPr>
      </p:pic>
    </p:spTree>
    <p:extLst>
      <p:ext uri="{BB962C8B-B14F-4D97-AF65-F5344CB8AC3E}">
        <p14:creationId xmlns:p14="http://schemas.microsoft.com/office/powerpoint/2010/main" val="468804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err="1" smtClean="0">
                <a:solidFill>
                  <a:srgbClr val="4BBCE8"/>
                </a:solidFill>
                <a:latin typeface="PF DinDisplay Pro Black" panose="02000503030000020004" pitchFamily="2" charset="0"/>
              </a:rPr>
              <a:t>Самозапрет</a:t>
            </a:r>
            <a:r>
              <a:rPr lang="ru-RU" sz="4200" b="1" dirty="0" smtClean="0">
                <a:solidFill>
                  <a:srgbClr val="4BBCE8"/>
                </a:solidFill>
                <a:latin typeface="PF DinDisplay Pro Black" panose="02000503030000020004" pitchFamily="2" charset="0"/>
              </a:rPr>
              <a:t> на заключение услуг связи</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862149" y="1332411"/>
            <a:ext cx="10868297" cy="3785652"/>
          </a:xfrm>
          <a:prstGeom prst="rect">
            <a:avLst/>
          </a:prstGeom>
          <a:noFill/>
        </p:spPr>
        <p:txBody>
          <a:bodyPr wrap="square" rtlCol="0">
            <a:spAutoFit/>
          </a:bodyPr>
          <a:lstStyle/>
          <a:p>
            <a:r>
              <a:rPr lang="ru-RU" sz="2400" b="1" dirty="0">
                <a:solidFill>
                  <a:schemeClr val="bg1"/>
                </a:solidFill>
              </a:rPr>
              <a:t>Чтобы злоумышленники не оформили на вас SIM-карту, можно установить </a:t>
            </a:r>
            <a:r>
              <a:rPr lang="ru-RU" sz="2400" b="1" dirty="0" err="1">
                <a:solidFill>
                  <a:schemeClr val="bg1"/>
                </a:solidFill>
              </a:rPr>
              <a:t>самозапрет</a:t>
            </a:r>
            <a:r>
              <a:rPr lang="ru-RU" sz="2400" b="1" dirty="0">
                <a:solidFill>
                  <a:schemeClr val="bg1"/>
                </a:solidFill>
              </a:rPr>
              <a:t>. Это делается дистанционно через портал «</a:t>
            </a:r>
            <a:r>
              <a:rPr lang="ru-RU" sz="2400" b="1" dirty="0" err="1">
                <a:solidFill>
                  <a:schemeClr val="bg1"/>
                </a:solidFill>
              </a:rPr>
              <a:t>Госуслуги</a:t>
            </a:r>
            <a:r>
              <a:rPr lang="ru-RU" sz="2400" b="1" dirty="0">
                <a:solidFill>
                  <a:schemeClr val="bg1"/>
                </a:solidFill>
              </a:rPr>
              <a:t>» или при личном визите в Многофункциональный центр (МФЦ).</a:t>
            </a:r>
          </a:p>
          <a:p>
            <a:endParaRPr lang="ru-RU" sz="2400" b="1" dirty="0">
              <a:solidFill>
                <a:schemeClr val="bg1"/>
              </a:solidFill>
            </a:endParaRPr>
          </a:p>
          <a:p>
            <a:r>
              <a:rPr lang="ru-RU" sz="2400" b="1" dirty="0">
                <a:solidFill>
                  <a:schemeClr val="bg1"/>
                </a:solidFill>
              </a:rPr>
              <a:t>Обязанность проверять наличие такого запрета у клиента возложена на операторов связи. Перед оформлением новой SIM-карты компания обязана сделать запрос через единую систему идентификации и аутентификации, которая связана с аккаунтом на «</a:t>
            </a:r>
            <a:r>
              <a:rPr lang="ru-RU" sz="2400" b="1" dirty="0" err="1">
                <a:solidFill>
                  <a:schemeClr val="bg1"/>
                </a:solidFill>
              </a:rPr>
              <a:t>Госуслугах</a:t>
            </a:r>
            <a:r>
              <a:rPr lang="ru-RU" sz="2400" b="1" dirty="0">
                <a:solidFill>
                  <a:schemeClr val="bg1"/>
                </a:solidFill>
              </a:rPr>
              <a:t>».</a:t>
            </a:r>
          </a:p>
          <a:p>
            <a:r>
              <a:rPr lang="ru-RU" sz="2400" b="1" dirty="0">
                <a:solidFill>
                  <a:schemeClr val="bg1"/>
                </a:solidFill>
              </a:rPr>
              <a:t>Такие меры – часть масштабного закона о противодействии телефонному мошенничеству, начавшего работать с 1 сентября 2025 года. </a:t>
            </a:r>
          </a:p>
        </p:txBody>
      </p:sp>
      <p:pic>
        <p:nvPicPr>
          <p:cNvPr id="4" name="Рисунок 3"/>
          <p:cNvPicPr>
            <a:picLocks noChangeAspect="1"/>
          </p:cNvPicPr>
          <p:nvPr/>
        </p:nvPicPr>
        <p:blipFill>
          <a:blip r:embed="rId5"/>
          <a:stretch>
            <a:fillRect/>
          </a:stretch>
        </p:blipFill>
        <p:spPr>
          <a:xfrm>
            <a:off x="4509068" y="5052195"/>
            <a:ext cx="3041264" cy="1709324"/>
          </a:xfrm>
          <a:prstGeom prst="rect">
            <a:avLst/>
          </a:prstGeom>
        </p:spPr>
      </p:pic>
    </p:spTree>
    <p:extLst>
      <p:ext uri="{BB962C8B-B14F-4D97-AF65-F5344CB8AC3E}">
        <p14:creationId xmlns:p14="http://schemas.microsoft.com/office/powerpoint/2010/main" val="832331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Спикер</a:t>
            </a:r>
            <a:endParaRPr lang="ru-RU" sz="4200" b="1" dirty="0">
              <a:solidFill>
                <a:srgbClr val="4BBCE8"/>
              </a:solidFill>
              <a:latin typeface="PF DinDisplay Pro Black" panose="02000503030000020004" pitchFamily="2" charset="0"/>
            </a:endParaRPr>
          </a:p>
        </p:txBody>
      </p:sp>
      <p:sp>
        <p:nvSpPr>
          <p:cNvPr id="10" name="Объект 2"/>
          <p:cNvSpPr txBox="1"/>
          <p:nvPr/>
        </p:nvSpPr>
        <p:spPr>
          <a:xfrm>
            <a:off x="6021978" y="1972491"/>
            <a:ext cx="5342708" cy="3810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3200" dirty="0" smtClean="0">
                <a:solidFill>
                  <a:schemeClr val="bg1"/>
                </a:solidFill>
              </a:rPr>
              <a:t>ФИО и информация о спикере</a:t>
            </a:r>
            <a:endParaRPr lang="ru-RU" sz="3200" dirty="0">
              <a:solidFill>
                <a:schemeClr val="bg1"/>
              </a:solidFill>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3" name="TextBox 2"/>
          <p:cNvSpPr txBox="1"/>
          <p:nvPr/>
        </p:nvSpPr>
        <p:spPr>
          <a:xfrm>
            <a:off x="513798" y="1854926"/>
            <a:ext cx="4772303" cy="523220"/>
          </a:xfrm>
          <a:prstGeom prst="rect">
            <a:avLst/>
          </a:prstGeom>
          <a:noFill/>
        </p:spPr>
        <p:txBody>
          <a:bodyPr wrap="square" rtlCol="0">
            <a:spAutoFit/>
          </a:bodyPr>
          <a:lstStyle/>
          <a:p>
            <a:pPr algn="ctr"/>
            <a:r>
              <a:rPr lang="ru-RU" sz="2800" b="1" dirty="0" smtClean="0">
                <a:solidFill>
                  <a:schemeClr val="bg1"/>
                </a:solidFill>
              </a:rPr>
              <a:t>ФОТО СПИКЕРА</a:t>
            </a:r>
            <a:endParaRPr lang="ru-RU" sz="28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Действия потерпевшего</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2" name="TextBox 1"/>
          <p:cNvSpPr txBox="1"/>
          <p:nvPr/>
        </p:nvSpPr>
        <p:spPr>
          <a:xfrm>
            <a:off x="940526" y="1559235"/>
            <a:ext cx="10202091" cy="3416320"/>
          </a:xfrm>
          <a:prstGeom prst="rect">
            <a:avLst/>
          </a:prstGeom>
          <a:noFill/>
        </p:spPr>
        <p:txBody>
          <a:bodyPr wrap="square" rtlCol="0">
            <a:spAutoFit/>
          </a:bodyPr>
          <a:lstStyle/>
          <a:p>
            <a:pPr algn="ctr"/>
            <a:r>
              <a:rPr lang="ru-RU" sz="2400" b="1" dirty="0">
                <a:solidFill>
                  <a:schemeClr val="bg1"/>
                </a:solidFill>
              </a:rPr>
              <a:t>Постараться собрать максимально возможные доказательства до обращения в полицию.</a:t>
            </a:r>
          </a:p>
          <a:p>
            <a:pPr algn="ctr"/>
            <a:endParaRPr lang="ru-RU" sz="2400" b="1" dirty="0">
              <a:solidFill>
                <a:schemeClr val="bg1"/>
              </a:solidFill>
            </a:endParaRPr>
          </a:p>
          <a:p>
            <a:pPr algn="ctr"/>
            <a:r>
              <a:rPr lang="ru-RU" sz="2400" b="1" dirty="0">
                <a:solidFill>
                  <a:schemeClr val="bg1"/>
                </a:solidFill>
              </a:rPr>
              <a:t>Скриншоты переписки в мессенджерах и социальных сетях;</a:t>
            </a:r>
          </a:p>
          <a:p>
            <a:pPr algn="ctr"/>
            <a:r>
              <a:rPr lang="ru-RU" sz="2400" b="1" dirty="0">
                <a:solidFill>
                  <a:schemeClr val="bg1"/>
                </a:solidFill>
              </a:rPr>
              <a:t>Аудиозаписи телефонных разговоров или голосовых сообщений;</a:t>
            </a:r>
          </a:p>
          <a:p>
            <a:pPr algn="ctr"/>
            <a:r>
              <a:rPr lang="ru-RU" sz="2400" b="1" dirty="0">
                <a:solidFill>
                  <a:schemeClr val="bg1"/>
                </a:solidFill>
              </a:rPr>
              <a:t>Время и номера входящих / исходящих звонков;</a:t>
            </a:r>
          </a:p>
          <a:p>
            <a:pPr algn="ctr"/>
            <a:r>
              <a:rPr lang="ru-RU" sz="2400" b="1" dirty="0">
                <a:solidFill>
                  <a:schemeClr val="bg1"/>
                </a:solidFill>
              </a:rPr>
              <a:t>Электронные письма, ссылки, реквизиты для перевода и т.п.</a:t>
            </a:r>
          </a:p>
          <a:p>
            <a:pPr algn="ctr"/>
            <a:endParaRPr lang="ru-RU" sz="2400" b="1" dirty="0">
              <a:solidFill>
                <a:schemeClr val="bg1"/>
              </a:solidFill>
            </a:endParaRPr>
          </a:p>
          <a:p>
            <a:pPr algn="ctr"/>
            <a:r>
              <a:rPr lang="ru-RU" sz="2400" b="1" dirty="0">
                <a:solidFill>
                  <a:schemeClr val="bg1"/>
                </a:solidFill>
              </a:rPr>
              <a:t>ОТСТАВИТЬ ЭМОЦИИ – СОСРЕДОТОЧИТЬСЯ НА ФАКТАХ</a:t>
            </a:r>
          </a:p>
        </p:txBody>
      </p:sp>
    </p:spTree>
    <p:extLst>
      <p:ext uri="{BB962C8B-B14F-4D97-AF65-F5344CB8AC3E}">
        <p14:creationId xmlns:p14="http://schemas.microsoft.com/office/powerpoint/2010/main" val="1835481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9632" cy="6859333"/>
          </a:xfrm>
          <a:prstGeom prst="rect">
            <a:avLst/>
          </a:prstGeom>
        </p:spPr>
      </p:pic>
      <p:sp>
        <p:nvSpPr>
          <p:cNvPr id="11"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4200" b="1" dirty="0" smtClean="0">
                <a:solidFill>
                  <a:srgbClr val="4BBCE8"/>
                </a:solidFill>
                <a:latin typeface="PF DinDisplay Pro Black" panose="02000503030000020004" pitchFamily="2" charset="0"/>
              </a:rPr>
              <a:t>Доказательная база</a:t>
            </a:r>
            <a:endParaRPr kumimoji="0" lang="ru-RU" sz="4200" b="1" i="0" u="none" strike="noStrike" kern="1200" cap="none" spc="0" normalizeH="0" baseline="0" noProof="0" dirty="0">
              <a:ln>
                <a:noFill/>
              </a:ln>
              <a:solidFill>
                <a:srgbClr val="4BBCE8"/>
              </a:solidFill>
              <a:effectLst/>
              <a:uLnTx/>
              <a:uFillTx/>
              <a:latin typeface="PF DinDisplay Pro Black" panose="02000503030000020004" pitchFamily="2" charset="0"/>
              <a:ea typeface="+mj-ea"/>
              <a:cs typeface="+mj-cs"/>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3823732595"/>
              </p:ext>
            </p:extLst>
          </p:nvPr>
        </p:nvGraphicFramePr>
        <p:xfrm>
          <a:off x="143691" y="1358537"/>
          <a:ext cx="11887200" cy="5205373"/>
        </p:xfrm>
        <a:graphic>
          <a:graphicData uri="http://schemas.openxmlformats.org/drawingml/2006/table">
            <a:tbl>
              <a:tblPr firstRow="1" bandRow="1"/>
              <a:tblGrid>
                <a:gridCol w="5943600">
                  <a:extLst>
                    <a:ext uri="{9D8B030D-6E8A-4147-A177-3AD203B41FA5}">
                      <a16:colId xmlns:a16="http://schemas.microsoft.com/office/drawing/2014/main" xmlns="" val="1180186000"/>
                    </a:ext>
                  </a:extLst>
                </a:gridCol>
                <a:gridCol w="5943600">
                  <a:extLst>
                    <a:ext uri="{9D8B030D-6E8A-4147-A177-3AD203B41FA5}">
                      <a16:colId xmlns:a16="http://schemas.microsoft.com/office/drawing/2014/main" xmlns="" val="3470684373"/>
                    </a:ext>
                  </a:extLst>
                </a:gridCol>
              </a:tblGrid>
              <a:tr h="6025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ru-RU" sz="2400" dirty="0" smtClean="0"/>
                        <a:t>Тип мошенничества</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ru-RU" sz="2400" dirty="0" smtClean="0"/>
                        <a:t>Рекомендуемые доказательства</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686474858"/>
                  </a:ext>
                </a:extLst>
              </a:tr>
              <a:tr h="1246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Безналичный перевод</a:t>
                      </a:r>
                      <a:endParaRPr lang="ru-RU"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Выписка</a:t>
                      </a:r>
                      <a:r>
                        <a:rPr lang="ru-RU" sz="2400" baseline="0" dirty="0" smtClean="0"/>
                        <a:t> из банка с реквизитами получателя;</a:t>
                      </a:r>
                    </a:p>
                    <a:p>
                      <a:r>
                        <a:rPr lang="ru-RU" sz="2400" baseline="0" dirty="0" smtClean="0"/>
                        <a:t>Скриншоты из приложения банка.</a:t>
                      </a:r>
                      <a:endParaRPr lang="ru-RU"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923875831"/>
                  </a:ext>
                </a:extLst>
              </a:tr>
              <a:tr h="1246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Наличная передача</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Данные свидетелей (ФИО, телефоны);</a:t>
                      </a:r>
                    </a:p>
                    <a:p>
                      <a:r>
                        <a:rPr lang="ru-RU" sz="2400" dirty="0" smtClean="0"/>
                        <a:t>Точное время и место передачи</a:t>
                      </a:r>
                      <a:r>
                        <a:rPr lang="ru-RU" sz="2400" baseline="0" dirty="0" smtClean="0"/>
                        <a:t> денег (для камер).</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2851351117"/>
                  </a:ext>
                </a:extLst>
              </a:tr>
              <a:tr h="8630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Обман в мессенджерах</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Скриншоты переписки (распечатать);</a:t>
                      </a:r>
                    </a:p>
                    <a:p>
                      <a:r>
                        <a:rPr lang="ru-RU" sz="2400" dirty="0" smtClean="0"/>
                        <a:t>Номера телефонов мошенников.</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39940648"/>
                  </a:ext>
                </a:extLst>
              </a:tr>
              <a:tr h="1246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Телефонные звонки</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ru-RU" sz="2400" dirty="0" smtClean="0"/>
                        <a:t>Аудиозаписи телефонных разговоров и голосовых сообщений;</a:t>
                      </a:r>
                    </a:p>
                    <a:p>
                      <a:r>
                        <a:rPr lang="ru-RU" sz="2400" dirty="0" smtClean="0"/>
                        <a:t>Время и номера входящих звонков.</a:t>
                      </a:r>
                      <a:endParaRPr lang="ru-RU"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3677555949"/>
                  </a:ext>
                </a:extLst>
              </a:tr>
            </a:tbl>
          </a:graphicData>
        </a:graphic>
      </p:graphicFrame>
    </p:spTree>
    <p:extLst>
      <p:ext uri="{BB962C8B-B14F-4D97-AF65-F5344CB8AC3E}">
        <p14:creationId xmlns:p14="http://schemas.microsoft.com/office/powerpoint/2010/main" val="816996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 y="-1562"/>
            <a:ext cx="12193774" cy="6859562"/>
          </a:xfrm>
          <a:prstGeom prst="rect">
            <a:avLst/>
          </a:prstGeom>
        </p:spPr>
      </p:pic>
      <p:grpSp>
        <p:nvGrpSpPr>
          <p:cNvPr id="22" name="Группа 21"/>
          <p:cNvGrpSpPr/>
          <p:nvPr/>
        </p:nvGrpSpPr>
        <p:grpSpPr>
          <a:xfrm>
            <a:off x="3514892" y="4267194"/>
            <a:ext cx="5263348" cy="1290242"/>
            <a:chOff x="976333" y="4159474"/>
            <a:chExt cx="5263348" cy="1290242"/>
          </a:xfrm>
        </p:grpSpPr>
        <p:sp>
          <p:nvSpPr>
            <p:cNvPr id="3" name="TextBox 2"/>
            <p:cNvSpPr txBox="1"/>
            <p:nvPr/>
          </p:nvSpPr>
          <p:spPr>
            <a:xfrm>
              <a:off x="976333" y="4159474"/>
              <a:ext cx="5263348" cy="461665"/>
            </a:xfrm>
            <a:prstGeom prst="rect">
              <a:avLst/>
            </a:prstGeom>
            <a:noFill/>
          </p:spPr>
          <p:txBody>
            <a:bodyPr wrap="square" rtlCol="0">
              <a:spAutoFit/>
            </a:bodyPr>
            <a:lstStyle/>
            <a:p>
              <a:r>
                <a:rPr lang="en-US" sz="2400" b="1" dirty="0" smtClean="0">
                  <a:solidFill>
                    <a:schemeClr val="bg1"/>
                  </a:solidFill>
                  <a:latin typeface="PF DinDisplay Pro" panose="02000506030000020004" pitchFamily="2" charset="0"/>
                </a:rPr>
                <a:t>www.fincubator.ru/projects-arfg</a:t>
              </a:r>
              <a:r>
                <a:rPr lang="ru-RU" sz="2400" b="1" dirty="0" smtClean="0">
                  <a:solidFill>
                    <a:schemeClr val="bg1"/>
                  </a:solidFill>
                  <a:latin typeface="PF DinDisplay Pro" panose="02000506030000020004" pitchFamily="2" charset="0"/>
                </a:rPr>
                <a:t>/</a:t>
              </a:r>
              <a:r>
                <a:rPr lang="en-US" sz="2400" b="1" dirty="0" smtClean="0">
                  <a:solidFill>
                    <a:schemeClr val="bg1"/>
                  </a:solidFill>
                  <a:latin typeface="PF DinDisplay Pro" panose="02000506030000020004" pitchFamily="2" charset="0"/>
                </a:rPr>
                <a:t>rid</a:t>
              </a:r>
              <a:endParaRPr lang="ru-RU" sz="2400" b="1" dirty="0">
                <a:solidFill>
                  <a:schemeClr val="bg1"/>
                </a:solidFill>
                <a:latin typeface="PF DinDisplay Pro" panose="02000506030000020004" pitchFamily="2" charset="0"/>
              </a:endParaRPr>
            </a:p>
          </p:txBody>
        </p:sp>
        <p:sp>
          <p:nvSpPr>
            <p:cNvPr id="15" name="TextBox 14"/>
            <p:cNvSpPr txBox="1"/>
            <p:nvPr/>
          </p:nvSpPr>
          <p:spPr>
            <a:xfrm>
              <a:off x="976333" y="4988051"/>
              <a:ext cx="4771284" cy="461665"/>
            </a:xfrm>
            <a:prstGeom prst="rect">
              <a:avLst/>
            </a:prstGeom>
            <a:noFill/>
          </p:spPr>
          <p:txBody>
            <a:bodyPr wrap="square" rtlCol="0">
              <a:spAutoFit/>
            </a:bodyPr>
            <a:lstStyle/>
            <a:p>
              <a:r>
                <a:rPr lang="en-US" sz="2400" b="1" dirty="0" err="1">
                  <a:solidFill>
                    <a:schemeClr val="bg1"/>
                  </a:solidFill>
                  <a:latin typeface="PF DinDisplay Pro" panose="02000506030000020004" pitchFamily="2" charset="0"/>
                </a:rPr>
                <a:t>rid_govorim_o_finansah</a:t>
              </a:r>
              <a:endParaRPr lang="ru-RU" sz="2400" b="1" dirty="0">
                <a:solidFill>
                  <a:schemeClr val="bg1"/>
                </a:solidFill>
                <a:latin typeface="PF DinDisplay Pro" panose="02000506030000020004" pitchFamily="2" charset="0"/>
              </a:endParaRPr>
            </a:p>
          </p:txBody>
        </p:sp>
        <p:sp>
          <p:nvSpPr>
            <p:cNvPr id="16" name="TextBox 15"/>
            <p:cNvSpPr txBox="1"/>
            <p:nvPr/>
          </p:nvSpPr>
          <p:spPr>
            <a:xfrm>
              <a:off x="976333" y="4585209"/>
              <a:ext cx="4771284" cy="461665"/>
            </a:xfrm>
            <a:prstGeom prst="rect">
              <a:avLst/>
            </a:prstGeom>
            <a:noFill/>
          </p:spPr>
          <p:txBody>
            <a:bodyPr wrap="square" rtlCol="0">
              <a:spAutoFit/>
            </a:bodyPr>
            <a:lstStyle/>
            <a:p>
              <a:r>
                <a:rPr lang="en-US" sz="2400" b="1" dirty="0" smtClean="0">
                  <a:solidFill>
                    <a:schemeClr val="bg1"/>
                  </a:solidFill>
                  <a:latin typeface="PF DinDisplay Pro" panose="02000506030000020004" pitchFamily="2" charset="0"/>
                </a:rPr>
                <a:t>ridfinance@yandex.ru</a:t>
              </a:r>
              <a:endParaRPr lang="ru-RU" sz="2400" b="1" dirty="0">
                <a:solidFill>
                  <a:schemeClr val="bg1"/>
                </a:solidFill>
                <a:latin typeface="PF DinDisplay Pro" panose="02000506030000020004" pitchFamily="2" charset="0"/>
              </a:endParaRPr>
            </a:p>
          </p:txBody>
        </p:sp>
      </p:gr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56" y="4267194"/>
            <a:ext cx="1889425" cy="188942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331" y="896481"/>
            <a:ext cx="6505302" cy="2794697"/>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54" y="521192"/>
            <a:ext cx="1694993" cy="673611"/>
          </a:xfrm>
          <a:prstGeom prst="rect">
            <a:avLst/>
          </a:prstGeom>
        </p:spPr>
      </p:pic>
      <p:grpSp>
        <p:nvGrpSpPr>
          <p:cNvPr id="23" name="Группа 22"/>
          <p:cNvGrpSpPr/>
          <p:nvPr/>
        </p:nvGrpSpPr>
        <p:grpSpPr>
          <a:xfrm>
            <a:off x="3019947" y="4358871"/>
            <a:ext cx="375671" cy="1119565"/>
            <a:chOff x="435845" y="4506822"/>
            <a:chExt cx="375671" cy="1119565"/>
          </a:xfrm>
        </p:grpSpPr>
        <p:pic>
          <p:nvPicPr>
            <p:cNvPr id="24" name="Рисунок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44" y="4506822"/>
              <a:ext cx="328272" cy="316413"/>
            </a:xfrm>
            <a:prstGeom prst="rect">
              <a:avLst/>
            </a:prstGeom>
          </p:spPr>
        </p:pic>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895" y="4987440"/>
              <a:ext cx="337571" cy="240649"/>
            </a:xfrm>
            <a:prstGeom prst="rect">
              <a:avLst/>
            </a:prstGeom>
          </p:spPr>
        </p:pic>
        <p:pic>
          <p:nvPicPr>
            <p:cNvPr id="26" name="Рисунок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45" y="5410529"/>
              <a:ext cx="375671" cy="215858"/>
            </a:xfrm>
            <a:prstGeom prst="rect">
              <a:avLst/>
            </a:prstGeom>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Содержание семинара</a:t>
            </a:r>
            <a:endParaRPr lang="ru-RU" sz="4200" b="1" dirty="0">
              <a:solidFill>
                <a:srgbClr val="4BBCE8"/>
              </a:solidFill>
              <a:latin typeface="PF DinDisplay Pro Black" panose="02000503030000020004" pitchFamily="2" charset="0"/>
            </a:endParaRPr>
          </a:p>
        </p:txBody>
      </p:sp>
      <p:sp>
        <p:nvSpPr>
          <p:cNvPr id="10" name="Объект 2"/>
          <p:cNvSpPr txBox="1"/>
          <p:nvPr/>
        </p:nvSpPr>
        <p:spPr>
          <a:xfrm>
            <a:off x="627017" y="1129422"/>
            <a:ext cx="11395650" cy="5558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000" dirty="0" smtClean="0">
                <a:solidFill>
                  <a:schemeClr val="bg1"/>
                </a:solidFill>
                <a:latin typeface="PF DinDisplay Pro" panose="02000506030000020004" pitchFamily="2" charset="0"/>
              </a:rPr>
              <a:t>Понятие ИКТ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4</a:t>
            </a:r>
          </a:p>
          <a:p>
            <a:pPr marL="0" indent="0">
              <a:buFont typeface="Arial" panose="020B0604020202020204" pitchFamily="34" charset="0"/>
              <a:buNone/>
            </a:pPr>
            <a:r>
              <a:rPr lang="ru-RU" sz="2000" dirty="0" smtClean="0">
                <a:solidFill>
                  <a:schemeClr val="bg1"/>
                </a:solidFill>
                <a:latin typeface="PF DinDisplay Pro" panose="02000506030000020004" pitchFamily="2" charset="0"/>
              </a:rPr>
              <a:t>Причины распространения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5</a:t>
            </a:r>
          </a:p>
          <a:p>
            <a:pPr marL="0" indent="0">
              <a:buFont typeface="Arial" panose="020B0604020202020204" pitchFamily="34" charset="0"/>
              <a:buNone/>
            </a:pPr>
            <a:r>
              <a:rPr lang="ru-RU" sz="2000" dirty="0" smtClean="0">
                <a:solidFill>
                  <a:schemeClr val="bg1"/>
                </a:solidFill>
                <a:latin typeface="PF DinDisplay Pro" panose="02000506030000020004" pitchFamily="2" charset="0"/>
              </a:rPr>
              <a:t>Этапы развития </a:t>
            </a:r>
            <a:r>
              <a:rPr lang="ru-RU" sz="2000" dirty="0" smtClean="0">
                <a:solidFill>
                  <a:schemeClr val="bg1"/>
                </a:solidFill>
                <a:latin typeface="PF DinDisplay Pro" panose="02000506030000020004" pitchFamily="2" charset="0"/>
              </a:rPr>
              <a:t>мошенничества                                                                               </a:t>
            </a:r>
            <a:r>
              <a:rPr lang="ru-RU" sz="2000" dirty="0" smtClean="0">
                <a:solidFill>
                  <a:schemeClr val="bg1"/>
                </a:solidFill>
                <a:latin typeface="PF DinDisplay Pro" panose="02000506030000020004" pitchFamily="2" charset="0"/>
              </a:rPr>
              <a:t>слайд – 6</a:t>
            </a:r>
          </a:p>
          <a:p>
            <a:pPr marL="0" indent="0">
              <a:buFont typeface="Arial" panose="020B0604020202020204" pitchFamily="34" charset="0"/>
              <a:buNone/>
            </a:pPr>
            <a:r>
              <a:rPr lang="ru-RU" sz="2000" dirty="0" smtClean="0">
                <a:solidFill>
                  <a:schemeClr val="bg1"/>
                </a:solidFill>
                <a:latin typeface="PF DinDisplay Pro" panose="02000506030000020004" pitchFamily="2" charset="0"/>
              </a:rPr>
              <a:t>Рост угроз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7</a:t>
            </a:r>
          </a:p>
          <a:p>
            <a:pPr marL="0" indent="0">
              <a:buFont typeface="Arial" panose="020B0604020202020204" pitchFamily="34" charset="0"/>
              <a:buNone/>
            </a:pPr>
            <a:r>
              <a:rPr lang="ru-RU" sz="2000" dirty="0" smtClean="0">
                <a:solidFill>
                  <a:schemeClr val="bg1"/>
                </a:solidFill>
                <a:latin typeface="PF DinDisplay Pro" panose="02000506030000020004" pitchFamily="2" charset="0"/>
              </a:rPr>
              <a:t>На кого направлены действия мошенников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8</a:t>
            </a:r>
          </a:p>
          <a:p>
            <a:pPr marL="0" indent="0">
              <a:buFont typeface="Arial" panose="020B0604020202020204" pitchFamily="34" charset="0"/>
              <a:buNone/>
            </a:pPr>
            <a:r>
              <a:rPr lang="ru-RU" sz="2000" dirty="0" smtClean="0">
                <a:solidFill>
                  <a:schemeClr val="bg1"/>
                </a:solidFill>
                <a:latin typeface="PF DinDisplay Pro" panose="02000506030000020004" pitchFamily="2" charset="0"/>
              </a:rPr>
              <a:t>Кто чаще становится жертвой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9</a:t>
            </a:r>
          </a:p>
          <a:p>
            <a:pPr marL="0" indent="0">
              <a:buNone/>
            </a:pPr>
            <a:r>
              <a:rPr lang="ru-RU" sz="2000" dirty="0" smtClean="0">
                <a:solidFill>
                  <a:schemeClr val="bg1"/>
                </a:solidFill>
                <a:latin typeface="PF DinDisplay Pro" panose="02000506030000020004" pitchFamily="2" charset="0"/>
              </a:rPr>
              <a:t>Признаки мошенничества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 – 10 </a:t>
            </a:r>
          </a:p>
          <a:p>
            <a:pPr marL="0" indent="0">
              <a:buNone/>
            </a:pPr>
            <a:r>
              <a:rPr lang="ru-RU" sz="2000" dirty="0" smtClean="0">
                <a:solidFill>
                  <a:schemeClr val="bg1"/>
                </a:solidFill>
                <a:latin typeface="PF DinDisplay Pro" panose="02000506030000020004" pitchFamily="2" charset="0"/>
              </a:rPr>
              <a:t>Популярные </a:t>
            </a:r>
            <a:r>
              <a:rPr lang="ru-RU" sz="2000" dirty="0">
                <a:solidFill>
                  <a:schemeClr val="bg1"/>
                </a:solidFill>
                <a:latin typeface="PF DinDisplay Pro" panose="02000506030000020004" pitchFamily="2" charset="0"/>
              </a:rPr>
              <a:t>виды </a:t>
            </a:r>
            <a:r>
              <a:rPr lang="ru-RU" sz="2000" dirty="0" smtClean="0">
                <a:solidFill>
                  <a:schemeClr val="bg1"/>
                </a:solidFill>
                <a:latin typeface="PF DinDisplay Pro" panose="02000506030000020004" pitchFamily="2" charset="0"/>
              </a:rPr>
              <a:t>мошенничества                                                             </a:t>
            </a:r>
            <a:r>
              <a:rPr lang="ru-RU" sz="2000" dirty="0" smtClean="0">
                <a:solidFill>
                  <a:schemeClr val="bg1"/>
                </a:solidFill>
                <a:latin typeface="PF DinDisplay Pro" panose="02000506030000020004" pitchFamily="2" charset="0"/>
              </a:rPr>
              <a:t>              </a:t>
            </a:r>
            <a:r>
              <a:rPr lang="ru-RU" sz="2000" dirty="0" smtClean="0">
                <a:solidFill>
                  <a:schemeClr val="bg1"/>
                </a:solidFill>
                <a:latin typeface="PF DinDisplay Pro" panose="02000506030000020004" pitchFamily="2" charset="0"/>
              </a:rPr>
              <a:t>слайды – </a:t>
            </a:r>
            <a:r>
              <a:rPr lang="ru-RU" sz="2000" dirty="0" smtClean="0">
                <a:solidFill>
                  <a:schemeClr val="bg1"/>
                </a:solidFill>
                <a:latin typeface="PF DinDisplay Pro" panose="02000506030000020004" pitchFamily="2" charset="0"/>
              </a:rPr>
              <a:t>1 </a:t>
            </a:r>
            <a:r>
              <a:rPr lang="ru-RU" sz="2000" dirty="0" smtClean="0">
                <a:solidFill>
                  <a:schemeClr val="bg1"/>
                </a:solidFill>
                <a:latin typeface="PF DinDisplay Pro" panose="02000506030000020004" pitchFamily="2" charset="0"/>
              </a:rPr>
              <a:t>– 15</a:t>
            </a:r>
          </a:p>
          <a:p>
            <a:pPr marL="0" indent="0">
              <a:buNone/>
            </a:pPr>
            <a:r>
              <a:rPr lang="ru-RU" sz="2000" dirty="0" err="1" smtClean="0">
                <a:solidFill>
                  <a:schemeClr val="bg1"/>
                </a:solidFill>
                <a:latin typeface="PF DinDisplay Pro" panose="02000506030000020004" pitchFamily="2" charset="0"/>
              </a:rPr>
              <a:t>Самозапрет</a:t>
            </a:r>
            <a:r>
              <a:rPr lang="ru-RU" sz="2000" dirty="0" smtClean="0">
                <a:solidFill>
                  <a:schemeClr val="bg1"/>
                </a:solidFill>
                <a:latin typeface="PF DinDisplay Pro" panose="02000506030000020004" pitchFamily="2" charset="0"/>
              </a:rPr>
              <a:t> на кредиты                                                                                                </a:t>
            </a:r>
            <a:r>
              <a:rPr lang="ru-RU" sz="2000" dirty="0" smtClean="0">
                <a:solidFill>
                  <a:schemeClr val="bg1"/>
                </a:solidFill>
                <a:latin typeface="PF DinDisplay Pro" panose="02000506030000020004" pitchFamily="2" charset="0"/>
              </a:rPr>
              <a:t>слайд </a:t>
            </a:r>
            <a:r>
              <a:rPr lang="ru-RU" sz="2000" dirty="0" smtClean="0">
                <a:solidFill>
                  <a:schemeClr val="bg1"/>
                </a:solidFill>
                <a:latin typeface="PF DinDisplay Pro" panose="02000506030000020004" pitchFamily="2" charset="0"/>
              </a:rPr>
              <a:t>– 16</a:t>
            </a:r>
          </a:p>
          <a:p>
            <a:pPr marL="0" indent="0">
              <a:buNone/>
            </a:pPr>
            <a:r>
              <a:rPr lang="ru-RU" sz="2000" dirty="0" smtClean="0">
                <a:solidFill>
                  <a:schemeClr val="bg1"/>
                </a:solidFill>
                <a:latin typeface="PF DinDisplay Pro" panose="02000506030000020004" pitchFamily="2" charset="0"/>
              </a:rPr>
              <a:t>Сервис второй руки                                                                                                       </a:t>
            </a:r>
            <a:r>
              <a:rPr lang="ru-RU" sz="2000" dirty="0" smtClean="0">
                <a:solidFill>
                  <a:schemeClr val="bg1"/>
                </a:solidFill>
                <a:latin typeface="PF DinDisplay Pro" panose="02000506030000020004" pitchFamily="2" charset="0"/>
              </a:rPr>
              <a:t> слайд </a:t>
            </a:r>
            <a:r>
              <a:rPr lang="ru-RU" sz="2000" dirty="0" smtClean="0">
                <a:solidFill>
                  <a:schemeClr val="bg1"/>
                </a:solidFill>
                <a:latin typeface="PF DinDisplay Pro" panose="02000506030000020004" pitchFamily="2" charset="0"/>
              </a:rPr>
              <a:t>– 17</a:t>
            </a:r>
          </a:p>
          <a:p>
            <a:pPr marL="0" indent="0">
              <a:buNone/>
            </a:pPr>
            <a:r>
              <a:rPr lang="ru-RU" sz="2000" dirty="0" smtClean="0">
                <a:solidFill>
                  <a:schemeClr val="bg1"/>
                </a:solidFill>
                <a:latin typeface="PF DinDisplay Pro" panose="02000506030000020004" pitchFamily="2" charset="0"/>
              </a:rPr>
              <a:t>Период охлаждения                                                                                                      </a:t>
            </a:r>
            <a:r>
              <a:rPr lang="ru-RU" sz="2000" dirty="0" smtClean="0">
                <a:solidFill>
                  <a:schemeClr val="bg1"/>
                </a:solidFill>
                <a:latin typeface="PF DinDisplay Pro" panose="02000506030000020004" pitchFamily="2" charset="0"/>
              </a:rPr>
              <a:t>  слайд </a:t>
            </a:r>
            <a:r>
              <a:rPr lang="ru-RU" sz="2000" dirty="0" smtClean="0">
                <a:solidFill>
                  <a:schemeClr val="bg1"/>
                </a:solidFill>
                <a:latin typeface="PF DinDisplay Pro" panose="02000506030000020004" pitchFamily="2" charset="0"/>
              </a:rPr>
              <a:t>- 18</a:t>
            </a:r>
          </a:p>
          <a:p>
            <a:pPr marL="0" indent="0">
              <a:buNone/>
            </a:pPr>
            <a:r>
              <a:rPr lang="ru-RU" sz="2000" dirty="0" err="1" smtClean="0">
                <a:solidFill>
                  <a:schemeClr val="bg1"/>
                </a:solidFill>
                <a:latin typeface="PF DinDisplay Pro" panose="02000506030000020004" pitchFamily="2" charset="0"/>
              </a:rPr>
              <a:t>Самозапрет</a:t>
            </a:r>
            <a:r>
              <a:rPr lang="ru-RU" sz="2000" dirty="0" smtClean="0">
                <a:solidFill>
                  <a:schemeClr val="bg1"/>
                </a:solidFill>
                <a:latin typeface="PF DinDisplay Pro" panose="02000506030000020004" pitchFamily="2" charset="0"/>
              </a:rPr>
              <a:t> на заключение договора услуг связи                                                </a:t>
            </a:r>
            <a:r>
              <a:rPr lang="ru-RU" sz="2000" dirty="0" smtClean="0">
                <a:solidFill>
                  <a:schemeClr val="bg1"/>
                </a:solidFill>
                <a:latin typeface="PF DinDisplay Pro" panose="02000506030000020004" pitchFamily="2" charset="0"/>
              </a:rPr>
              <a:t>  слайд </a:t>
            </a:r>
            <a:r>
              <a:rPr lang="ru-RU" sz="2000" dirty="0" smtClean="0">
                <a:solidFill>
                  <a:schemeClr val="bg1"/>
                </a:solidFill>
                <a:latin typeface="PF DinDisplay Pro" panose="02000506030000020004" pitchFamily="2" charset="0"/>
              </a:rPr>
              <a:t>- 19 </a:t>
            </a:r>
          </a:p>
          <a:p>
            <a:pPr marL="0" indent="0">
              <a:buNone/>
            </a:pPr>
            <a:r>
              <a:rPr lang="ru-RU" sz="2000" dirty="0" smtClean="0">
                <a:solidFill>
                  <a:schemeClr val="bg1"/>
                </a:solidFill>
                <a:latin typeface="PF DinDisplay Pro" panose="02000506030000020004" pitchFamily="2" charset="0"/>
              </a:rPr>
              <a:t>Что делать если в отношении вас совершено преступление                            </a:t>
            </a:r>
            <a:r>
              <a:rPr lang="ru-RU" sz="2000" dirty="0" smtClean="0">
                <a:solidFill>
                  <a:schemeClr val="bg1"/>
                </a:solidFill>
                <a:latin typeface="PF DinDisplay Pro" panose="02000506030000020004" pitchFamily="2" charset="0"/>
              </a:rPr>
              <a:t>  слайд </a:t>
            </a:r>
            <a:r>
              <a:rPr lang="ru-RU" sz="2000" dirty="0" smtClean="0">
                <a:solidFill>
                  <a:schemeClr val="bg1"/>
                </a:solidFill>
                <a:latin typeface="PF DinDisplay Pro" panose="02000506030000020004" pitchFamily="2" charset="0"/>
              </a:rPr>
              <a:t>– 20</a:t>
            </a:r>
          </a:p>
          <a:p>
            <a:pPr marL="0" indent="0">
              <a:buNone/>
            </a:pPr>
            <a:r>
              <a:rPr lang="ru-RU" sz="2000" dirty="0" smtClean="0">
                <a:solidFill>
                  <a:schemeClr val="bg1"/>
                </a:solidFill>
                <a:latin typeface="PF DinDisplay Pro" panose="02000506030000020004" pitchFamily="2" charset="0"/>
              </a:rPr>
              <a:t>Доказательная база                                                                                                       </a:t>
            </a:r>
            <a:r>
              <a:rPr lang="ru-RU" sz="2000" dirty="0" smtClean="0">
                <a:solidFill>
                  <a:schemeClr val="bg1"/>
                </a:solidFill>
                <a:latin typeface="PF DinDisplay Pro" panose="02000506030000020004" pitchFamily="2" charset="0"/>
              </a:rPr>
              <a:t>  слайд </a:t>
            </a:r>
            <a:r>
              <a:rPr lang="ru-RU" sz="2000" dirty="0" smtClean="0">
                <a:solidFill>
                  <a:schemeClr val="bg1"/>
                </a:solidFill>
                <a:latin typeface="PF DinDisplay Pro" panose="02000506030000020004" pitchFamily="2" charset="0"/>
              </a:rPr>
              <a:t>- 21</a:t>
            </a:r>
          </a:p>
          <a:p>
            <a:pPr marL="0" indent="0">
              <a:buNone/>
            </a:pPr>
            <a:endParaRPr lang="ru-RU" sz="2400" dirty="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smtClean="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smtClean="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smtClean="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smtClean="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smtClean="0">
              <a:solidFill>
                <a:schemeClr val="bg1"/>
              </a:solidFill>
              <a:latin typeface="PF DinDisplay Pro" panose="02000506030000020004" pitchFamily="2" charset="0"/>
            </a:endParaRPr>
          </a:p>
          <a:p>
            <a:pPr marL="0" indent="0">
              <a:buFont typeface="Arial" panose="020B0604020202020204" pitchFamily="34" charset="0"/>
              <a:buNone/>
            </a:pPr>
            <a:endParaRPr lang="ru-RU" sz="2400" dirty="0">
              <a:solidFill>
                <a:schemeClr val="bg1"/>
              </a:solidFill>
              <a:latin typeface="PF DinDisplay Pro" panose="02000506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Понятие ИКТ</a:t>
            </a:r>
            <a:endParaRPr lang="ru-RU" sz="4200" b="1" dirty="0">
              <a:solidFill>
                <a:srgbClr val="4BBCE8"/>
              </a:solidFill>
              <a:latin typeface="PF DinDisplay Pro Black" panose="02000503030000020004" pitchFamily="2" charset="0"/>
            </a:endParaRPr>
          </a:p>
        </p:txBody>
      </p:sp>
      <p:sp>
        <p:nvSpPr>
          <p:cNvPr id="10" name="Объект 2"/>
          <p:cNvSpPr txBox="1"/>
          <p:nvPr/>
        </p:nvSpPr>
        <p:spPr>
          <a:xfrm>
            <a:off x="975349" y="1431767"/>
            <a:ext cx="739358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2400" dirty="0">
              <a:solidFill>
                <a:schemeClr val="bg1"/>
              </a:solidFill>
              <a:latin typeface="PF DinDisplay Pro" panose="02000506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3" name="Прямоугольник 2"/>
          <p:cNvSpPr/>
          <p:nvPr/>
        </p:nvSpPr>
        <p:spPr>
          <a:xfrm>
            <a:off x="513798" y="1240214"/>
            <a:ext cx="10785572" cy="2677656"/>
          </a:xfrm>
          <a:prstGeom prst="rect">
            <a:avLst/>
          </a:prstGeom>
        </p:spPr>
        <p:txBody>
          <a:bodyPr wrap="square">
            <a:spAutoFit/>
          </a:bodyPr>
          <a:lstStyle/>
          <a:p>
            <a:pPr algn="ctr"/>
            <a:r>
              <a:rPr lang="ru-RU" sz="2800" b="1" dirty="0">
                <a:solidFill>
                  <a:schemeClr val="bg1"/>
                </a:solidFill>
              </a:rPr>
              <a:t>Мошенничество с использованием информационно-коммуникационных технологий (ИКТ) – это хищение имущества или приобретение права на чужое имущество путем обмана или злоупотребления доверием, совершенное с использованием компьютеров, интернета, мобильной связи и других современных средств коммуникации.</a:t>
            </a:r>
          </a:p>
        </p:txBody>
      </p:sp>
      <p:pic>
        <p:nvPicPr>
          <p:cNvPr id="4" name="Рисунок 3"/>
          <p:cNvPicPr>
            <a:picLocks noChangeAspect="1"/>
          </p:cNvPicPr>
          <p:nvPr/>
        </p:nvPicPr>
        <p:blipFill>
          <a:blip r:embed="rId5"/>
          <a:stretch>
            <a:fillRect/>
          </a:stretch>
        </p:blipFill>
        <p:spPr>
          <a:xfrm>
            <a:off x="4770980" y="4109423"/>
            <a:ext cx="2271208" cy="226706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Причины распространения</a:t>
            </a:r>
            <a:endParaRPr lang="ru-RU" sz="4200" b="1" dirty="0">
              <a:solidFill>
                <a:srgbClr val="4BBCE8"/>
              </a:solidFill>
              <a:latin typeface="PF DinDisplay Pro Black" panose="02000503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4" name="Прямоугольник 3"/>
          <p:cNvSpPr/>
          <p:nvPr/>
        </p:nvSpPr>
        <p:spPr>
          <a:xfrm>
            <a:off x="849087" y="1240214"/>
            <a:ext cx="11142616" cy="3785652"/>
          </a:xfrm>
          <a:prstGeom prst="rect">
            <a:avLst/>
          </a:prstGeom>
        </p:spPr>
        <p:txBody>
          <a:bodyPr wrap="square">
            <a:spAutoFit/>
          </a:bodyPr>
          <a:lstStyle/>
          <a:p>
            <a:r>
              <a:rPr lang="ru-RU" sz="2400" b="1" dirty="0">
                <a:solidFill>
                  <a:schemeClr val="bg1"/>
                </a:solidFill>
              </a:rPr>
              <a:t>Очень много ресурсов, где граждане вынуждены оставлять свои личные данные, увеличивается объем финансовых операций, выполняемых потребителем.</a:t>
            </a:r>
          </a:p>
          <a:p>
            <a:endParaRPr lang="ru-RU" sz="2400" b="1" dirty="0">
              <a:solidFill>
                <a:schemeClr val="bg1"/>
              </a:solidFill>
            </a:endParaRPr>
          </a:p>
          <a:p>
            <a:r>
              <a:rPr lang="ru-RU" sz="2400" b="1" dirty="0">
                <a:solidFill>
                  <a:schemeClr val="bg1"/>
                </a:solidFill>
              </a:rPr>
              <a:t>Развитие большого количества интернет-магазинов, где отсутствуют продавец и покупатель, нет их идентификации. Интернет позволяет преступникам скрывать свою личность и местонахождение, что значительно затрудняет их выявление и привлечение к ответственности. </a:t>
            </a:r>
          </a:p>
          <a:p>
            <a:endParaRPr lang="ru-RU" sz="2400" b="1" dirty="0">
              <a:solidFill>
                <a:schemeClr val="bg1"/>
              </a:solidFill>
            </a:endParaRPr>
          </a:p>
          <a:p>
            <a:r>
              <a:rPr lang="ru-RU" sz="2400" b="1" dirty="0">
                <a:solidFill>
                  <a:schemeClr val="bg1"/>
                </a:solidFill>
              </a:rPr>
              <a:t>Участники финансового рынка существенно помолодели – карту можно получить с 14 лет.</a:t>
            </a:r>
          </a:p>
        </p:txBody>
      </p:sp>
      <p:pic>
        <p:nvPicPr>
          <p:cNvPr id="5" name="Рисунок 4"/>
          <p:cNvPicPr>
            <a:picLocks noChangeAspect="1"/>
          </p:cNvPicPr>
          <p:nvPr/>
        </p:nvPicPr>
        <p:blipFill>
          <a:blip r:embed="rId5"/>
          <a:stretch>
            <a:fillRect/>
          </a:stretch>
        </p:blipFill>
        <p:spPr>
          <a:xfrm>
            <a:off x="4427068" y="4888409"/>
            <a:ext cx="3337863" cy="161500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Этапы развития мошенничества</a:t>
            </a:r>
            <a:endParaRPr lang="ru-RU" sz="4200" b="1" dirty="0">
              <a:solidFill>
                <a:srgbClr val="4BBCE8"/>
              </a:solidFill>
              <a:latin typeface="PF DinDisplay Pro Black" panose="02000503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3" name="Прямоугольник 2"/>
          <p:cNvSpPr/>
          <p:nvPr/>
        </p:nvSpPr>
        <p:spPr>
          <a:xfrm>
            <a:off x="513798" y="1240214"/>
            <a:ext cx="8630202" cy="4154984"/>
          </a:xfrm>
          <a:prstGeom prst="rect">
            <a:avLst/>
          </a:prstGeom>
        </p:spPr>
        <p:txBody>
          <a:bodyPr wrap="square">
            <a:spAutoFit/>
          </a:bodyPr>
          <a:lstStyle/>
          <a:p>
            <a:r>
              <a:rPr lang="ru-RU" sz="2400" b="1" dirty="0">
                <a:solidFill>
                  <a:schemeClr val="bg1"/>
                </a:solidFill>
              </a:rPr>
              <a:t>✓ 2018-2019 гг. – Рост звонков от “</a:t>
            </a:r>
            <a:r>
              <a:rPr lang="ru-RU" sz="2400" b="1" dirty="0" err="1">
                <a:solidFill>
                  <a:schemeClr val="bg1"/>
                </a:solidFill>
              </a:rPr>
              <a:t>лжебанков</a:t>
            </a:r>
            <a:r>
              <a:rPr lang="ru-RU" sz="2400" b="1" dirty="0">
                <a:solidFill>
                  <a:schemeClr val="bg1"/>
                </a:solidFill>
              </a:rPr>
              <a:t>” (</a:t>
            </a:r>
            <a:r>
              <a:rPr lang="ru-RU" sz="2400" b="1" dirty="0" err="1">
                <a:solidFill>
                  <a:schemeClr val="bg1"/>
                </a:solidFill>
              </a:rPr>
              <a:t>микрофинансовые</a:t>
            </a:r>
            <a:r>
              <a:rPr lang="ru-RU" sz="2400" b="1" dirty="0">
                <a:solidFill>
                  <a:schemeClr val="bg1"/>
                </a:solidFill>
              </a:rPr>
              <a:t> жертвы)</a:t>
            </a:r>
          </a:p>
          <a:p>
            <a:r>
              <a:rPr lang="ru-RU" sz="2400" b="1" dirty="0">
                <a:solidFill>
                  <a:schemeClr val="bg1"/>
                </a:solidFill>
              </a:rPr>
              <a:t>✓ 2020-2021 гг. – Взрывной рост на фоне пандемии </a:t>
            </a:r>
            <a:r>
              <a:rPr lang="ru-RU" sz="2400" b="1" dirty="0" err="1">
                <a:solidFill>
                  <a:schemeClr val="bg1"/>
                </a:solidFill>
              </a:rPr>
              <a:t>коронавируса</a:t>
            </a:r>
            <a:r>
              <a:rPr lang="ru-RU" sz="2400" b="1" dirty="0">
                <a:solidFill>
                  <a:schemeClr val="bg1"/>
                </a:solidFill>
              </a:rPr>
              <a:t>.</a:t>
            </a:r>
          </a:p>
          <a:p>
            <a:r>
              <a:rPr lang="ru-RU" sz="2400" b="1" dirty="0">
                <a:solidFill>
                  <a:schemeClr val="bg1"/>
                </a:solidFill>
              </a:rPr>
              <a:t>Распространение массовых </a:t>
            </a:r>
            <a:r>
              <a:rPr lang="ru-RU" sz="2400" b="1" dirty="0" err="1">
                <a:solidFill>
                  <a:schemeClr val="bg1"/>
                </a:solidFill>
              </a:rPr>
              <a:t>фишинговых</a:t>
            </a:r>
            <a:r>
              <a:rPr lang="ru-RU" sz="2400" b="1" dirty="0">
                <a:solidFill>
                  <a:schemeClr val="bg1"/>
                </a:solidFill>
              </a:rPr>
              <a:t> атак</a:t>
            </a:r>
          </a:p>
          <a:p>
            <a:r>
              <a:rPr lang="ru-RU" sz="2400" b="1" dirty="0">
                <a:solidFill>
                  <a:schemeClr val="bg1"/>
                </a:solidFill>
              </a:rPr>
              <a:t>✓ 2022-2023 гг. – Мошенничества с использованием тем военной операции (помощь мобилизованным, компенсации семьям погибших, проверки лояльности банков)</a:t>
            </a:r>
          </a:p>
          <a:p>
            <a:r>
              <a:rPr lang="ru-RU" sz="2400" b="1" dirty="0">
                <a:solidFill>
                  <a:schemeClr val="bg1"/>
                </a:solidFill>
              </a:rPr>
              <a:t>✓ 2024-2025 гг. – Расцвет </a:t>
            </a:r>
            <a:r>
              <a:rPr lang="ru-RU" sz="2400" b="1" dirty="0" err="1">
                <a:solidFill>
                  <a:schemeClr val="bg1"/>
                </a:solidFill>
              </a:rPr>
              <a:t>квази</a:t>
            </a:r>
            <a:r>
              <a:rPr lang="ru-RU" sz="2400" b="1" dirty="0">
                <a:solidFill>
                  <a:schemeClr val="bg1"/>
                </a:solidFill>
              </a:rPr>
              <a:t>-инвестиционных платформ и “работодателей-мошенников” (</a:t>
            </a:r>
            <a:r>
              <a:rPr lang="ru-RU" sz="2400" b="1" dirty="0" err="1">
                <a:solidFill>
                  <a:schemeClr val="bg1"/>
                </a:solidFill>
              </a:rPr>
              <a:t>cхемы</a:t>
            </a:r>
            <a:r>
              <a:rPr lang="ru-RU" sz="2400" b="1" dirty="0">
                <a:solidFill>
                  <a:schemeClr val="bg1"/>
                </a:solidFill>
              </a:rPr>
              <a:t> с предоплатой за задание, слив данных карт и проч.)</a:t>
            </a:r>
          </a:p>
        </p:txBody>
      </p:sp>
      <p:pic>
        <p:nvPicPr>
          <p:cNvPr id="4" name="Рисунок 3"/>
          <p:cNvPicPr>
            <a:picLocks noChangeAspect="1"/>
          </p:cNvPicPr>
          <p:nvPr/>
        </p:nvPicPr>
        <p:blipFill>
          <a:blip r:embed="rId5"/>
          <a:stretch>
            <a:fillRect/>
          </a:stretch>
        </p:blipFill>
        <p:spPr>
          <a:xfrm>
            <a:off x="8523276" y="4569131"/>
            <a:ext cx="3461816" cy="206628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Рост угроз</a:t>
            </a:r>
            <a:endParaRPr lang="ru-RU" sz="4200" b="1" dirty="0">
              <a:solidFill>
                <a:srgbClr val="4BBCE8"/>
              </a:solidFill>
              <a:latin typeface="PF DinDisplay Pro Black" panose="02000503030000020004" pitchFamily="2" charset="0"/>
            </a:endParaRPr>
          </a:p>
        </p:txBody>
      </p:sp>
      <p:sp>
        <p:nvSpPr>
          <p:cNvPr id="10" name="Объект 2"/>
          <p:cNvSpPr txBox="1"/>
          <p:nvPr/>
        </p:nvSpPr>
        <p:spPr>
          <a:xfrm>
            <a:off x="975349" y="1431767"/>
            <a:ext cx="739358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2400" dirty="0">
              <a:solidFill>
                <a:schemeClr val="bg1"/>
              </a:solidFill>
              <a:latin typeface="PF DinDisplay Pro" panose="02000506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sp>
        <p:nvSpPr>
          <p:cNvPr id="3" name="Прямоугольник 2"/>
          <p:cNvSpPr/>
          <p:nvPr/>
        </p:nvSpPr>
        <p:spPr>
          <a:xfrm>
            <a:off x="679269" y="1307976"/>
            <a:ext cx="8464731" cy="4524315"/>
          </a:xfrm>
          <a:prstGeom prst="rect">
            <a:avLst/>
          </a:prstGeom>
        </p:spPr>
        <p:txBody>
          <a:bodyPr wrap="square">
            <a:spAutoFit/>
          </a:bodyPr>
          <a:lstStyle/>
          <a:p>
            <a:r>
              <a:rPr lang="ru-RU" sz="2400" b="1" dirty="0">
                <a:solidFill>
                  <a:schemeClr val="bg1"/>
                </a:solidFill>
              </a:rPr>
              <a:t>Рост ущерба от мошенничества — результат действия </a:t>
            </a:r>
            <a:r>
              <a:rPr lang="ru-RU" sz="2400" b="1" dirty="0" smtClean="0">
                <a:solidFill>
                  <a:schemeClr val="bg1"/>
                </a:solidFill>
              </a:rPr>
              <a:t>нескольких факторов</a:t>
            </a:r>
            <a:r>
              <a:rPr lang="ru-RU" sz="2400" b="1" dirty="0">
                <a:solidFill>
                  <a:schemeClr val="bg1"/>
                </a:solidFill>
              </a:rPr>
              <a:t>, их синергии</a:t>
            </a:r>
            <a:r>
              <a:rPr lang="ru-RU" sz="2400" b="1" dirty="0" smtClean="0">
                <a:solidFill>
                  <a:schemeClr val="bg1"/>
                </a:solidFill>
              </a:rPr>
              <a:t>:</a:t>
            </a:r>
          </a:p>
          <a:p>
            <a:endParaRPr lang="ru-RU" sz="2400" b="1" dirty="0">
              <a:solidFill>
                <a:schemeClr val="bg1"/>
              </a:solidFill>
            </a:endParaRPr>
          </a:p>
          <a:p>
            <a:pPr marL="342900" indent="-342900">
              <a:buFont typeface="Wingdings" panose="05000000000000000000" pitchFamily="2" charset="2"/>
              <a:buChar char="Ø"/>
            </a:pPr>
            <a:r>
              <a:rPr lang="ru-RU" sz="2400" b="1" dirty="0">
                <a:solidFill>
                  <a:schemeClr val="bg1"/>
                </a:solidFill>
              </a:rPr>
              <a:t> </a:t>
            </a:r>
            <a:r>
              <a:rPr lang="ru-RU" sz="2400" b="1" dirty="0" err="1">
                <a:solidFill>
                  <a:schemeClr val="bg1"/>
                </a:solidFill>
              </a:rPr>
              <a:t>Цифровизация</a:t>
            </a:r>
            <a:r>
              <a:rPr lang="ru-RU" sz="2400" b="1" dirty="0">
                <a:solidFill>
                  <a:schemeClr val="bg1"/>
                </a:solidFill>
              </a:rPr>
              <a:t> экономики и развитие e-</a:t>
            </a:r>
            <a:r>
              <a:rPr lang="ru-RU" sz="2400" b="1" dirty="0" err="1">
                <a:solidFill>
                  <a:schemeClr val="bg1"/>
                </a:solidFill>
              </a:rPr>
              <a:t>commerce</a:t>
            </a:r>
            <a:endParaRPr lang="ru-RU" sz="2400" b="1" dirty="0">
              <a:solidFill>
                <a:schemeClr val="bg1"/>
              </a:solidFill>
            </a:endParaRPr>
          </a:p>
          <a:p>
            <a:pPr marL="342900" indent="-342900">
              <a:buFont typeface="Wingdings" panose="05000000000000000000" pitchFamily="2" charset="2"/>
              <a:buChar char="Ø"/>
            </a:pPr>
            <a:r>
              <a:rPr lang="ru-RU" sz="2400" b="1" dirty="0">
                <a:solidFill>
                  <a:schemeClr val="bg1"/>
                </a:solidFill>
              </a:rPr>
              <a:t> Инструменты для мошенников дешевеют и масштабируются</a:t>
            </a:r>
          </a:p>
          <a:p>
            <a:pPr marL="342900" indent="-342900">
              <a:buFont typeface="Wingdings" panose="05000000000000000000" pitchFamily="2" charset="2"/>
              <a:buChar char="Ø"/>
            </a:pPr>
            <a:r>
              <a:rPr lang="ru-RU" sz="2400" b="1" dirty="0">
                <a:solidFill>
                  <a:schemeClr val="bg1"/>
                </a:solidFill>
              </a:rPr>
              <a:t> СБП как ускоритель: быстрые платежи = быстрые потери</a:t>
            </a:r>
          </a:p>
          <a:p>
            <a:pPr marL="342900" indent="-342900">
              <a:buFont typeface="Wingdings" panose="05000000000000000000" pitchFamily="2" charset="2"/>
              <a:buChar char="Ø"/>
            </a:pPr>
            <a:r>
              <a:rPr lang="ru-RU" sz="2400" b="1" dirty="0">
                <a:solidFill>
                  <a:schemeClr val="bg1"/>
                </a:solidFill>
              </a:rPr>
              <a:t> Низкая цифровая и финансовая грамотность</a:t>
            </a:r>
          </a:p>
          <a:p>
            <a:pPr marL="342900" indent="-342900">
              <a:buFont typeface="Wingdings" panose="05000000000000000000" pitchFamily="2" charset="2"/>
              <a:buChar char="Ø"/>
            </a:pPr>
            <a:r>
              <a:rPr lang="ru-RU" sz="2400" b="1" dirty="0">
                <a:solidFill>
                  <a:schemeClr val="bg1"/>
                </a:solidFill>
              </a:rPr>
              <a:t> Утечки данных как база для целевого поиска</a:t>
            </a:r>
          </a:p>
          <a:p>
            <a:pPr marL="342900" indent="-342900">
              <a:buFont typeface="Wingdings" panose="05000000000000000000" pitchFamily="2" charset="2"/>
              <a:buChar char="Ø"/>
            </a:pPr>
            <a:r>
              <a:rPr lang="ru-RU" sz="2400" b="1" dirty="0">
                <a:solidFill>
                  <a:schemeClr val="bg1"/>
                </a:solidFill>
              </a:rPr>
              <a:t> Искусственный интеллект и автоматизация атак</a:t>
            </a:r>
          </a:p>
          <a:p>
            <a:pPr marL="342900" indent="-342900">
              <a:buFont typeface="Wingdings" panose="05000000000000000000" pitchFamily="2" charset="2"/>
              <a:buChar char="Ø"/>
            </a:pPr>
            <a:r>
              <a:rPr lang="ru-RU" sz="2400" b="1" dirty="0">
                <a:solidFill>
                  <a:schemeClr val="bg1"/>
                </a:solidFill>
              </a:rPr>
              <a:t> "</a:t>
            </a:r>
            <a:r>
              <a:rPr lang="ru-RU" sz="2400" b="1" dirty="0" err="1">
                <a:solidFill>
                  <a:schemeClr val="bg1"/>
                </a:solidFill>
              </a:rPr>
              <a:t>Дропперы</a:t>
            </a:r>
            <a:r>
              <a:rPr lang="ru-RU" sz="2400" b="1" dirty="0">
                <a:solidFill>
                  <a:schemeClr val="bg1"/>
                </a:solidFill>
              </a:rPr>
              <a:t>" — новая инфраструктура отмывания</a:t>
            </a:r>
          </a:p>
          <a:p>
            <a:pPr marL="342900" indent="-342900">
              <a:buFont typeface="Wingdings" panose="05000000000000000000" pitchFamily="2" charset="2"/>
              <a:buChar char="Ø"/>
            </a:pPr>
            <a:r>
              <a:rPr lang="ru-RU" sz="2400" b="1" dirty="0">
                <a:solidFill>
                  <a:schemeClr val="bg1"/>
                </a:solidFill>
              </a:rPr>
              <a:t> Пандемия как триггер цифровой активности и рисков</a:t>
            </a:r>
          </a:p>
        </p:txBody>
      </p:sp>
      <p:pic>
        <p:nvPicPr>
          <p:cNvPr id="4" name="Рисунок 3"/>
          <p:cNvPicPr>
            <a:picLocks noChangeAspect="1"/>
          </p:cNvPicPr>
          <p:nvPr/>
        </p:nvPicPr>
        <p:blipFill>
          <a:blip r:embed="rId5"/>
          <a:stretch>
            <a:fillRect/>
          </a:stretch>
        </p:blipFill>
        <p:spPr>
          <a:xfrm>
            <a:off x="8845435" y="1767280"/>
            <a:ext cx="3004755" cy="180285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На кого направлены действия </a:t>
            </a:r>
          </a:p>
          <a:p>
            <a:pPr algn="ctr"/>
            <a:r>
              <a:rPr lang="ru-RU" sz="4200" b="1" dirty="0" smtClean="0">
                <a:solidFill>
                  <a:srgbClr val="4BBCE8"/>
                </a:solidFill>
                <a:latin typeface="PF DinDisplay Pro Black" panose="02000503030000020004" pitchFamily="2" charset="0"/>
              </a:rPr>
              <a:t>мошенников</a:t>
            </a:r>
            <a:endParaRPr lang="ru-RU" sz="4200" b="1" dirty="0">
              <a:solidFill>
                <a:srgbClr val="4BBCE8"/>
              </a:solidFill>
              <a:latin typeface="PF DinDisplay Pro Black" panose="02000503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pic>
        <p:nvPicPr>
          <p:cNvPr id="3" name="Рисунок 2"/>
          <p:cNvPicPr>
            <a:picLocks noChangeAspect="1"/>
          </p:cNvPicPr>
          <p:nvPr/>
        </p:nvPicPr>
        <p:blipFill>
          <a:blip r:embed="rId5"/>
          <a:stretch>
            <a:fillRect/>
          </a:stretch>
        </p:blipFill>
        <p:spPr>
          <a:xfrm>
            <a:off x="747401" y="1376257"/>
            <a:ext cx="2922779" cy="2189903"/>
          </a:xfrm>
          <a:prstGeom prst="rect">
            <a:avLst/>
          </a:prstGeom>
        </p:spPr>
      </p:pic>
      <p:pic>
        <p:nvPicPr>
          <p:cNvPr id="4" name="Рисунок 3"/>
          <p:cNvPicPr>
            <a:picLocks noChangeAspect="1"/>
          </p:cNvPicPr>
          <p:nvPr/>
        </p:nvPicPr>
        <p:blipFill>
          <a:blip r:embed="rId6"/>
          <a:stretch>
            <a:fillRect/>
          </a:stretch>
        </p:blipFill>
        <p:spPr>
          <a:xfrm>
            <a:off x="6655812" y="1376257"/>
            <a:ext cx="2274071" cy="2727267"/>
          </a:xfrm>
          <a:prstGeom prst="rect">
            <a:avLst/>
          </a:prstGeom>
        </p:spPr>
      </p:pic>
      <p:pic>
        <p:nvPicPr>
          <p:cNvPr id="5" name="Рисунок 4"/>
          <p:cNvPicPr>
            <a:picLocks noChangeAspect="1"/>
          </p:cNvPicPr>
          <p:nvPr/>
        </p:nvPicPr>
        <p:blipFill>
          <a:blip r:embed="rId7"/>
          <a:stretch>
            <a:fillRect/>
          </a:stretch>
        </p:blipFill>
        <p:spPr>
          <a:xfrm>
            <a:off x="747401" y="4080745"/>
            <a:ext cx="2934718" cy="2006546"/>
          </a:xfrm>
          <a:prstGeom prst="rect">
            <a:avLst/>
          </a:prstGeom>
        </p:spPr>
      </p:pic>
      <p:pic>
        <p:nvPicPr>
          <p:cNvPr id="6" name="Рисунок 5"/>
          <p:cNvPicPr>
            <a:picLocks noChangeAspect="1"/>
          </p:cNvPicPr>
          <p:nvPr/>
        </p:nvPicPr>
        <p:blipFill>
          <a:blip r:embed="rId8"/>
          <a:stretch>
            <a:fillRect/>
          </a:stretch>
        </p:blipFill>
        <p:spPr>
          <a:xfrm>
            <a:off x="6655812" y="4315092"/>
            <a:ext cx="2331339" cy="2331339"/>
          </a:xfrm>
          <a:prstGeom prst="rect">
            <a:avLst/>
          </a:prstGeom>
        </p:spPr>
      </p:pic>
      <p:sp>
        <p:nvSpPr>
          <p:cNvPr id="7" name="TextBox 6"/>
          <p:cNvSpPr txBox="1"/>
          <p:nvPr/>
        </p:nvSpPr>
        <p:spPr>
          <a:xfrm>
            <a:off x="9431383" y="4767943"/>
            <a:ext cx="2286000" cy="1323439"/>
          </a:xfrm>
          <a:prstGeom prst="rect">
            <a:avLst/>
          </a:prstGeom>
          <a:noFill/>
        </p:spPr>
        <p:txBody>
          <a:bodyPr wrap="square" rtlCol="0">
            <a:spAutoFit/>
          </a:bodyPr>
          <a:lstStyle/>
          <a:p>
            <a:r>
              <a:rPr lang="ru-RU" sz="2000" b="1" dirty="0">
                <a:solidFill>
                  <a:schemeClr val="bg1"/>
                </a:solidFill>
              </a:rPr>
              <a:t>Инвалиды и</a:t>
            </a:r>
          </a:p>
          <a:p>
            <a:r>
              <a:rPr lang="ru-RU" sz="2000" b="1" dirty="0">
                <a:solidFill>
                  <a:schemeClr val="bg1"/>
                </a:solidFill>
              </a:rPr>
              <a:t>социально </a:t>
            </a:r>
          </a:p>
          <a:p>
            <a:r>
              <a:rPr lang="ru-RU" sz="2000" b="1" dirty="0">
                <a:solidFill>
                  <a:schemeClr val="bg1"/>
                </a:solidFill>
              </a:rPr>
              <a:t> уязвимые слои </a:t>
            </a:r>
          </a:p>
          <a:p>
            <a:r>
              <a:rPr lang="ru-RU" sz="2000" b="1" dirty="0">
                <a:solidFill>
                  <a:schemeClr val="bg1"/>
                </a:solidFill>
              </a:rPr>
              <a:t>населения</a:t>
            </a:r>
          </a:p>
        </p:txBody>
      </p:sp>
      <p:sp>
        <p:nvSpPr>
          <p:cNvPr id="8" name="TextBox 7"/>
          <p:cNvSpPr txBox="1"/>
          <p:nvPr/>
        </p:nvSpPr>
        <p:spPr>
          <a:xfrm>
            <a:off x="9431383" y="2508069"/>
            <a:ext cx="2116175" cy="1015663"/>
          </a:xfrm>
          <a:prstGeom prst="rect">
            <a:avLst/>
          </a:prstGeom>
          <a:noFill/>
        </p:spPr>
        <p:txBody>
          <a:bodyPr wrap="square" rtlCol="0">
            <a:spAutoFit/>
          </a:bodyPr>
          <a:lstStyle/>
          <a:p>
            <a:r>
              <a:rPr lang="ru-RU" sz="2000" b="1" dirty="0">
                <a:solidFill>
                  <a:schemeClr val="bg1"/>
                </a:solidFill>
              </a:rPr>
              <a:t>Пенсионеры и </a:t>
            </a:r>
          </a:p>
          <a:p>
            <a:r>
              <a:rPr lang="ru-RU" sz="2000" b="1" dirty="0">
                <a:solidFill>
                  <a:schemeClr val="bg1"/>
                </a:solidFill>
              </a:rPr>
              <a:t>пожилые граждане</a:t>
            </a:r>
          </a:p>
        </p:txBody>
      </p:sp>
      <p:sp>
        <p:nvSpPr>
          <p:cNvPr id="12" name="TextBox 11"/>
          <p:cNvSpPr txBox="1"/>
          <p:nvPr/>
        </p:nvSpPr>
        <p:spPr>
          <a:xfrm>
            <a:off x="3853543" y="2508069"/>
            <a:ext cx="1655581" cy="707886"/>
          </a:xfrm>
          <a:prstGeom prst="rect">
            <a:avLst/>
          </a:prstGeom>
          <a:noFill/>
        </p:spPr>
        <p:txBody>
          <a:bodyPr wrap="none" rtlCol="0">
            <a:spAutoFit/>
          </a:bodyPr>
          <a:lstStyle/>
          <a:p>
            <a:r>
              <a:rPr lang="ru-RU" sz="2000" b="1" dirty="0" smtClean="0">
                <a:solidFill>
                  <a:schemeClr val="bg1"/>
                </a:solidFill>
              </a:rPr>
              <a:t>Молодёжь и </a:t>
            </a:r>
          </a:p>
          <a:p>
            <a:r>
              <a:rPr lang="ru-RU" sz="2000" b="1" dirty="0" smtClean="0">
                <a:solidFill>
                  <a:schemeClr val="bg1"/>
                </a:solidFill>
              </a:rPr>
              <a:t>студенты</a:t>
            </a:r>
            <a:endParaRPr lang="ru-RU" sz="2000" b="1" dirty="0">
              <a:solidFill>
                <a:schemeClr val="bg1"/>
              </a:solidFill>
            </a:endParaRPr>
          </a:p>
        </p:txBody>
      </p:sp>
      <p:sp>
        <p:nvSpPr>
          <p:cNvPr id="14" name="TextBox 13"/>
          <p:cNvSpPr txBox="1"/>
          <p:nvPr/>
        </p:nvSpPr>
        <p:spPr>
          <a:xfrm>
            <a:off x="3853543" y="4767943"/>
            <a:ext cx="1089914" cy="1015663"/>
          </a:xfrm>
          <a:prstGeom prst="rect">
            <a:avLst/>
          </a:prstGeom>
          <a:noFill/>
        </p:spPr>
        <p:txBody>
          <a:bodyPr wrap="none" rtlCol="0">
            <a:spAutoFit/>
          </a:bodyPr>
          <a:lstStyle/>
          <a:p>
            <a:r>
              <a:rPr lang="ru-RU" sz="2000" b="1" dirty="0" smtClean="0">
                <a:solidFill>
                  <a:schemeClr val="bg1"/>
                </a:solidFill>
              </a:rPr>
              <a:t>Те, кто в</a:t>
            </a:r>
          </a:p>
          <a:p>
            <a:r>
              <a:rPr lang="ru-RU" sz="2000" b="1" dirty="0">
                <a:solidFill>
                  <a:schemeClr val="bg1"/>
                </a:solidFill>
              </a:rPr>
              <a:t>п</a:t>
            </a:r>
            <a:r>
              <a:rPr lang="ru-RU" sz="2000" b="1" dirty="0" smtClean="0">
                <a:solidFill>
                  <a:schemeClr val="bg1"/>
                </a:solidFill>
              </a:rPr>
              <a:t>оиске</a:t>
            </a:r>
          </a:p>
          <a:p>
            <a:r>
              <a:rPr lang="ru-RU" sz="2000" b="1" dirty="0" smtClean="0">
                <a:solidFill>
                  <a:schemeClr val="bg1"/>
                </a:solidFill>
              </a:rPr>
              <a:t>работы</a:t>
            </a:r>
            <a:endParaRPr lang="ru-RU" sz="20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1"/>
          <p:cNvSpPr txBox="1"/>
          <p:nvPr/>
        </p:nvSpPr>
        <p:spPr>
          <a:xfrm>
            <a:off x="2745378" y="360011"/>
            <a:ext cx="6895011" cy="88020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200" b="1" dirty="0" smtClean="0">
                <a:solidFill>
                  <a:srgbClr val="4BBCE8"/>
                </a:solidFill>
                <a:latin typeface="PF DinDisplay Pro Black" panose="02000503030000020004" pitchFamily="2" charset="0"/>
              </a:rPr>
              <a:t>Кто чаще становится жертвой</a:t>
            </a:r>
            <a:endParaRPr lang="ru-RU" sz="4200" b="1" dirty="0">
              <a:solidFill>
                <a:srgbClr val="4BBCE8"/>
              </a:solidFill>
              <a:latin typeface="PF DinDisplay Pro Black" panose="02000503030000020004" pitchFamily="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98" y="442812"/>
            <a:ext cx="1694993" cy="67361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058" y="429813"/>
            <a:ext cx="1628500" cy="699609"/>
          </a:xfrm>
          <a:prstGeom prst="rect">
            <a:avLst/>
          </a:prstGeom>
        </p:spPr>
      </p:pic>
      <p:pic>
        <p:nvPicPr>
          <p:cNvPr id="4" name="Рисунок 3"/>
          <p:cNvPicPr>
            <a:picLocks noChangeAspect="1"/>
          </p:cNvPicPr>
          <p:nvPr/>
        </p:nvPicPr>
        <p:blipFill>
          <a:blip r:embed="rId5"/>
          <a:stretch>
            <a:fillRect/>
          </a:stretch>
        </p:blipFill>
        <p:spPr>
          <a:xfrm>
            <a:off x="2068196" y="1116423"/>
            <a:ext cx="9275203" cy="56859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6"/>
          <a:stretch>
            <a:fillRect/>
          </a:stretch>
        </p:blipFill>
        <p:spPr>
          <a:xfrm>
            <a:off x="0" y="2050245"/>
            <a:ext cx="4279763" cy="3407959"/>
          </a:xfrm>
          <a:prstGeom prst="rect">
            <a:avLst/>
          </a:prstGeom>
        </p:spPr>
      </p:pic>
      <p:sp>
        <p:nvSpPr>
          <p:cNvPr id="6" name="TextBox 5"/>
          <p:cNvSpPr txBox="1"/>
          <p:nvPr/>
        </p:nvSpPr>
        <p:spPr>
          <a:xfrm>
            <a:off x="5251269" y="2965269"/>
            <a:ext cx="1157519" cy="523220"/>
          </a:xfrm>
          <a:prstGeom prst="rect">
            <a:avLst/>
          </a:prstGeom>
          <a:noFill/>
        </p:spPr>
        <p:txBody>
          <a:bodyPr wrap="square" rtlCol="0">
            <a:spAutoFit/>
          </a:bodyPr>
          <a:lstStyle/>
          <a:p>
            <a:r>
              <a:rPr lang="ru-RU" sz="2800" dirty="0" smtClean="0"/>
              <a:t>27,3%</a:t>
            </a:r>
            <a:endParaRPr lang="ru-RU" sz="2800" dirty="0"/>
          </a:p>
        </p:txBody>
      </p:sp>
      <p:sp>
        <p:nvSpPr>
          <p:cNvPr id="7" name="TextBox 6"/>
          <p:cNvSpPr txBox="1"/>
          <p:nvPr/>
        </p:nvSpPr>
        <p:spPr>
          <a:xfrm>
            <a:off x="5834161" y="4754880"/>
            <a:ext cx="1659933" cy="707886"/>
          </a:xfrm>
          <a:prstGeom prst="rect">
            <a:avLst/>
          </a:prstGeom>
          <a:noFill/>
        </p:spPr>
        <p:txBody>
          <a:bodyPr wrap="square" rtlCol="0">
            <a:spAutoFit/>
          </a:bodyPr>
          <a:lstStyle/>
          <a:p>
            <a:r>
              <a:rPr lang="ru-RU" sz="4000" dirty="0" smtClean="0"/>
              <a:t>46,2%</a:t>
            </a:r>
            <a:endParaRPr lang="ru-RU"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1192</Words>
  <Application>Microsoft Office PowerPoint</Application>
  <PresentationFormat>Широкоэкранный</PresentationFormat>
  <Paragraphs>167</Paragraphs>
  <Slides>22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Arial</vt:lpstr>
      <vt:lpstr>Calibri</vt:lpstr>
      <vt:lpstr>Calibri Light</vt:lpstr>
      <vt:lpstr>PF DinDisplay Pro</vt:lpstr>
      <vt:lpstr>PF DinDisplay Pro Black</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dc:creator>
  <cp:lastModifiedBy>User</cp:lastModifiedBy>
  <cp:revision>98</cp:revision>
  <dcterms:created xsi:type="dcterms:W3CDTF">2024-02-28T08:59:00Z</dcterms:created>
  <dcterms:modified xsi:type="dcterms:W3CDTF">2025-12-05T07:52:11Z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714903E7E45D45AC83DD17102380BD7F_12</vt:lpwstr>
  </property>
  <property fmtid="{D5CDD505-2E9C-101B-9397-08002B2CF9AE}" pid="3" name="KSOProductBuildVer">
    <vt:lpwstr>1049-12.2.0.23155</vt:lpwstr>
  </property>
</Properties>
</file>