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63" r:id="rId2"/>
    <p:sldId id="321" r:id="rId3"/>
    <p:sldId id="301" r:id="rId4"/>
    <p:sldId id="322" r:id="rId5"/>
    <p:sldId id="343" r:id="rId6"/>
    <p:sldId id="324" r:id="rId7"/>
    <p:sldId id="323" r:id="rId8"/>
    <p:sldId id="325" r:id="rId9"/>
    <p:sldId id="326" r:id="rId10"/>
    <p:sldId id="327" r:id="rId11"/>
    <p:sldId id="328" r:id="rId12"/>
    <p:sldId id="331" r:id="rId13"/>
    <p:sldId id="332" r:id="rId14"/>
    <p:sldId id="333" r:id="rId15"/>
    <p:sldId id="330" r:id="rId16"/>
    <p:sldId id="329" r:id="rId17"/>
    <p:sldId id="334" r:id="rId18"/>
    <p:sldId id="335" r:id="rId19"/>
    <p:sldId id="339" r:id="rId20"/>
    <p:sldId id="340" r:id="rId21"/>
    <p:sldId id="337" r:id="rId22"/>
    <p:sldId id="336" r:id="rId23"/>
    <p:sldId id="338" r:id="rId24"/>
    <p:sldId id="342" r:id="rId2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ika_o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EEBF0"/>
    <a:srgbClr val="E8E1EA"/>
    <a:srgbClr val="E4DFE8"/>
    <a:srgbClr val="EBE8ED"/>
    <a:srgbClr val="E3DDE7"/>
    <a:srgbClr val="E2DDEA"/>
    <a:srgbClr val="D3CBDE"/>
    <a:srgbClr val="B0AEC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8" y="78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22T10:07:31.672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86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8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1/18/2025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9" y="10173"/>
            <a:ext cx="12192000" cy="68550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2755" y="1346835"/>
            <a:ext cx="6600825" cy="219773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3555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sym typeface="+mn-ea"/>
              </a:rPr>
              <a:t>Как стать предпринимателем или как правильно найти </a:t>
            </a:r>
            <a:r>
              <a:rPr lang="ru-RU" sz="3555" b="1" dirty="0" smtClean="0">
                <a:solidFill>
                  <a:srgbClr val="FF0000"/>
                </a:solidFill>
                <a:latin typeface="+mj-lt"/>
                <a:ea typeface="Verdana" panose="020B0604030504040204" pitchFamily="34" charset="0"/>
                <a:sym typeface="+mn-ea"/>
              </a:rPr>
              <a:t>работу</a:t>
            </a:r>
            <a:r>
              <a:rPr lang="ru-RU" sz="4500" b="1" dirty="0" smtClean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+mn-ea"/>
              </a:rPr>
              <a:t> </a:t>
            </a:r>
            <a:endParaRPr lang="ru-RU" sz="4500" b="1" dirty="0">
              <a:solidFill>
                <a:srgbClr val="E61E4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19" y="1437886"/>
            <a:ext cx="4897995" cy="51233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550" y="404283"/>
            <a:ext cx="1628500" cy="698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5" y="454847"/>
            <a:ext cx="1633503" cy="648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033557" y="318562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1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Play"/>
              </a:rPr>
              <a:t>… 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  <a:sym typeface="Play"/>
              </a:rPr>
              <a:t>что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  <a:sym typeface="Play"/>
              </a:rPr>
              <a:t>выбрать: 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  <a:sym typeface="Play"/>
              </a:rPr>
              <a:t>ИП или самозанятость</a:t>
            </a:r>
            <a:endParaRPr sz="20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Times New Roman" panose="02020603050405020304" pitchFamily="18" charset="0"/>
              <a:sym typeface="Play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295399" y="2012646"/>
          <a:ext cx="9457267" cy="4451200"/>
        </p:xfrm>
        <a:graphic>
          <a:graphicData uri="http://schemas.openxmlformats.org/drawingml/2006/table">
            <a:tbl>
              <a:tblPr/>
              <a:tblGrid>
                <a:gridCol w="1680944"/>
                <a:gridCol w="3896017"/>
                <a:gridCol w="3880306"/>
              </a:tblGrid>
              <a:tr h="384053"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effectLst/>
                        </a:rPr>
                        <a:t>ИП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</a:rPr>
                        <a:t>Самозанятые</a:t>
                      </a:r>
                      <a:endParaRPr lang="ru-RU" sz="200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53">
                <a:tc>
                  <a:txBody>
                    <a:bodyPr/>
                    <a:lstStyle/>
                    <a:p>
                      <a:r>
                        <a:rPr lang="ru-RU" sz="2000" b="1" dirty="0">
                          <a:effectLst/>
                        </a:rPr>
                        <a:t>Налоги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effectLst/>
                        </a:rPr>
                        <a:t>6–30%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>
                          <a:effectLst/>
                        </a:rPr>
                        <a:t>4-6%</a:t>
                      </a:r>
                      <a:endParaRPr lang="ru-RU" sz="200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590">
                <a:tc>
                  <a:txBody>
                    <a:bodyPr/>
                    <a:lstStyle/>
                    <a:p>
                      <a:r>
                        <a:rPr lang="ru-RU" sz="2000" b="1" dirty="0">
                          <a:effectLst/>
                        </a:rPr>
                        <a:t>Работники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effectLst/>
                        </a:rPr>
                        <a:t>до 100-130 человек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>
                          <a:effectLst/>
                        </a:rPr>
                        <a:t>нельзя нанимать</a:t>
                      </a:r>
                      <a:endParaRPr lang="ru-RU" sz="200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516"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</a:rPr>
                        <a:t>Доход</a:t>
                      </a:r>
                      <a:endParaRPr lang="ru-RU" sz="200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effectLst/>
                        </a:rPr>
                        <a:t>до 60 млн рублей в год и выше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effectLst/>
                        </a:rPr>
                        <a:t>до 2,4 млн рублей в год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0582"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</a:rPr>
                        <a:t>Взносы</a:t>
                      </a:r>
                      <a:endParaRPr lang="ru-RU" sz="200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effectLst/>
                        </a:rPr>
                        <a:t>обязательны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effectLst/>
                        </a:rPr>
                        <a:t>не обязательны, можно копить на пенсию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516"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</a:rPr>
                        <a:t>Касса</a:t>
                      </a:r>
                      <a:endParaRPr lang="ru-RU" sz="200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effectLst/>
                        </a:rPr>
                        <a:t>обязательна при продажах физлицам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effectLst/>
                        </a:rPr>
                        <a:t>не нужна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0582"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</a:rPr>
                        <a:t>Налоговый учет</a:t>
                      </a:r>
                      <a:endParaRPr lang="ru-RU" sz="200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>
                          <a:effectLst/>
                        </a:rPr>
                        <a:t>нужно сдавать декларации</a:t>
                      </a:r>
                      <a:endParaRPr lang="ru-RU" sz="200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effectLst/>
                        </a:rPr>
                        <a:t>отчетности нет</a:t>
                      </a:r>
                      <a:endParaRPr lang="ru-RU" sz="2000" dirty="0">
                        <a:effectLst/>
                      </a:endParaRPr>
                    </a:p>
                  </a:txBody>
                  <a:tcPr marL="71455" marR="71455" marT="71455" marB="7145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177491" y="318562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бизнес план – навигатор бизнеса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5933" y="2396067"/>
            <a:ext cx="813071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545454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Примите решение составить бизнес-план.</a:t>
            </a:r>
            <a:r>
              <a:rPr lang="ru-RU" sz="2000" dirty="0">
                <a:solidFill>
                  <a:srgbClr val="545454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 </a:t>
            </a:r>
          </a:p>
          <a:p>
            <a:endParaRPr lang="ru-RU" sz="2000" dirty="0">
              <a:solidFill>
                <a:srgbClr val="545454"/>
              </a:solidFill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ru-RU" sz="2000" dirty="0">
                <a:solidFill>
                  <a:srgbClr val="545454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В бизнес-плане будет описано, как вы будете зарабатывать деньги и какие товары или услуги вы будете предлагать. </a:t>
            </a:r>
          </a:p>
          <a:p>
            <a:endParaRPr lang="ru-RU" sz="2000" dirty="0">
              <a:solidFill>
                <a:srgbClr val="545454"/>
              </a:solidFill>
              <a:effectLst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ru-RU" sz="2000" dirty="0">
                <a:solidFill>
                  <a:srgbClr val="545454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Бизнес-план также позволит вам спланировать продажи, чтобы вам не пришлось действовать вслепую. </a:t>
            </a:r>
          </a:p>
          <a:p>
            <a:endParaRPr lang="ru-RU" sz="2000" dirty="0">
              <a:solidFill>
                <a:srgbClr val="545454"/>
              </a:solidFill>
              <a:effectLst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ru-RU" sz="2000" dirty="0">
                <a:solidFill>
                  <a:srgbClr val="545454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Бизнес-план поможет определить стоимость запуска и поддержания бизнеса — так расходы не окажутся неожиданными. </a:t>
            </a:r>
          </a:p>
          <a:p>
            <a:endParaRPr lang="ru-RU" sz="2000" dirty="0">
              <a:solidFill>
                <a:srgbClr val="545454"/>
              </a:solidFill>
              <a:effectLst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ru-RU" sz="2000" dirty="0">
                <a:solidFill>
                  <a:srgbClr val="545454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Бизнес-план также даст понять окружающим </a:t>
            </a:r>
            <a:r>
              <a:rPr lang="ru-RU" sz="2000" b="1" dirty="0">
                <a:solidFill>
                  <a:srgbClr val="545454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(и вам тоже)</a:t>
            </a:r>
            <a:r>
              <a:rPr lang="ru-RU" sz="2000" dirty="0">
                <a:solidFill>
                  <a:srgbClr val="545454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,</a:t>
            </a:r>
            <a:r>
              <a:rPr lang="ru-RU" sz="2000" b="1" dirty="0">
                <a:solidFill>
                  <a:srgbClr val="545454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sz="2000" dirty="0">
                <a:solidFill>
                  <a:srgbClr val="545454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что вы настроены серьезно.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1" y="3023525"/>
            <a:ext cx="2010441" cy="20104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19824" y="318562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216061" y="13444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где взять деньги       КРАУДФАНДИНГ</a:t>
            </a:r>
            <a:endParaRPr sz="20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" y="2368296"/>
            <a:ext cx="10744200" cy="407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Термин «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краудфандинг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в переводе с английского означает «финансирование толпой»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России краудфандинг фактически существует с середины 2000-х, однако законодательно данная сфера регулируется с 1 января 2020 года.</a:t>
            </a:r>
            <a:b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800" b="1" dirty="0">
                <a:cs typeface="Times New Roman" panose="02020603050405020304" pitchFamily="18" charset="0"/>
              </a:rPr>
              <a:t>Краудфандинг очень распространен в творческих кругах. </a:t>
            </a:r>
          </a:p>
          <a:p>
            <a:pPr>
              <a:lnSpc>
                <a:spcPct val="107000"/>
              </a:lnSpc>
            </a:pPr>
            <a:r>
              <a:rPr lang="ru-RU" sz="1600" b="1" dirty="0">
                <a:cs typeface="Times New Roman" panose="02020603050405020304" pitchFamily="18" charset="0"/>
              </a:rPr>
              <a:t>Таким способом собирают деньги на свои проекты музыканты, </a:t>
            </a:r>
          </a:p>
          <a:p>
            <a:pPr>
              <a:lnSpc>
                <a:spcPct val="107000"/>
              </a:lnSpc>
            </a:pPr>
            <a:r>
              <a:rPr lang="ru-RU" sz="1600" b="1" dirty="0">
                <a:cs typeface="Times New Roman" panose="02020603050405020304" pitchFamily="18" charset="0"/>
              </a:rPr>
              <a:t>художники, разработчики игр, блогеры.</a:t>
            </a:r>
          </a:p>
          <a:p>
            <a:pPr>
              <a:lnSpc>
                <a:spcPct val="107000"/>
              </a:lnSpc>
            </a:pPr>
            <a:endParaRPr 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Чтобы открыть свое дело, не обязательно занимать деньги или </a:t>
            </a:r>
          </a:p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копить на первоначальные вложения.</a:t>
            </a:r>
          </a:p>
          <a:p>
            <a:pPr>
              <a:lnSpc>
                <a:spcPct val="107000"/>
              </a:lnSpc>
            </a:pPr>
            <a:r>
              <a:rPr lang="ru-RU" sz="1800" b="1" dirty="0">
                <a:cs typeface="Times New Roman" panose="02020603050405020304" pitchFamily="18" charset="0"/>
              </a:rPr>
              <a:t>Вместо этого можно попросить будущих клиентов скинуться и на эти деньги организовать дело. </a:t>
            </a:r>
          </a:p>
          <a:p>
            <a:pPr>
              <a:lnSpc>
                <a:spcPct val="107000"/>
              </a:lnSpc>
            </a:pPr>
            <a:endParaRPr lang="ru-RU" sz="1800" b="1" u="sng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800" b="1" u="sng" dirty="0">
                <a:cs typeface="Times New Roman" panose="02020603050405020304" pitchFamily="18" charset="0"/>
              </a:rPr>
              <a:t>Главное — рассказать о своей идее и убедить людей сброситься.</a:t>
            </a:r>
            <a:endParaRPr lang="ru-RU" sz="1800" b="1" u="sng" dirty="0">
              <a:effectLst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54" y="3571290"/>
            <a:ext cx="1540205" cy="15402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на что нужно обратить внимание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861" y="2082054"/>
            <a:ext cx="11543123" cy="444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Коллективное финансирование возможно только через специализированную инвестиционную платформу, которая должна находиться в реестре ЦБ. Только после получения статуса оператора инвестиционной платформы (ОИП) площадка может размещать заявки по сбору средств на проект через интернет.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30 июня 2024 года по данным Банка России в реестр ОИП включено 88 организации.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ЭТИХ площадок установлены строгие параметры соответствия: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1.операторы сервисов обязаны проходить регистрацию, после которой попадать в специализированный реестр ЦБ РФ;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2.регулярные проверки независимыми аудиторами, если инвестиционные потоки на платформе имеют объём более ₽60 млн;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3.при соблюдении норм российского законодательства ежегодно предоставлять финансовые отчёты в региональные подразделения ЦБ РФ.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422" y="2974383"/>
            <a:ext cx="909233" cy="9092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677313" y="318562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51585" y="1454977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… как это происходит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" y="2148924"/>
            <a:ext cx="11265407" cy="441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i="0" dirty="0">
                <a:solidFill>
                  <a:srgbClr val="333333"/>
                </a:solidFill>
                <a:effectLst/>
              </a:rPr>
              <a:t>Принцип работы:</a:t>
            </a:r>
            <a:endParaRPr lang="ru-RU" b="0" i="0" dirty="0">
              <a:solidFill>
                <a:srgbClr val="333333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</a:rPr>
              <a:t>Для получения финансирования нужно разместить описание проекта на площадке.</a:t>
            </a:r>
          </a:p>
          <a:p>
            <a:pPr algn="l">
              <a:buFont typeface="+mj-lt"/>
              <a:buAutoNum type="arabicPeriod" startAt="2"/>
            </a:pPr>
            <a:r>
              <a:rPr lang="ru-RU" b="0" i="0" dirty="0">
                <a:solidFill>
                  <a:srgbClr val="333333"/>
                </a:solidFill>
                <a:effectLst/>
              </a:rPr>
              <a:t>Указать минимальное количество средств, которое необходимо собрать за заявленный срок.</a:t>
            </a:r>
          </a:p>
          <a:p>
            <a:pPr algn="l">
              <a:buFont typeface="+mj-lt"/>
              <a:buAutoNum type="arabicPeriod" startAt="3"/>
            </a:pPr>
            <a:r>
              <a:rPr lang="ru-RU" b="0" i="0" dirty="0">
                <a:solidFill>
                  <a:srgbClr val="333333"/>
                </a:solidFill>
                <a:effectLst/>
              </a:rPr>
              <a:t>Если сбор завершится неуспешно, то деньги вернутся спонсорам.</a:t>
            </a:r>
            <a:endParaRPr lang="en-US" b="0" i="0" dirty="0">
              <a:solidFill>
                <a:srgbClr val="333333"/>
              </a:solidFill>
              <a:effectLst/>
            </a:endParaRPr>
          </a:p>
          <a:p>
            <a:pPr algn="l">
              <a:buFont typeface="+mj-lt"/>
              <a:buAutoNum type="arabicPeriod" startAt="3"/>
            </a:pPr>
            <a:endParaRPr lang="en-US" dirty="0">
              <a:solidFill>
                <a:srgbClr val="333333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Если сумма соберется целиком, то сервис переведет деньги на указанный банковский счет за вычетом комиссии. В зависимости от категории, сервиса и используемых платежных систем за переводы комиссия будет 3,5—15%. Если не удастся собрать всю сумму — деньги вернут пользователям.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НЕЛЬЗЯ ПРОСТО РАЗМЕСТИТЬ СВОЮ ИДЕЮ И ЖДАТЬ ДЕНЕГ. ЭТО РАВНОСИЛЬНО ТОМУ, ЧТО ПОЛОЖИТЬ СВОЁ ДОМАШНЕЕ ПЕЧЕНЬЕ НА ПОЛКУ ОГРОМНОГО СУПЕРМАРКЕТА И ЖДАТЬ, ЧТО ЕГО КУПЯТ. КАК И В ЛЮБОЙ СОЦСЕТИ НУЖНО АКТИВНИЧАТЬ, ЗАПУСКАТЬ РЕКЛАМУ И Т.Д. ДЕНЬГИ САМИ СОБОЙ НЕ ПОЛЕТЯТ. ЛЮДИ ДОЛЖНЫ ЗАХОТЕТЬ КУПИТЬ ВАШ ПРОДУКТ.</a:t>
            </a:r>
          </a:p>
          <a:p>
            <a:pPr algn="l">
              <a:buFont typeface="+mj-lt"/>
              <a:buAutoNum type="arabicPeriod" startAt="3"/>
            </a:pP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80" y="5858294"/>
            <a:ext cx="609524" cy="6095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07" y="31856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864224" y="318562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…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советы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733" y="2396067"/>
            <a:ext cx="10233165" cy="302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ts val="1875"/>
              </a:lnSpc>
              <a:spcAft>
                <a:spcPts val="375"/>
              </a:spcAft>
              <a:buClr>
                <a:srgbClr val="00009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dirty="0"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Не бойтесь рассказать людям о своем бизнесе. Это поможет, когда вы пытаетесь получить признание своих сверстников как независимого владельца бизнеса.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875"/>
              </a:lnSpc>
              <a:spcAft>
                <a:spcPts val="375"/>
              </a:spcAft>
              <a:buClr>
                <a:srgbClr val="00009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dirty="0"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Всегда стремитесь получить прибыль, но главными приоритетами должны быть дружелюбное обслуживание и качественная продукция.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875"/>
              </a:lnSpc>
              <a:spcAft>
                <a:spcPts val="375"/>
              </a:spcAft>
              <a:buClr>
                <a:srgbClr val="00009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dirty="0"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Убедитесь, что вы не тратите больше, чем зарабатываете.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875"/>
              </a:lnSpc>
              <a:spcAft>
                <a:spcPts val="375"/>
              </a:spcAft>
              <a:buClr>
                <a:srgbClr val="00009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dirty="0"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Убедитесь, что у вашего бизнеса есть что-то, что отличает его от других подобных предприятий.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875"/>
              </a:lnSpc>
              <a:spcAft>
                <a:spcPts val="375"/>
              </a:spcAft>
              <a:buClr>
                <a:srgbClr val="00009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dirty="0"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Не бойтесь обращаться за помощью, когда начинаете свое дело, и не брезгуйте ею тогда, когда ваше предприятие пойдет в гору.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ts val="1875"/>
              </a:lnSpc>
              <a:spcAft>
                <a:spcPts val="375"/>
              </a:spcAft>
              <a:buClr>
                <a:srgbClr val="000099"/>
              </a:buClr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dirty="0"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Создайте отдельный банковский счет для бизнеса. Это не должен быть бизнес-счет — простой сберегательный счет вполне сойдет, чтобы разделить доходы от предприятия и ваши личные средства.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796" y="5371639"/>
            <a:ext cx="962485" cy="9624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126691" y="318562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практическая часть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61" y="2015257"/>
            <a:ext cx="189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Сказка задачка:</a:t>
            </a:r>
          </a:p>
          <a:p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174670" y="2497668"/>
            <a:ext cx="11627863" cy="4047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Испекла бабка колобок. Знакомая ситуация?))) Вот только, в отличии от сказки, колобка съел дед.</a:t>
            </a:r>
            <a:b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Бабке печь понравилось. Она настряпала много колобков и понесла их на базар. Пирожки уже всем надоели, а тут новинка! Покупатели в момент всё раскупили.</a:t>
            </a:r>
            <a:b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Довольная </a:t>
            </a:r>
            <a: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бабка пришла домой с деньгами и на следующий день напекла ещё больше колобков. Принесла их на базар, смотрит, а соседки по прилавку уже стоят довольные с таким-же товаром.</a:t>
            </a:r>
            <a:b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Через </a:t>
            </a:r>
            <a: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неделю половина рыночных торговок отказалась от приготовления булочек и переключилась на колобков.</a:t>
            </a:r>
            <a:b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покупатели уже привыкли к колобкам и покупали их не так охотно. Тогда хозяйки проявили изобретательность: одни стали посыпать колобков маком, другие корицей, третьи - сахарной пудрой. Вкусы покупателей разделились. Каждый мог выбрать то, что ему по душе. </a:t>
            </a:r>
            <a:b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Через </a:t>
            </a:r>
            <a: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месяц колобки разных видов присутствовали в ассортименте у всех торговок </a:t>
            </a:r>
            <a:r>
              <a:rPr lang="ru-RU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наравне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 булочками и пирожками.</a:t>
            </a:r>
            <a:b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Внимание вопрос: как изменялась рыночная ситуация в течение месяца? Что было с ценой? 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/>
          <a:srcRect l="32405" t="43580" r="45556" b="22099"/>
          <a:stretch>
            <a:fillRect/>
          </a:stretch>
        </p:blipFill>
        <p:spPr>
          <a:xfrm>
            <a:off x="9982905" y="5097022"/>
            <a:ext cx="1651500" cy="14466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96024" y="332875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практическая часть 2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937" y="1968286"/>
            <a:ext cx="1097279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Анна, консультант в области персонала, получив премию в размере 200 000 руб., решила организовать курсы по изучению английского языка, рассчитывая на выручку в конце года в размере 1 500 000 руб. Под помещение для курсов она использовала квартиру, доставшуюся ей в наследство. Если бы Анна сдавала квартиру в аренду, то могла бы получать за это 20 000 руб. в месяц. </a:t>
            </a:r>
            <a:endParaRPr lang="ru-RU" sz="1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Для успешной работы она приобрела компьютер, принтер; наняла преподавателя и секретаря; на весь год вперед закупила комплекты учебников. </a:t>
            </a:r>
            <a:endParaRPr lang="ru-RU" sz="1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Кроме этого, ее мать пенсионерка, пенсия которой составляет 12 тыс. руб. в месяц, на добровольной основе взялась помогать Анне с бухгалтерией.</a:t>
            </a:r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Составляющими ее годовых расходов являются:</a:t>
            </a:r>
            <a:endParaRPr lang="ru-RU" sz="1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28600" lvl="0" indent="-342900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оплата труда преподавателя – 240 000 руб. Половина суммы выплачивается в начале года в качестве аванса, остальная часть услуг оплачивается в конце года из выручки;</a:t>
            </a:r>
          </a:p>
          <a:p>
            <a:pPr marL="342900" marR="228600" lvl="0" indent="-342900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оплата труда секретаря – 180 000 руб. Треть выплачивается в начале года, а остальные деньги  – в конце года из выручки;</a:t>
            </a:r>
          </a:p>
          <a:p>
            <a:pPr marL="342900" marR="228600" lvl="0" indent="-342900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организационные расходы составили – 40 000 руб.;</a:t>
            </a:r>
          </a:p>
          <a:p>
            <a:pPr marL="342900" marR="228600" lvl="0" indent="-342900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на рекламу в социальных сетях – 30 000 руб.;</a:t>
            </a:r>
          </a:p>
          <a:p>
            <a:pPr marL="342900" marR="228600" lvl="0" indent="-342900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покупка канцелярских принадлежностей и картриджей – 80 000 руб.;</a:t>
            </a:r>
          </a:p>
          <a:p>
            <a:pPr marL="342900" marR="228600" lvl="0" indent="-342900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комплект из 3 учебников стоит 4 000 руб. Было закуплено 40 комплектов учебников.;</a:t>
            </a:r>
          </a:p>
          <a:p>
            <a:pPr marL="342900" marR="228600" lvl="0" indent="-342900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стоимость компьютера и принтера – 100 000 руб.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Недостающую сумму ей пришлось взять в банке под 15% годовых (на 1 год). Процент по вкладам в том же банке составляет 8%. Компьютерную технику Анна рассчитывает использовать в течение 5 лет.</a:t>
            </a:r>
          </a:p>
          <a:p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При каком доходе по основному месту работы консультантом с учетом дополнительного заработка за ведение тренингов 6 000 в месяц,</a:t>
            </a:r>
            <a:b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Анне выгодно продолжать свое дело?</a:t>
            </a:r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016624" y="375315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II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 часть  С какого возраста можно работать</a:t>
            </a:r>
            <a:endParaRPr sz="20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632" y="2148924"/>
            <a:ext cx="10808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314184"/>
              </a:buClr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О ЧЕМ ВАЖНО ПОМНИТЬ</a:t>
            </a:r>
          </a:p>
          <a:p>
            <a:pPr algn="ctr">
              <a:buClr>
                <a:srgbClr val="314184"/>
              </a:buClr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cs typeface="Century" panose="02040604050505020304" charset="0"/>
            </a:endParaRPr>
          </a:p>
          <a:p>
            <a:pPr>
              <a:buClr>
                <a:srgbClr val="314184"/>
              </a:buClr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cs typeface="Century" panose="02040604050505020304" charset="0"/>
            </a:endParaRPr>
          </a:p>
          <a:p>
            <a:pPr marL="285750" indent="-285750">
              <a:buClr>
                <a:srgbClr val="314184"/>
              </a:buCl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    Работать в России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официально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 можно с 14 лет с разрешения родителей и органа опеки. </a:t>
            </a:r>
          </a:p>
          <a:p>
            <a:pPr>
              <a:buClr>
                <a:srgbClr val="314184"/>
              </a:buClr>
            </a:pPr>
            <a:r>
              <a:rPr lang="ru-RU" sz="1800" dirty="0">
                <a:solidFill>
                  <a:srgbClr val="E61E41"/>
                </a:solidFill>
                <a:cs typeface="Century" panose="02040604050505020304" charset="0"/>
              </a:rPr>
              <a:t>Но    работа не должна мешать учебе и вредить здоровью.</a:t>
            </a:r>
            <a:endParaRPr lang="ru-RU" sz="1800" i="1" dirty="0">
              <a:solidFill>
                <a:schemeClr val="tx1">
                  <a:lumMod val="85000"/>
                  <a:lumOff val="15000"/>
                </a:schemeClr>
              </a:solidFill>
              <a:cs typeface="Century" panose="02040604050505020304" charset="0"/>
            </a:endParaRPr>
          </a:p>
          <a:p>
            <a:pPr marL="565150" indent="-565150">
              <a:buClr>
                <a:srgbClr val="314184"/>
              </a:buCl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Подросткам в возрасте 16 лет согласие родителей и органа опеки для заключения трудового договора не требуется. </a:t>
            </a:r>
          </a:p>
          <a:p>
            <a:pPr marL="565150" indent="-565150">
              <a:buClr>
                <a:srgbClr val="314184"/>
              </a:buCl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Случаи, когда работодатели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ищут выгоду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лишь для себя и хотят использовать труд подростков бесплатно.</a:t>
            </a:r>
          </a:p>
          <a:p>
            <a:pPr marL="565150" indent="-565150">
              <a:buClr>
                <a:srgbClr val="314184"/>
              </a:buCl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Есть и еще более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недобросовестные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cs typeface="Century" panose="02040604050505020304" charset="0"/>
              </a:rPr>
              <a:t> работодатели. При приеме на работу они не подписывают с подростками вообще никаких документов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" panose="02040604050505020304" charset="0"/>
                <a:cs typeface="Century" panose="02040604050505020304" charset="0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46" y="5356922"/>
            <a:ext cx="990476" cy="9904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36757" y="318562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где искать работу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927" y="2057166"/>
            <a:ext cx="1043973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i="0" dirty="0">
                <a:solidFill>
                  <a:srgbClr val="1A1A1A"/>
                </a:solidFill>
                <a:effectLst/>
              </a:rPr>
              <a:t>Возможные источники информации о вакансиях:</a:t>
            </a:r>
          </a:p>
          <a:p>
            <a:pPr marL="285750" indent="-285750" algn="l">
              <a:lnSpc>
                <a:spcPct val="150000"/>
              </a:lnSpc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sz="2000" b="0" i="0" dirty="0" smtClean="0">
                <a:solidFill>
                  <a:srgbClr val="1A1A1A"/>
                </a:solidFill>
                <a:effectLst/>
              </a:rPr>
              <a:t>Родственники</a:t>
            </a:r>
            <a:r>
              <a:rPr lang="ru-RU" sz="2000" b="0" i="0" dirty="0">
                <a:solidFill>
                  <a:srgbClr val="1A1A1A"/>
                </a:solidFill>
                <a:effectLst/>
              </a:rPr>
              <a:t>, друзья, знакомые, которые могут помочь в трудоустройстве.</a:t>
            </a:r>
          </a:p>
          <a:p>
            <a:pPr marL="285750" indent="-285750" algn="l">
              <a:lnSpc>
                <a:spcPct val="150000"/>
              </a:lnSpc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A1A1A"/>
                </a:solidFill>
                <a:effectLst/>
              </a:rPr>
              <a:t>Центры занятости населения.</a:t>
            </a:r>
          </a:p>
          <a:p>
            <a:pPr marL="285750" indent="-285750" algn="l">
              <a:lnSpc>
                <a:spcPct val="150000"/>
              </a:lnSpc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A1A1A"/>
                </a:solidFill>
                <a:effectLst/>
              </a:rPr>
              <a:t>Средства массовой информации.</a:t>
            </a:r>
          </a:p>
          <a:p>
            <a:pPr marL="285750" indent="-285750" algn="l">
              <a:lnSpc>
                <a:spcPct val="150000"/>
              </a:lnSpc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A1A1A"/>
                </a:solidFill>
                <a:effectLst/>
              </a:rPr>
              <a:t>Кадровые агентства.</a:t>
            </a:r>
          </a:p>
          <a:p>
            <a:pPr marL="285750" indent="-285750" algn="l">
              <a:lnSpc>
                <a:spcPct val="150000"/>
              </a:lnSpc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A1A1A"/>
                </a:solidFill>
                <a:effectLst/>
              </a:rPr>
              <a:t>Отделы кадров конкретных предприятий и организаций.</a:t>
            </a:r>
          </a:p>
          <a:p>
            <a:pPr marL="285750" indent="-285750" algn="l">
              <a:lnSpc>
                <a:spcPct val="150000"/>
              </a:lnSpc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A1A1A"/>
                </a:solidFill>
                <a:effectLst/>
              </a:rPr>
              <a:t>Телефонные и другие справочники.</a:t>
            </a:r>
          </a:p>
          <a:p>
            <a:pPr marL="285750" indent="-285750" algn="l">
              <a:lnSpc>
                <a:spcPct val="150000"/>
              </a:lnSpc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A1A1A"/>
                </a:solidFill>
                <a:effectLst/>
              </a:rPr>
              <a:t>Объявления на улице и в транспорте.</a:t>
            </a:r>
          </a:p>
          <a:p>
            <a:pPr marL="285750" indent="-285750" algn="l">
              <a:lnSpc>
                <a:spcPct val="150000"/>
              </a:lnSpc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A1A1A"/>
                </a:solidFill>
                <a:effectLst/>
              </a:rPr>
              <a:t>Ярмарки вакансий.</a:t>
            </a:r>
          </a:p>
          <a:p>
            <a:pPr marL="285750" indent="-285750" algn="l">
              <a:lnSpc>
                <a:spcPct val="150000"/>
              </a:lnSpc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1A1A1A"/>
                </a:solidFill>
                <a:effectLst/>
              </a:rPr>
              <a:t>Интернет.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3525" t="49067" r="20275" b="17066"/>
          <a:stretch>
            <a:fillRect/>
          </a:stretch>
        </p:blipFill>
        <p:spPr>
          <a:xfrm>
            <a:off x="8741664" y="2883163"/>
            <a:ext cx="3171199" cy="3729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5"/>
          <p:cNvSpPr>
            <a:spLocks noGrp="1"/>
          </p:cNvSpPr>
          <p:nvPr/>
        </p:nvSpPr>
        <p:spPr>
          <a:xfrm>
            <a:off x="292963" y="1717675"/>
            <a:ext cx="11487705" cy="4665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1121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1121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1121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322791" y="369204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1;p2"/>
          <p:cNvSpPr/>
          <p:nvPr/>
        </p:nvSpPr>
        <p:spPr>
          <a:xfrm>
            <a:off x="0" y="1212876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125;p2"/>
          <p:cNvSpPr txBox="1"/>
          <p:nvPr/>
        </p:nvSpPr>
        <p:spPr>
          <a:xfrm>
            <a:off x="183457" y="129345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Информация о спикере</a:t>
            </a:r>
            <a:endParaRPr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sym typeface="Play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9265" y="2279544"/>
            <a:ext cx="77049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Бурыка Оксана Николаевна</a:t>
            </a:r>
          </a:p>
          <a:p>
            <a:endParaRPr lang="ru-RU" b="1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Региональный центр финансовой грамотности Воронежской области</a:t>
            </a:r>
          </a:p>
          <a:p>
            <a:endParaRPr lang="ru-RU" b="1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Достижения:</a:t>
            </a:r>
          </a:p>
          <a:p>
            <a:endParaRPr lang="ru-RU" sz="1600" b="1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Финансовый консультант;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Эксперт, разработчик программ по финансовой грамотности и предпринимательству для взрослых и подростков.</a:t>
            </a:r>
            <a:endParaRPr lang="en-US" sz="1600" b="1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5" name="Изображение 2" descr="26"/>
          <p:cNvPicPr>
            <a:picLocks noChangeAspect="1"/>
          </p:cNvPicPr>
          <p:nvPr/>
        </p:nvPicPr>
        <p:blipFill>
          <a:blip r:embed="rId4"/>
          <a:srcRect t="5109" r="13510"/>
          <a:stretch>
            <a:fillRect/>
          </a:stretch>
        </p:blipFill>
        <p:spPr>
          <a:xfrm>
            <a:off x="592667" y="2127970"/>
            <a:ext cx="2730124" cy="4475170"/>
          </a:xfrm>
          <a:prstGeom prst="round2Diag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016624" y="385504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видеорезюме 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304" y="2148923"/>
            <a:ext cx="11137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Видеорезюме - это видеоматериал, в котором изложена краткая биография</a:t>
            </a: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кандидата, его профессиональные достижения, навыки и личностные особенности.</a:t>
            </a:r>
          </a:p>
          <a:p>
            <a:pPr algn="l"/>
            <a:endParaRPr lang="ru-RU" b="0" i="0" dirty="0">
              <a:solidFill>
                <a:srgbClr val="1A1A1A"/>
              </a:solidFill>
              <a:effectLst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Примерный план видеорезюме: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b="0" i="0" dirty="0" smtClean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Приветствие</a:t>
            </a:r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.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Ваше представление.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Образование и практический опыт.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Профессиональные навыки, умения, главные достижения.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Что можете предложить компании.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Прощание.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ü"/>
            </a:pPr>
            <a:endParaRPr lang="ru-RU" b="0" i="0" dirty="0">
              <a:solidFill>
                <a:srgbClr val="1A1A1A"/>
              </a:solidFill>
              <a:effectLst/>
              <a:cs typeface="Times New Roman" panose="02020603050405020304" pitchFamily="18" charset="0"/>
            </a:endParaRP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Советы по созданию видеорезюме: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Максимальная продолжительность видеорезюме - 1 минута.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Текст видеорезюме надо выучить, а не читать с листа.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Перед съёмкой продумайте ваш образ.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1A1A1A"/>
                </a:solidFill>
                <a:effectLst/>
                <a:cs typeface="Times New Roman" panose="02020603050405020304" pitchFamily="18" charset="0"/>
              </a:rPr>
              <a:t>Позаботьтесь о заднем плане.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62157" y="318562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мошенничество при поиске работы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7976" t="47867" r="20349" b="16533"/>
          <a:stretch>
            <a:fillRect/>
          </a:stretch>
        </p:blipFill>
        <p:spPr>
          <a:xfrm>
            <a:off x="8699465" y="2565400"/>
            <a:ext cx="3110398" cy="28736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" y="2459736"/>
            <a:ext cx="73157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</a:pPr>
            <a:r>
              <a:rPr lang="ru-RU" sz="2400" dirty="0"/>
              <a:t>Легкие деньги - инвестирование</a:t>
            </a:r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</a:pPr>
            <a:endParaRPr lang="ru-RU" sz="2400" dirty="0"/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</a:pPr>
            <a:r>
              <a:rPr lang="ru-RU" sz="2400" dirty="0"/>
              <a:t>Пройди платное обучение</a:t>
            </a:r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</a:pPr>
            <a:endParaRPr lang="ru-RU" sz="2400" dirty="0"/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</a:pPr>
            <a:r>
              <a:rPr lang="ru-RU" sz="2400" dirty="0"/>
              <a:t>Пройди бесплатное обучение, но …</a:t>
            </a:r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</a:pPr>
            <a:endParaRPr lang="ru-RU" sz="2400" dirty="0"/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</a:pPr>
            <a:r>
              <a:rPr lang="ru-RU" sz="2400" dirty="0"/>
              <a:t>Положи деньги на депозит для мотивации в работе </a:t>
            </a:r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</a:pPr>
            <a:endParaRPr lang="ru-RU" sz="2400" dirty="0"/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</a:pPr>
            <a:r>
              <a:rPr lang="ru-RU" sz="2400" dirty="0"/>
              <a:t>«Простая» работа за которую хорошо платят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731701" y="375315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1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почему это серьезно</a:t>
            </a:r>
            <a:endParaRPr sz="20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369" y="2123526"/>
            <a:ext cx="10945368" cy="435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Действия дропперов могут быть квалифицированы как:  мошенничество; легализация (отмывание) денежных средств, полученных другими лицами преступным путем.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Дропперу может грозить штраф, принудительные работы, ограничение либо лишение свободы. Самое строгое из возможных наказаний – заключение на срок до 7 лет и 1 миллион рублей штрафа.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не стать дроппером и частью ОПГ?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314184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соглашайтесь как-либо помогать незнакомым людям у банкоматов.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314184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соглашайтесь на предложения лёгкого заработка.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314184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продолжайте общение с потенциальными работодателями, если вакансия, организация или схема работы вызывает у вас сомнение.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314184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откликайтесь на заманчивые предложения незнакомцев в соцсетях и мессенджерах.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314184"/>
              </a:buClr>
              <a:buFont typeface="Wingdings" panose="05000000000000000000" pitchFamily="2" charset="2"/>
              <a:buChar char="q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перезванивайте в свой банк при любом подозрительном звонке из кредитной организации.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501686" y="284961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1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практическая часть</a:t>
            </a:r>
            <a:endParaRPr sz="20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632" y="2350008"/>
            <a:ext cx="114282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q"/>
            </a:pPr>
            <a:r>
              <a:rPr lang="ru-RU" b="0" i="0" dirty="0">
                <a:solidFill>
                  <a:srgbClr val="1A1A1A"/>
                </a:solidFill>
                <a:effectLst/>
              </a:rPr>
              <a:t>Используя средства</a:t>
            </a:r>
            <a:r>
              <a:rPr lang="ru-RU" dirty="0">
                <a:solidFill>
                  <a:srgbClr val="1A1A1A"/>
                </a:solidFill>
              </a:rPr>
              <a:t> </a:t>
            </a:r>
            <a:r>
              <a:rPr lang="ru-RU" b="0" i="0" dirty="0">
                <a:solidFill>
                  <a:srgbClr val="1A1A1A"/>
                </a:solidFill>
                <a:effectLst/>
              </a:rPr>
              <a:t>массовой</a:t>
            </a:r>
            <a:r>
              <a:rPr lang="ru-RU" dirty="0">
                <a:solidFill>
                  <a:srgbClr val="1A1A1A"/>
                </a:solidFill>
              </a:rPr>
              <a:t> </a:t>
            </a:r>
            <a:r>
              <a:rPr lang="ru-RU" b="0" i="0" dirty="0">
                <a:solidFill>
                  <a:srgbClr val="1A1A1A"/>
                </a:solidFill>
                <a:effectLst/>
              </a:rPr>
              <a:t>информации, востребованности в разрезе специальности, профессии по которой вы обучаетесь. </a:t>
            </a:r>
          </a:p>
          <a:p>
            <a:pPr algn="l">
              <a:buClr>
                <a:srgbClr val="000099"/>
              </a:buClr>
            </a:pPr>
            <a:r>
              <a:rPr lang="ru-RU" b="0" i="0" dirty="0">
                <a:solidFill>
                  <a:srgbClr val="1A1A1A"/>
                </a:solidFill>
                <a:effectLst/>
              </a:rPr>
              <a:t>     Приведите не менее трёх аргументов, почему данная специальность, профессия востребована или    недостаточно востребована на рынке труда вашего региона.</a:t>
            </a: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q"/>
            </a:pPr>
            <a:endParaRPr lang="ru-RU" dirty="0">
              <a:solidFill>
                <a:srgbClr val="1A1A1A"/>
              </a:solidFill>
            </a:endParaRP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q"/>
            </a:pPr>
            <a:endParaRPr lang="ru-RU" b="0" i="0" dirty="0">
              <a:solidFill>
                <a:srgbClr val="1A1A1A"/>
              </a:solidFill>
              <a:effectLst/>
            </a:endParaRPr>
          </a:p>
          <a:p>
            <a:pPr marL="285750" indent="-285750" algn="l">
              <a:buClr>
                <a:srgbClr val="000099"/>
              </a:buCl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A1A1A"/>
                </a:solidFill>
              </a:rPr>
              <a:t>Запишите одноминутное видеорезюме.</a:t>
            </a:r>
            <a:endParaRPr lang="ru-RU" b="0" i="0" dirty="0">
              <a:solidFill>
                <a:srgbClr val="1A1A1A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48" y="320194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3933" y="226188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2"/>
          <p:cNvPicPr preferRelativeResize="0"/>
          <p:nvPr/>
        </p:nvPicPr>
        <p:blipFill rotWithShape="1">
          <a:blip r:embed="rId4"/>
          <a:srcRect l="5513" t="5263" r="5404" b="5263"/>
          <a:stretch>
            <a:fillRect/>
          </a:stretch>
        </p:blipFill>
        <p:spPr>
          <a:xfrm>
            <a:off x="15462249" y="6569075"/>
            <a:ext cx="2590801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6;p12"/>
          <p:cNvPicPr preferRelativeResize="0"/>
          <p:nvPr/>
        </p:nvPicPr>
        <p:blipFill rotWithShape="1">
          <a:blip r:embed="rId4"/>
          <a:srcRect l="5513" t="5263" r="5404" b="5263"/>
          <a:stretch>
            <a:fillRect/>
          </a:stretch>
        </p:blipFill>
        <p:spPr>
          <a:xfrm>
            <a:off x="15589249" y="6696075"/>
            <a:ext cx="2590801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6;p12"/>
          <p:cNvPicPr preferRelativeResize="0"/>
          <p:nvPr/>
        </p:nvPicPr>
        <p:blipFill rotWithShape="1">
          <a:blip r:embed="rId4"/>
          <a:srcRect l="5513" t="5263" r="5404" b="5263"/>
          <a:stretch>
            <a:fillRect/>
          </a:stretch>
        </p:blipFill>
        <p:spPr>
          <a:xfrm>
            <a:off x="4317520" y="1978324"/>
            <a:ext cx="2590801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24355" y="759125"/>
            <a:ext cx="5611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</a:rPr>
              <a:t>Благодарю за внимание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23" y="231947"/>
            <a:ext cx="1228593" cy="5271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о чём будем говорить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933" y="2290446"/>
            <a:ext cx="6070600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</a:pPr>
            <a:r>
              <a:rPr lang="en-US" dirty="0"/>
              <a:t>I </a:t>
            </a:r>
            <a:r>
              <a:rPr lang="ru-RU" dirty="0"/>
              <a:t>Часть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С чего начинается бизнес 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С какого возраста можно стать предпринимателем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Как открыть ИП или самозанятость 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В чем различие этих статусов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Что такое бизнес план и нужен ли он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Где взять денег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Практическая часть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9427" y="2449902"/>
            <a:ext cx="5400136" cy="2819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II </a:t>
            </a:r>
            <a:r>
              <a:rPr lang="ru-RU" dirty="0"/>
              <a:t>Часть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С какого возраста можно начинать работать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Как найти работу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Какие риски существуют при трудоустройстве несовершеннолетних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Как не попасть в лапы мошенников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/>
              <a:t>Практическая часть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662529" y="314780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1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I</a:t>
            </a: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 часть                                   идея</a:t>
            </a:r>
            <a:endParaRPr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sym typeface="Play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27" y="1189161"/>
            <a:ext cx="872068" cy="872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367" y="2061229"/>
            <a:ext cx="11033185" cy="3981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99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Предпринимательская идея - основа </a:t>
            </a:r>
            <a:r>
              <a:rPr lang="ru-RU" sz="2800" b="1" dirty="0" smtClean="0">
                <a:solidFill>
                  <a:srgbClr val="000099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бизнеса</a:t>
            </a:r>
            <a:endParaRPr lang="ru-RU" sz="2800" b="1" dirty="0">
              <a:solidFill>
                <a:srgbClr val="000099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altLang="en-US" sz="2800" dirty="0">
              <a:latin typeface="+mj-lt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altLang="en-US" sz="2000" b="1" i="1" dirty="0">
                <a:latin typeface="+mj-lt"/>
                <a:cs typeface="Times New Roman" panose="02020603050405020304" pitchFamily="18" charset="0"/>
              </a:rPr>
              <a:t>В основе предпринимательской идеи лежит не только идеология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altLang="en-US" sz="2000" b="1" i="1" dirty="0">
                <a:latin typeface="+mj-lt"/>
                <a:cs typeface="Times New Roman" panose="02020603050405020304" pitchFamily="18" charset="0"/>
              </a:rPr>
              <a:t>предпринимателя, но востребованность идеи рынком.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altLang="en-US" sz="2000" b="1" i="1" dirty="0">
              <a:latin typeface="+mj-lt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altLang="en-US" sz="2000" b="1" i="1" dirty="0">
                <a:latin typeface="+mj-lt"/>
                <a:cs typeface="Times New Roman" panose="02020603050405020304" pitchFamily="18" charset="0"/>
              </a:rPr>
              <a:t>ПРОЩЕ: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altLang="en-US" sz="2000" b="1" i="1" u="sng" dirty="0">
                <a:latin typeface="+mj-lt"/>
                <a:cs typeface="Times New Roman" panose="02020603050405020304" pitchFamily="18" charset="0"/>
              </a:rPr>
              <a:t>ВАШ ТОВАР ИЛИ УСЛУГА ДОЛЖНЫ БЫТЬ НУЖНЫМИ И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altLang="en-US" sz="2000" b="1" i="1" u="sng" dirty="0">
                <a:latin typeface="+mj-lt"/>
                <a:cs typeface="Times New Roman" panose="02020603050405020304" pitchFamily="18" charset="0"/>
              </a:rPr>
              <a:t>ВАЖНЫМИ НЕ ТОЛЬКО ДЛЯ ВАС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60" y="321539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042024" y="375315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49270" y="1349900"/>
            <a:ext cx="6975719" cy="48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a typeface="Verdana" panose="020B0604030504040204" pitchFamily="34" charset="0"/>
                <a:sym typeface="Play"/>
              </a:rPr>
              <a:t>… ваше мнение</a:t>
            </a:r>
            <a:endParaRPr sz="2400" b="1" dirty="0">
              <a:solidFill>
                <a:srgbClr val="002060"/>
              </a:solidFill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7267" y="2362200"/>
            <a:ext cx="769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Удачно сформулированная </a:t>
            </a:r>
          </a:p>
          <a:p>
            <a:pPr algn="ctr"/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идея </a:t>
            </a:r>
          </a:p>
          <a:p>
            <a:pPr algn="ctr"/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определить деятельность </a:t>
            </a:r>
          </a:p>
          <a:p>
            <a:pPr algn="ctr"/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предпринимателя на всю жизнь. 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3" y="2806577"/>
            <a:ext cx="2857500" cy="381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895600" y="321199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216060" y="1165982"/>
            <a:ext cx="6912873" cy="8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sym typeface="Play"/>
              </a:rPr>
              <a:t>с какого возраста можно стать предпринимателем</a:t>
            </a:r>
            <a:endParaRPr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5400" y="2277533"/>
            <a:ext cx="9169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cs typeface="Arial" panose="020B0604020202020204" pitchFamily="34" charset="0"/>
              </a:rPr>
              <a:t>Согласно гл. 3 Гражданского кодекса Российской Федерации, 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cs typeface="Arial" panose="020B0604020202020204" pitchFamily="34" charset="0"/>
              </a:rPr>
              <a:t>индивидуальным предпринимателем может стать любой дееспособный </a:t>
            </a:r>
          </a:p>
          <a:p>
            <a:pPr algn="ctr"/>
            <a:r>
              <a:rPr lang="ru-RU" b="1" dirty="0">
                <a:solidFill>
                  <a:srgbClr val="333333"/>
                </a:solidFill>
                <a:cs typeface="Arial" panose="020B0604020202020204" pitchFamily="34" charset="0"/>
              </a:rPr>
              <a:t>совершеннолетний гражданин.</a:t>
            </a:r>
          </a:p>
          <a:p>
            <a:pPr algn="ctr"/>
            <a:endParaRPr lang="ru-RU" b="1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rgbClr val="333333"/>
                </a:solidFill>
                <a:cs typeface="Arial" panose="020B0604020202020204" pitchFamily="34" charset="0"/>
              </a:rPr>
              <a:t>Зарегистрироваться в качестве ИП могут также подростки, которым исполнилось </a:t>
            </a:r>
          </a:p>
          <a:p>
            <a:pPr algn="ctr"/>
            <a:r>
              <a:rPr lang="ru-RU" sz="2000" dirty="0">
                <a:solidFill>
                  <a:srgbClr val="333333"/>
                </a:solidFill>
                <a:cs typeface="Arial" panose="020B0604020202020204" pitchFamily="34" charset="0"/>
              </a:rPr>
              <a:t>16 лет и которые объявлены полностью дееспособными решением органов опеки </a:t>
            </a:r>
          </a:p>
          <a:p>
            <a:pPr algn="ctr"/>
            <a:r>
              <a:rPr lang="ru-RU" sz="2000" dirty="0">
                <a:solidFill>
                  <a:srgbClr val="333333"/>
                </a:solidFill>
                <a:cs typeface="Arial" panose="020B0604020202020204" pitchFamily="34" charset="0"/>
              </a:rPr>
              <a:t>и попечительства или суда, </a:t>
            </a:r>
          </a:p>
          <a:p>
            <a:pPr algn="ctr"/>
            <a:r>
              <a:rPr lang="ru-RU" sz="2000" dirty="0">
                <a:solidFill>
                  <a:srgbClr val="333333"/>
                </a:solidFill>
                <a:cs typeface="Arial" panose="020B0604020202020204" pitchFamily="34" charset="0"/>
              </a:rPr>
              <a:t>и даже подростки с 14 лет при условии согласия родителей.</a:t>
            </a:r>
          </a:p>
          <a:p>
            <a:pPr algn="ctr"/>
            <a:endParaRPr lang="ru-RU" sz="2000" i="0" dirty="0"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rgbClr val="0B1F35"/>
                </a:solidFill>
                <a:cs typeface="Arial" panose="020B0604020202020204" pitchFamily="34" charset="0"/>
              </a:rPr>
              <a:t>Родители должны будут письменно одобрять все сделки юного предпринимателя</a:t>
            </a:r>
            <a:r>
              <a:rPr lang="ru-RU" sz="1800" dirty="0">
                <a:solidFill>
                  <a:srgbClr val="0B1F35"/>
                </a:solidFill>
                <a:cs typeface="Arial" panose="020B0604020202020204" pitchFamily="34" charset="0"/>
              </a:rPr>
              <a:t>.</a:t>
            </a:r>
            <a:endParaRPr lang="ru-RU" sz="1800" i="0" dirty="0"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0" y="2454464"/>
            <a:ext cx="3378200" cy="381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45224" y="375315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1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sym typeface="Play"/>
              </a:rPr>
              <a:t>… 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  <a:sym typeface="Play"/>
              </a:rPr>
              <a:t>как несовершеннолетнему зарегистрировать ИП</a:t>
            </a:r>
            <a:endParaRPr sz="20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Times New Roman" panose="02020603050405020304" pitchFamily="18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985121"/>
            <a:ext cx="1065106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Нужно собрать и отправить в налоговую службу пакет документов. Условно их можно разделить на две группы: основные и дополнительные.</a:t>
            </a:r>
          </a:p>
          <a:p>
            <a:endParaRPr lang="ru-RU" sz="1600" dirty="0">
              <a:solidFill>
                <a:srgbClr val="0B1F35"/>
              </a:solidFill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Основные документы одинаковы для всех ИП:</a:t>
            </a:r>
          </a:p>
          <a:p>
            <a:endParaRPr lang="ru-RU" sz="1600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паспорт;</a:t>
            </a:r>
            <a:endParaRPr lang="ru-RU" sz="1600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заявление по форме Р21001;</a:t>
            </a:r>
            <a:endParaRPr lang="ru-RU" sz="1600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ИНН при наличии;</a:t>
            </a:r>
            <a:endParaRPr lang="ru-RU" sz="1600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заявление по форме № 2-2-Учёт, если ИНН ещё нет;</a:t>
            </a:r>
            <a:endParaRPr lang="ru-RU" sz="1600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квитанция об уплате госпошлины в размере 800 рублей.</a:t>
            </a:r>
          </a:p>
          <a:p>
            <a:endParaRPr lang="ru-RU" sz="1600" dirty="0">
              <a:solidFill>
                <a:srgbClr val="0B1F35"/>
              </a:solidFill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Дополнительные документы нужны, поскольку заявитель несовершеннолетний:</a:t>
            </a:r>
          </a:p>
          <a:p>
            <a:endParaRPr lang="ru-RU" sz="1600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письменное согласие родителей на предпринимательскую деятельность;</a:t>
            </a:r>
            <a:endParaRPr lang="ru-RU" sz="1600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решение опеки или суда о дееспособности заявителя (при наличии);</a:t>
            </a:r>
            <a:endParaRPr lang="ru-RU" sz="1600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свидетельство о заключении брака (при наличии).</a:t>
            </a:r>
          </a:p>
          <a:p>
            <a:endParaRPr lang="ru-RU" sz="1600" dirty="0">
              <a:solidFill>
                <a:srgbClr val="0B1F35"/>
              </a:solidFill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B1F35"/>
                </a:solidFill>
                <a:cs typeface="Times New Roman" panose="02020603050405020304" pitchFamily="18" charset="0"/>
              </a:rPr>
              <a:t>Для некоторых заявлений и копий понадобится заверение нотариуса. Полный перечень документов есть в Федеральном законе от 8.08.2001 № 129-ФЗ.</a:t>
            </a:r>
            <a:endParaRPr lang="ru-RU" sz="1600" b="0" i="0" dirty="0">
              <a:solidFill>
                <a:srgbClr val="0B1F35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3" y="2294467"/>
            <a:ext cx="3158067" cy="31580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677313" y="318562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1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a typeface="Verdana" panose="020B0604030504040204" pitchFamily="34" charset="0"/>
                <a:sym typeface="Play"/>
              </a:rPr>
              <a:t>… как юному предпринимателю открыть расчетный счет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0467" y="2123526"/>
            <a:ext cx="106595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Для открытия счёта ИП представляет банку следующие документы:</a:t>
            </a:r>
          </a:p>
          <a:p>
            <a:endParaRPr lang="ru-RU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паспорт, ИНН;</a:t>
            </a:r>
            <a:endParaRPr lang="ru-RU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согласие каждого родителя на заключение с банком договора расчётно-кассового обслуживания (РКО);</a:t>
            </a:r>
            <a:endParaRPr lang="ru-RU" dirty="0">
              <a:solidFill>
                <a:srgbClr val="EF3124"/>
              </a:solidFill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свидетельство о регистрации ИП и копию выписки из ЕГРИП.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rgbClr val="0B1F35"/>
              </a:solidFill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Если подросток не эмансипирован, то для заверения каждой бизнес-сделки родителям придётся </a:t>
            </a:r>
          </a:p>
          <a:p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ставить свои подписи в присутствии работника банка. </a:t>
            </a:r>
          </a:p>
          <a:p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Чтобы смягчить это ограничение, можно заключить с банком договор электронного обслуживания, </a:t>
            </a:r>
          </a:p>
          <a:p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а для юного предпринимателя и родителей заказать электронные подписи.</a:t>
            </a:r>
          </a:p>
          <a:p>
            <a:endParaRPr lang="ru-RU" b="0" i="0" dirty="0">
              <a:solidFill>
                <a:srgbClr val="0B1F35"/>
              </a:solidFill>
              <a:effectLst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Эмансипация — это признание несовершеннолетнего человека дееспособным и </a:t>
            </a:r>
          </a:p>
          <a:p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юридически независимым с 16 лет (реже с 14−15 лет). </a:t>
            </a:r>
          </a:p>
          <a:p>
            <a:endParaRPr lang="ru-RU" b="0" i="0" dirty="0">
              <a:solidFill>
                <a:srgbClr val="0B1F35"/>
              </a:solidFill>
              <a:effectLst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Эмансипироваться можно тремя способами: по решению органа опеки, по решению суда или в связи </a:t>
            </a:r>
          </a:p>
          <a:p>
            <a:r>
              <a:rPr lang="ru-RU" dirty="0">
                <a:solidFill>
                  <a:srgbClr val="0B1F35"/>
                </a:solidFill>
                <a:cs typeface="Times New Roman" panose="02020603050405020304" pitchFamily="18" charset="0"/>
              </a:rPr>
              <a:t>с заключением брака.</a:t>
            </a:r>
            <a:endParaRPr lang="ru-RU" b="0" i="0" dirty="0">
              <a:solidFill>
                <a:srgbClr val="0B1F35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01" y="320542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2" descr="C:\Users\1\Downloads\Лого-20220906T092437Z-001\Лого\растр - png\лого профит-01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731701" y="318562"/>
            <a:ext cx="1970431" cy="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2"/>
          <p:cNvSpPr/>
          <p:nvPr/>
        </p:nvSpPr>
        <p:spPr>
          <a:xfrm>
            <a:off x="9425311" y="4710"/>
            <a:ext cx="2766689" cy="1666559"/>
          </a:xfrm>
          <a:custGeom>
            <a:avLst/>
            <a:gdLst/>
            <a:ahLst/>
            <a:cxnLst/>
            <a:rect l="l" t="t" r="r" b="b"/>
            <a:pathLst>
              <a:path w="4562475" h="2748280" extrusionOk="0">
                <a:moveTo>
                  <a:pt x="4562328" y="0"/>
                </a:moveTo>
                <a:lnTo>
                  <a:pt x="831254" y="0"/>
                </a:lnTo>
                <a:lnTo>
                  <a:pt x="0" y="1387245"/>
                </a:lnTo>
                <a:lnTo>
                  <a:pt x="814140" y="2747790"/>
                </a:lnTo>
                <a:lnTo>
                  <a:pt x="4562328" y="2747790"/>
                </a:lnTo>
                <a:lnTo>
                  <a:pt x="4562328" y="0"/>
                </a:lnTo>
                <a:close/>
              </a:path>
            </a:pathLst>
          </a:custGeom>
          <a:solidFill>
            <a:srgbClr val="1B4B8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09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" name="Google Shape;117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16271" y="318562"/>
            <a:ext cx="1896592" cy="134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1;p2"/>
          <p:cNvSpPr/>
          <p:nvPr/>
        </p:nvSpPr>
        <p:spPr>
          <a:xfrm>
            <a:off x="0" y="1236132"/>
            <a:ext cx="7433835" cy="732154"/>
          </a:xfrm>
          <a:custGeom>
            <a:avLst/>
            <a:gdLst/>
            <a:ahLst/>
            <a:cxnLst/>
            <a:rect l="l" t="t" r="r" b="b"/>
            <a:pathLst>
              <a:path w="11703050" h="2786379" extrusionOk="0">
                <a:moveTo>
                  <a:pt x="10859757" y="0"/>
                </a:moveTo>
                <a:lnTo>
                  <a:pt x="0" y="0"/>
                </a:lnTo>
                <a:lnTo>
                  <a:pt x="0" y="2785900"/>
                </a:lnTo>
                <a:lnTo>
                  <a:pt x="10877109" y="2785900"/>
                </a:lnTo>
                <a:lnTo>
                  <a:pt x="11702533" y="1406482"/>
                </a:lnTo>
                <a:lnTo>
                  <a:pt x="10859757" y="0"/>
                </a:lnTo>
                <a:close/>
              </a:path>
            </a:pathLst>
          </a:custGeom>
          <a:solidFill>
            <a:srgbClr val="C8D9E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25;p2"/>
          <p:cNvSpPr txBox="1"/>
          <p:nvPr/>
        </p:nvSpPr>
        <p:spPr>
          <a:xfrm>
            <a:off x="174670" y="1349900"/>
            <a:ext cx="6975719" cy="41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Play"/>
              </a:rPr>
              <a:t>…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Play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  <a:sym typeface="Play"/>
              </a:rPr>
              <a:t>как стать самозанятым</a:t>
            </a:r>
            <a:endParaRPr sz="20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Times New Roman" panose="02020603050405020304" pitchFamily="18" charset="0"/>
              <a:sym typeface="Pla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334" y="2082054"/>
            <a:ext cx="11125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cs typeface="Times New Roman" panose="02020603050405020304" pitchFamily="18" charset="0"/>
              </a:rPr>
              <a:t>Шаг 1. Получи ИНН</a:t>
            </a:r>
          </a:p>
          <a:p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ИНН — это идентификационный номер налогоплательщика. </a:t>
            </a:r>
          </a:p>
          <a:p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Проверить его наличие можно через nalog.ru в разделе </a:t>
            </a:r>
          </a:p>
          <a:p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«сведения об ИНН физического лица». </a:t>
            </a:r>
          </a:p>
          <a:p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Если тебе уже 14, получить ИНН ты можешь сам, предъявив паспорт. </a:t>
            </a:r>
          </a:p>
          <a:p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Надо будет заполнить </a:t>
            </a:r>
            <a:r>
              <a:rPr lang="ru-RU" dirty="0">
                <a:cs typeface="Times New Roman" panose="02020603050405020304" pitchFamily="18" charset="0"/>
              </a:rPr>
              <a:t>заявление</a:t>
            </a:r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, приложить копию паспорта и </a:t>
            </a:r>
          </a:p>
          <a:p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направить в любой налоговый орган по своему выбору по почте </a:t>
            </a:r>
          </a:p>
          <a:p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заказным письмом или с портала nalog.ru. </a:t>
            </a:r>
          </a:p>
          <a:p>
            <a:endParaRPr lang="ru-RU" dirty="0">
              <a:solidFill>
                <a:srgbClr val="222222"/>
              </a:solidFill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222222"/>
                </a:solidFill>
                <a:cs typeface="Times New Roman" panose="02020603050405020304" pitchFamily="18" charset="0"/>
              </a:rPr>
              <a:t>Шаг 2. Зарегистрируйся в мобильном приложении «Мой налог»</a:t>
            </a:r>
          </a:p>
          <a:p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От тебя потребуется фотография паспорта и твое селфи. </a:t>
            </a:r>
          </a:p>
          <a:p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Все – ты самозанятый гражданин и можешь заниматься своим делом без </a:t>
            </a:r>
          </a:p>
          <a:p>
            <a:r>
              <a:rPr lang="ru-RU" dirty="0">
                <a:solidFill>
                  <a:srgbClr val="222222"/>
                </a:solidFill>
                <a:cs typeface="Times New Roman" panose="02020603050405020304" pitchFamily="18" charset="0"/>
              </a:rPr>
              <a:t>регистрации в качестве предпринимателя.</a:t>
            </a:r>
          </a:p>
          <a:p>
            <a:endParaRPr lang="ru-RU" dirty="0">
              <a:solidFill>
                <a:srgbClr val="222222"/>
              </a:solidFill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333333"/>
                </a:solidFill>
                <a:cs typeface="Times New Roman" panose="02020603050405020304" pitchFamily="18" charset="0"/>
              </a:rPr>
              <a:t>Согласие родителей на регистрацию самозанятости нужно </a:t>
            </a:r>
            <a:r>
              <a:rPr lang="ru-RU" b="1" dirty="0" smtClean="0">
                <a:solidFill>
                  <a:srgbClr val="333333"/>
                </a:solidFill>
                <a:cs typeface="Times New Roman" panose="02020603050405020304" pitchFamily="18" charset="0"/>
              </a:rPr>
              <a:t>заверить </a:t>
            </a:r>
            <a:r>
              <a:rPr lang="ru-RU" b="1" dirty="0">
                <a:solidFill>
                  <a:srgbClr val="333333"/>
                </a:solidFill>
                <a:cs typeface="Times New Roman" panose="02020603050405020304" pitchFamily="18" charset="0"/>
              </a:rPr>
              <a:t>у нотариуса и представить в налоговую.</a:t>
            </a:r>
            <a:endParaRPr lang="ru-RU" b="1" dirty="0">
              <a:solidFill>
                <a:srgbClr val="222222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89" y="2409770"/>
            <a:ext cx="3810000" cy="2857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92" y="332346"/>
            <a:ext cx="1689797" cy="7250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1001</Words>
  <Application>Microsoft Office PowerPoint</Application>
  <PresentationFormat>Широкоэкранный</PresentationFormat>
  <Paragraphs>252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Century</vt:lpstr>
      <vt:lpstr>Helvetica</vt:lpstr>
      <vt:lpstr>Play</vt:lpstr>
      <vt:lpstr>Times New Roman</vt:lpstr>
      <vt:lpstr>Verdana</vt:lpstr>
      <vt:lpstr>Wingdings</vt:lpstr>
      <vt:lpstr>YS Text</vt:lpstr>
      <vt:lpstr>Office Theme</vt:lpstr>
      <vt:lpstr>Как стать предпринимателем или как правильно найти работу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Сычева-Передеро Ольга Валерьевна</dc:creator>
  <cp:lastModifiedBy>User</cp:lastModifiedBy>
  <cp:revision>134</cp:revision>
  <dcterms:created xsi:type="dcterms:W3CDTF">2023-09-18T04:47:00Z</dcterms:created>
  <dcterms:modified xsi:type="dcterms:W3CDTF">2025-01-18T12:03:13Z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1049-12.2.0.19805</vt:lpwstr>
  </property>
  <property fmtid="{D5CDD505-2E9C-101B-9397-08002B2CF9AE}" pid="3" name="ICV">
    <vt:lpwstr>71B800107B9B40279D5E372B14ED7820_13</vt:lpwstr>
  </property>
</Properties>
</file>