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357" r:id="rId4"/>
    <p:sldId id="261" r:id="rId5"/>
    <p:sldId id="331" r:id="rId6"/>
    <p:sldId id="333" r:id="rId7"/>
    <p:sldId id="360" r:id="rId8"/>
    <p:sldId id="359" r:id="rId9"/>
    <p:sldId id="361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62" r:id="rId24"/>
    <p:sldId id="350" r:id="rId25"/>
    <p:sldId id="351" r:id="rId26"/>
    <p:sldId id="365" r:id="rId27"/>
    <p:sldId id="363" r:id="rId28"/>
    <p:sldId id="26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184"/>
    <a:srgbClr val="E6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E04DB-34C0-460B-AAF3-29C065EA6857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C90EC-3AED-45BE-90B7-218A1797D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4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547CD-D779-4C8E-A63E-42EFCC8B891C}" type="datetimeFigureOut">
              <a:rPr lang="ru-RU" smtClean="0"/>
              <a:t>26.07.2025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4D55-7E02-4B05-820C-8279968F3EB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incubator.ru/science/library/books/andreeva-ma-a-am-pa-a-ap/#link_metod" TargetMode="External"/><Relationship Id="rId5" Type="http://schemas.openxmlformats.org/officeDocument/2006/relationships/hyperlink" Target="https://myfinsovet.ru/books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" y="10173"/>
            <a:ext cx="12192000" cy="68550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2755" y="1127760"/>
            <a:ext cx="6831965" cy="27292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b="1" dirty="0">
                <a:solidFill>
                  <a:srgbClr val="E61E41"/>
                </a:solidFill>
                <a:latin typeface="PF DinDisplay Pro" panose="02000506030000020004" pitchFamily="2" charset="0"/>
              </a:rPr>
              <a:t/>
            </a:r>
            <a:br>
              <a:rPr lang="ru-RU" sz="4500" b="1" dirty="0">
                <a:solidFill>
                  <a:srgbClr val="E61E41"/>
                </a:solidFill>
                <a:latin typeface="PF DinDisplay Pro" panose="02000506030000020004" pitchFamily="2" charset="0"/>
              </a:rPr>
            </a:br>
            <a:r>
              <a:rPr lang="ru-RU" sz="4890" b="1" dirty="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</a:rPr>
              <a:t>Особенности финансового воспитания в </a:t>
            </a:r>
            <a:br>
              <a:rPr lang="ru-RU" sz="4890" b="1" dirty="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</a:rPr>
            </a:br>
            <a:r>
              <a:rPr lang="ru-RU" sz="4890" b="1" dirty="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</a:rPr>
              <a:t>приемной семье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29" y="1716551"/>
            <a:ext cx="4631585" cy="48446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" y="454847"/>
            <a:ext cx="1633503" cy="6484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361565" y="295275"/>
            <a:ext cx="7412990" cy="891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Задачи воспитания в семье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1010" y="1186815"/>
            <a:ext cx="8946515" cy="5645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Только семья может научить ребенка:</a:t>
            </a:r>
          </a:p>
          <a:p>
            <a:pPr>
              <a:defRPr/>
            </a:pP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как выстраивать теплые доверительные, межличностные отношения, </a:t>
            </a: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базовым бытовым навыкам самообслуживания,</a:t>
            </a: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дать необходимые знания для повседневной жизни, </a:t>
            </a: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endParaRPr lang="ru-RU" sz="2400" dirty="0">
              <a:latin typeface="Century" panose="02040604050505020304" charset="0"/>
              <a:cs typeface="Century" panose="02040604050505020304" charset="0"/>
              <a:sym typeface="+mn-ea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правилам жизни в социуме, понимая основные требования общества,</a:t>
            </a: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разумному обращению с финансами. </a:t>
            </a:r>
            <a:endParaRPr lang="ru-RU" altLang="en-US" sz="2400" dirty="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776335" y="2577465"/>
            <a:ext cx="3026410" cy="17024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507615" y="293370"/>
            <a:ext cx="7195185" cy="717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Путь приемного родителя</a:t>
            </a:r>
          </a:p>
        </p:txBody>
      </p:sp>
      <p:sp>
        <p:nvSpPr>
          <p:cNvPr id="6" name="Овал 5"/>
          <p:cNvSpPr/>
          <p:nvPr/>
        </p:nvSpPr>
        <p:spPr>
          <a:xfrm>
            <a:off x="659765" y="1132840"/>
            <a:ext cx="2074545" cy="166560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Овал 6"/>
          <p:cNvSpPr/>
          <p:nvPr/>
        </p:nvSpPr>
        <p:spPr>
          <a:xfrm>
            <a:off x="3691255" y="1146810"/>
            <a:ext cx="2160905" cy="167195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9" name="Овал 8"/>
          <p:cNvSpPr/>
          <p:nvPr/>
        </p:nvSpPr>
        <p:spPr>
          <a:xfrm>
            <a:off x="6809105" y="1042035"/>
            <a:ext cx="2211705" cy="16833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Овал 9"/>
          <p:cNvSpPr/>
          <p:nvPr/>
        </p:nvSpPr>
        <p:spPr>
          <a:xfrm>
            <a:off x="660400" y="3072765"/>
            <a:ext cx="2073910" cy="16383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Овал 10"/>
          <p:cNvSpPr/>
          <p:nvPr/>
        </p:nvSpPr>
        <p:spPr>
          <a:xfrm>
            <a:off x="660400" y="5038090"/>
            <a:ext cx="2074545" cy="17087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2" name="Овал 11"/>
          <p:cNvSpPr/>
          <p:nvPr/>
        </p:nvSpPr>
        <p:spPr>
          <a:xfrm>
            <a:off x="3691255" y="3086100"/>
            <a:ext cx="2160270" cy="16249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Овал 12"/>
          <p:cNvSpPr/>
          <p:nvPr/>
        </p:nvSpPr>
        <p:spPr>
          <a:xfrm>
            <a:off x="3691255" y="5071745"/>
            <a:ext cx="2160270" cy="165163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Овал 13"/>
          <p:cNvSpPr/>
          <p:nvPr/>
        </p:nvSpPr>
        <p:spPr>
          <a:xfrm>
            <a:off x="6808470" y="3072765"/>
            <a:ext cx="2211705" cy="16236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5" name="Овал 14"/>
          <p:cNvSpPr/>
          <p:nvPr/>
        </p:nvSpPr>
        <p:spPr>
          <a:xfrm>
            <a:off x="6890385" y="5043805"/>
            <a:ext cx="2239645" cy="165163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6" name="Облачный сервис 15"/>
          <p:cNvSpPr/>
          <p:nvPr/>
        </p:nvSpPr>
        <p:spPr>
          <a:xfrm>
            <a:off x="9248775" y="2395220"/>
            <a:ext cx="2579370" cy="2461895"/>
          </a:xfrm>
          <a:prstGeom prst="clou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8" name="Стрелка вправо 17"/>
          <p:cNvSpPr/>
          <p:nvPr/>
        </p:nvSpPr>
        <p:spPr>
          <a:xfrm>
            <a:off x="2842260" y="1852930"/>
            <a:ext cx="791210" cy="2057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Стрелка вправо 18"/>
          <p:cNvSpPr/>
          <p:nvPr/>
        </p:nvSpPr>
        <p:spPr>
          <a:xfrm>
            <a:off x="5909945" y="1852930"/>
            <a:ext cx="791210" cy="2057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0" name="Стрелка вниз 19"/>
          <p:cNvSpPr/>
          <p:nvPr/>
        </p:nvSpPr>
        <p:spPr>
          <a:xfrm>
            <a:off x="7797165" y="2789555"/>
            <a:ext cx="234315" cy="21971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1" name="Стрелка вниз 20"/>
          <p:cNvSpPr/>
          <p:nvPr/>
        </p:nvSpPr>
        <p:spPr>
          <a:xfrm>
            <a:off x="1579880" y="4765040"/>
            <a:ext cx="234315" cy="21971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2" name="Стрелка влево 21"/>
          <p:cNvSpPr/>
          <p:nvPr/>
        </p:nvSpPr>
        <p:spPr>
          <a:xfrm>
            <a:off x="5993130" y="3707130"/>
            <a:ext cx="644525" cy="26352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3" name="Стрелка влево 22"/>
          <p:cNvSpPr/>
          <p:nvPr/>
        </p:nvSpPr>
        <p:spPr>
          <a:xfrm>
            <a:off x="2857500" y="3707130"/>
            <a:ext cx="644525" cy="26352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4" name="Стрелка вправо 23"/>
          <p:cNvSpPr/>
          <p:nvPr/>
        </p:nvSpPr>
        <p:spPr>
          <a:xfrm>
            <a:off x="2827655" y="5737860"/>
            <a:ext cx="688975" cy="2635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5" name="Стрелка вправо 24"/>
          <p:cNvSpPr/>
          <p:nvPr/>
        </p:nvSpPr>
        <p:spPr>
          <a:xfrm>
            <a:off x="6026150" y="5737860"/>
            <a:ext cx="688975" cy="2635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6" name="Стрелка вправо 25"/>
          <p:cNvSpPr/>
          <p:nvPr/>
        </p:nvSpPr>
        <p:spPr>
          <a:xfrm rot="19260000">
            <a:off x="8777605" y="4554855"/>
            <a:ext cx="926465" cy="640080"/>
          </a:xfrm>
          <a:prstGeom prst="rightArrow">
            <a:avLst/>
          </a:prstGeom>
          <a:solidFill>
            <a:srgbClr val="E61E4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1054100" y="1276350"/>
            <a:ext cx="1367155" cy="1416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Принятие решения о приемном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ребенке</a:t>
            </a:r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4055110" y="1363345"/>
            <a:ext cx="1541145" cy="1155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Обучние в 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Школе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приемных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родителей</a:t>
            </a:r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7229475" y="1276350"/>
            <a:ext cx="1405890" cy="1128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Принятие 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решения о 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форме ПР</a:t>
            </a:r>
          </a:p>
        </p:txBody>
      </p:sp>
      <p:sp>
        <p:nvSpPr>
          <p:cNvPr id="30" name="Текстовое поле 29"/>
          <p:cNvSpPr txBox="1"/>
          <p:nvPr/>
        </p:nvSpPr>
        <p:spPr>
          <a:xfrm>
            <a:off x="7150735" y="3393440"/>
            <a:ext cx="1869440" cy="791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Сбор необходимых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документов</a:t>
            </a:r>
          </a:p>
        </p:txBody>
      </p:sp>
      <p:sp>
        <p:nvSpPr>
          <p:cNvPr id="31" name="Текстовое поле 30"/>
          <p:cNvSpPr txBox="1"/>
          <p:nvPr/>
        </p:nvSpPr>
        <p:spPr>
          <a:xfrm>
            <a:off x="4102735" y="344297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latin typeface="Century" panose="02040604050505020304" charset="0"/>
                <a:cs typeface="Century" panose="02040604050505020304" charset="0"/>
              </a:rPr>
              <a:t>Получение </a:t>
            </a:r>
          </a:p>
          <a:p>
            <a:r>
              <a:rPr lang="ru-RU" altLang="en-US" dirty="0">
                <a:latin typeface="Century" panose="02040604050505020304" charset="0"/>
                <a:cs typeface="Century" panose="02040604050505020304" charset="0"/>
              </a:rPr>
              <a:t>документов</a:t>
            </a:r>
          </a:p>
        </p:txBody>
      </p:sp>
      <p:sp>
        <p:nvSpPr>
          <p:cNvPr id="32" name="Текстовое поле 31"/>
          <p:cNvSpPr txBox="1"/>
          <p:nvPr/>
        </p:nvSpPr>
        <p:spPr>
          <a:xfrm>
            <a:off x="983615" y="3435985"/>
            <a:ext cx="1407795" cy="847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dirty="0">
                <a:latin typeface="Century" panose="02040604050505020304" pitchFamily="18" charset="0"/>
              </a:rPr>
              <a:t>Поиск</a:t>
            </a:r>
          </a:p>
          <a:p>
            <a:pPr algn="ctr"/>
            <a:r>
              <a:rPr lang="ru-RU" altLang="en-US" dirty="0">
                <a:latin typeface="Century" panose="02040604050505020304" pitchFamily="18" charset="0"/>
              </a:rPr>
              <a:t>ребенка</a:t>
            </a:r>
          </a:p>
        </p:txBody>
      </p:sp>
      <p:sp>
        <p:nvSpPr>
          <p:cNvPr id="33" name="Текстовое поле 32"/>
          <p:cNvSpPr txBox="1"/>
          <p:nvPr/>
        </p:nvSpPr>
        <p:spPr>
          <a:xfrm>
            <a:off x="927100" y="5320030"/>
            <a:ext cx="1724660" cy="1082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Знакомство с 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ребенком,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его документами</a:t>
            </a:r>
          </a:p>
        </p:txBody>
      </p:sp>
      <p:sp>
        <p:nvSpPr>
          <p:cNvPr id="34" name="Текстовое поле 33"/>
          <p:cNvSpPr txBox="1"/>
          <p:nvPr/>
        </p:nvSpPr>
        <p:spPr>
          <a:xfrm>
            <a:off x="3977005" y="5471795"/>
            <a:ext cx="1613535" cy="843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Оформление </a:t>
            </a:r>
          </a:p>
          <a:p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документов</a:t>
            </a:r>
          </a:p>
        </p:txBody>
      </p:sp>
      <p:sp>
        <p:nvSpPr>
          <p:cNvPr id="35" name="Текстовое поле 34"/>
          <p:cNvSpPr txBox="1"/>
          <p:nvPr/>
        </p:nvSpPr>
        <p:spPr>
          <a:xfrm>
            <a:off x="7226300" y="5422900"/>
            <a:ext cx="1452880" cy="809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>
                <a:latin typeface="Century" panose="02040604050505020304" charset="0"/>
                <a:cs typeface="Century" panose="02040604050505020304" charset="0"/>
              </a:rPr>
              <a:t>«День АИСТА»</a:t>
            </a:r>
          </a:p>
        </p:txBody>
      </p:sp>
      <p:sp>
        <p:nvSpPr>
          <p:cNvPr id="36" name="Текстовое поле 35"/>
          <p:cNvSpPr txBox="1"/>
          <p:nvPr/>
        </p:nvSpPr>
        <p:spPr>
          <a:xfrm>
            <a:off x="9535160" y="3009265"/>
            <a:ext cx="2113915" cy="1079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2000" b="1">
                <a:latin typeface="Century" panose="02040604050505020304" charset="0"/>
                <a:cs typeface="Century" panose="02040604050505020304" charset="0"/>
              </a:rPr>
              <a:t>И жили они </a:t>
            </a:r>
          </a:p>
          <a:p>
            <a:pPr algn="ctr"/>
            <a:r>
              <a:rPr lang="ru-RU" altLang="en-US" sz="2000" b="1">
                <a:latin typeface="Century" panose="02040604050505020304" charset="0"/>
                <a:cs typeface="Century" panose="02040604050505020304" charset="0"/>
              </a:rPr>
              <a:t>долго </a:t>
            </a:r>
          </a:p>
          <a:p>
            <a:pPr algn="ctr"/>
            <a:r>
              <a:rPr lang="ru-RU" altLang="en-US" sz="2000" b="1">
                <a:latin typeface="Century" panose="02040604050505020304" charset="0"/>
                <a:cs typeface="Century" panose="02040604050505020304" charset="0"/>
              </a:rPr>
              <a:t>и счастливо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167005"/>
            <a:ext cx="12294870" cy="6923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344420" y="278765"/>
            <a:ext cx="7470140" cy="673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3600" b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Все гладко и хорошо, но недолго</a:t>
            </a:r>
          </a:p>
        </p:txBody>
      </p:sp>
      <p:sp>
        <p:nvSpPr>
          <p:cNvPr id="6" name="Пятно 2 5"/>
          <p:cNvSpPr/>
          <p:nvPr/>
        </p:nvSpPr>
        <p:spPr bwMode="auto">
          <a:xfrm>
            <a:off x="217805" y="1128395"/>
            <a:ext cx="4255135" cy="3698240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</a:rPr>
              <a:t>Адаптация ребенка</a:t>
            </a:r>
          </a:p>
        </p:txBody>
      </p:sp>
      <p:sp>
        <p:nvSpPr>
          <p:cNvPr id="7" name="Пятно 1 6"/>
          <p:cNvSpPr/>
          <p:nvPr/>
        </p:nvSpPr>
        <p:spPr bwMode="auto">
          <a:xfrm>
            <a:off x="7220585" y="1631950"/>
            <a:ext cx="3970020" cy="3594100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</a:rPr>
              <a:t>Адаптация родителей</a:t>
            </a:r>
          </a:p>
        </p:txBody>
      </p:sp>
      <p:sp>
        <p:nvSpPr>
          <p:cNvPr id="9" name="Выгнутая влево стрелка 8"/>
          <p:cNvSpPr/>
          <p:nvPr/>
        </p:nvSpPr>
        <p:spPr bwMode="auto">
          <a:xfrm>
            <a:off x="4472940" y="1515110"/>
            <a:ext cx="2182495" cy="11303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араллелограмм 12"/>
          <p:cNvSpPr/>
          <p:nvPr/>
        </p:nvSpPr>
        <p:spPr bwMode="auto">
          <a:xfrm>
            <a:off x="4667885" y="952500"/>
            <a:ext cx="2251710" cy="1177290"/>
          </a:xfrm>
          <a:prstGeom prst="parallelogram">
            <a:avLst>
              <a:gd name="adj" fmla="val 25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</a:rPr>
              <a:t>Требования школы/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</a:rPr>
              <a:t>садика</a:t>
            </a:r>
          </a:p>
        </p:txBody>
      </p:sp>
      <p:sp>
        <p:nvSpPr>
          <p:cNvPr id="12" name="Трапеция 11"/>
          <p:cNvSpPr/>
          <p:nvPr/>
        </p:nvSpPr>
        <p:spPr bwMode="auto">
          <a:xfrm>
            <a:off x="4472940" y="3004820"/>
            <a:ext cx="1737582" cy="1187450"/>
          </a:xfrm>
          <a:prstGeom prst="trapezoid">
            <a:avLst>
              <a:gd name="adj" fmla="val 25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</a:rPr>
              <a:t>Традиции этого дома</a:t>
            </a:r>
          </a:p>
        </p:txBody>
      </p:sp>
      <p:sp>
        <p:nvSpPr>
          <p:cNvPr id="14" name="Шестиугольник 13"/>
          <p:cNvSpPr/>
          <p:nvPr/>
        </p:nvSpPr>
        <p:spPr bwMode="auto">
          <a:xfrm>
            <a:off x="3583940" y="4756150"/>
            <a:ext cx="1791970" cy="100965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</a:rPr>
              <a:t>Нормы и правила поведения</a:t>
            </a:r>
          </a:p>
        </p:txBody>
      </p:sp>
      <p:sp>
        <p:nvSpPr>
          <p:cNvPr id="15" name="Правильный пятиугольник 14"/>
          <p:cNvSpPr/>
          <p:nvPr/>
        </p:nvSpPr>
        <p:spPr bwMode="auto">
          <a:xfrm>
            <a:off x="89535" y="4756150"/>
            <a:ext cx="2254885" cy="1394460"/>
          </a:xfrm>
          <a:prstGeom prst="pentagon">
            <a:avLst>
              <a:gd name="hf" fmla="val 105146"/>
              <a:gd name="vf" fmla="val 11055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</a:rPr>
              <a:t>Правила дома</a:t>
            </a:r>
          </a:p>
        </p:txBody>
      </p:sp>
      <p:sp>
        <p:nvSpPr>
          <p:cNvPr id="16" name="Выгнутая вправо стрелка 15"/>
          <p:cNvSpPr/>
          <p:nvPr/>
        </p:nvSpPr>
        <p:spPr bwMode="auto">
          <a:xfrm rot="6466220">
            <a:off x="4521200" y="3026410"/>
            <a:ext cx="895985" cy="2105025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61E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верх стрелка 16"/>
          <p:cNvSpPr/>
          <p:nvPr/>
        </p:nvSpPr>
        <p:spPr bwMode="auto">
          <a:xfrm rot="13204153">
            <a:off x="2338705" y="4695825"/>
            <a:ext cx="3150235" cy="11303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61E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низ стрелка 17"/>
          <p:cNvSpPr/>
          <p:nvPr/>
        </p:nvSpPr>
        <p:spPr bwMode="auto">
          <a:xfrm rot="18034940">
            <a:off x="1277620" y="5141595"/>
            <a:ext cx="2134870" cy="128778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61E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417445" y="249555"/>
            <a:ext cx="7355840" cy="1227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Проблематика финансового воспитания в приемной семье</a:t>
            </a:r>
          </a:p>
        </p:txBody>
      </p:sp>
      <p:pic>
        <p:nvPicPr>
          <p:cNvPr id="1026" name="Picture 2" descr="https://i.pinimg.com/originals/98/63/bf/9863bf67eac819a1aa3b467c6794e358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415155" y="1617345"/>
            <a:ext cx="3360420" cy="3159760"/>
          </a:xfrm>
          <a:prstGeom prst="rect">
            <a:avLst/>
          </a:prstGeom>
          <a:noFill/>
        </p:spPr>
      </p:pic>
      <p:sp>
        <p:nvSpPr>
          <p:cNvPr id="6" name="Текстовое поле 5"/>
          <p:cNvSpPr txBox="1"/>
          <p:nvPr/>
        </p:nvSpPr>
        <p:spPr>
          <a:xfrm>
            <a:off x="202565" y="1477645"/>
            <a:ext cx="4064000" cy="4542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Дети приходят в семью со своим непростым жизненным багажом, и им трудно сразу же воспринять те правила и установки, которые транслируются в приёмной семье.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  <a:sym typeface="+mn-ea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Возникающие сложности могут привести к столкновению интересов и характеров, эмоциональному выгоранию приемных родителей. </a:t>
            </a:r>
            <a:endParaRPr lang="ru-RU" altLang="en-US" sz="2000" dirty="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415790" y="4916805"/>
            <a:ext cx="3475355" cy="1308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b="1">
                <a:solidFill>
                  <a:srgbClr val="FF0000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И нужно не боятся говорить о том, что вам нужна квалифицированная помощь. За просьбу о помощи не лишают выплат и пособий.</a:t>
            </a:r>
            <a:r>
              <a:rPr lang="ru-RU">
                <a:solidFill>
                  <a:srgbClr val="FF0000"/>
                </a:solidFill>
                <a:ea typeface="Times New Roman" panose="02020603050405020304"/>
                <a:cs typeface="Times New Roman" panose="02020603050405020304"/>
                <a:sym typeface="+mn-ea"/>
              </a:rPr>
              <a:t> 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8268335" y="1476375"/>
            <a:ext cx="3512820" cy="2690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Органы опеки и попечительства, сотрудники центров содействия семейному воспитанию, благотворительных фондов оказывают помощь и поддержку как приемным родителям, так и детям. 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352675" y="177800"/>
            <a:ext cx="7322820" cy="111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Задачи </a:t>
            </a:r>
            <a:r>
              <a:rPr lang="ru-RU" altLang="en-US" sz="3600" b="1" dirty="0" smtClean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финансового </a:t>
            </a:r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воспитания в семье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52425" y="1295400"/>
            <a:ext cx="9592945" cy="5000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Дети, которые растут без родительской заботы, либо без значимого взрослого отличаются от «семейных»: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457200" indent="-457200">
              <a:buFont typeface="Arial" panose="020B0604020202020204"/>
              <a:buChar char="•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заметным отставанием в физическом и интеллектуальном развитии,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457200" indent="-457200">
              <a:buFont typeface="Arial" panose="020B0604020202020204"/>
              <a:buChar char="•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не проявляют любознательности,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457200" indent="-457200">
              <a:buFont typeface="Arial" panose="020B0604020202020204"/>
              <a:buChar char="•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не любят осваивать новое,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457200" indent="-457200">
              <a:buFont typeface="Arial" panose="020B0604020202020204"/>
              <a:buChar char="•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легко впадают в истерику, в панику, в отчаяние.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>
              <a:defRPr/>
            </a:pPr>
            <a:r>
              <a:rPr lang="ru-RU" sz="2000">
                <a:solidFill>
                  <a:srgbClr val="C00000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Такое поведение является следствием жизни в условиях длительного стресса</a:t>
            </a: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.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Когда ребенок живет в неблагоприятных условиях, либо в кровной семье, либо в учреждении, </a:t>
            </a:r>
            <a:r>
              <a:rPr lang="ru-RU" sz="2000" b="1">
                <a:solidFill>
                  <a:srgbClr val="FF0000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основной задачей для маленького человека становится  -  выжить</a:t>
            </a: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.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Тяжелые жизненные условия неблагоприятно сказываются на волевой сфере ребенка. Т.Е. определенные периоды, когда человек должен развиваться и осваивать определенные навыки, оказываются пропущенными, и приемным родителям надо быть готовым к тому, чтобы приложить максимум усилий для реабилитации ребенка, которая сможет компенсировать пропущенные этапы развития. 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553970" y="219710"/>
            <a:ext cx="7150735" cy="1242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Откуда потребительское отношение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1645" y="1375410"/>
            <a:ext cx="4513580" cy="49383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44525" y="1612265"/>
            <a:ext cx="4269105" cy="4535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Когда ребенок проживает в детском доме на полном государственном обеспечении, он, чаще всего, вырастает в убеждении,  что:</a:t>
            </a:r>
            <a:endParaRPr lang="ru-RU">
              <a:latin typeface="Century" panose="02040604050505020304" charset="0"/>
              <a:cs typeface="Century" panose="02040604050505020304" charset="0"/>
            </a:endParaRPr>
          </a:p>
          <a:p>
            <a:pPr marL="342900" indent="-342900">
              <a:buFont typeface="Wingdings" panose="05000000000000000000"/>
              <a:buChar char="Ø"/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 испачканные или надоевшие вещи можно легко обменять на новые,</a:t>
            </a:r>
            <a:endParaRPr lang="ru-RU">
              <a:latin typeface="Century" panose="02040604050505020304" charset="0"/>
              <a:cs typeface="Century" panose="02040604050505020304" charset="0"/>
            </a:endParaRPr>
          </a:p>
          <a:p>
            <a:pPr marL="342900" indent="-342900">
              <a:buFont typeface="Wingdings" panose="05000000000000000000"/>
              <a:buChar char="Ø"/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 бельё само (волшебным образом) становится снова чистым,</a:t>
            </a:r>
            <a:endParaRPr lang="ru-RU">
              <a:latin typeface="Century" panose="02040604050505020304" charset="0"/>
              <a:cs typeface="Century" panose="02040604050505020304" charset="0"/>
            </a:endParaRPr>
          </a:p>
          <a:p>
            <a:pPr marL="342900" indent="-342900">
              <a:buFont typeface="Wingdings" panose="05000000000000000000"/>
              <a:buChar char="Ø"/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еда сама просто появляется на столе.</a:t>
            </a:r>
            <a:endParaRPr lang="ru-RU">
              <a:latin typeface="Century" panose="02040604050505020304" charset="0"/>
              <a:cs typeface="Century" panose="02040604050505020304" charset="0"/>
            </a:endParaRPr>
          </a:p>
          <a:p>
            <a:pPr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 </a:t>
            </a:r>
            <a:r>
              <a:rPr lang="ru-RU">
                <a:solidFill>
                  <a:srgbClr val="C00000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Эта реальность проживания в казенном доме закрепляется в сознании ребенка как непреложная истина</a:t>
            </a: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. Ведь другой жизни он не видел.</a:t>
            </a:r>
            <a:endParaRPr lang="ru-RU" altLang="en-US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55435" y="1375410"/>
            <a:ext cx="4612005" cy="49383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7019290" y="1611630"/>
            <a:ext cx="4107180" cy="4610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Ребенок просто  не понимает, что  прежде чем съесть еду, ее надо купить и приготовить, грязные вещи кто-то стирает и гладит и т.д. </a:t>
            </a:r>
            <a:endParaRPr lang="ru-RU">
              <a:latin typeface="Century" panose="02040604050505020304" charset="0"/>
              <a:cs typeface="Century" panose="02040604050505020304" charset="0"/>
            </a:endParaRPr>
          </a:p>
          <a:p>
            <a:pPr>
              <a:defRPr/>
            </a:pPr>
            <a:r>
              <a:rPr lang="ru-RU">
                <a:latin typeface="Century" panose="02040604050505020304" charset="0"/>
                <a:cs typeface="Century" panose="02040604050505020304" charset="0"/>
                <a:sym typeface="+mn-ea"/>
              </a:rPr>
              <a:t>Он не вовлечен в бытовые процессы организации жизни, и для него не очевидны причинно – следственные связи того, как организована сторона жизни людей в бытовом аспекте. </a:t>
            </a:r>
          </a:p>
          <a:p>
            <a:pPr>
              <a:defRPr/>
            </a:pPr>
            <a:endParaRPr lang="ru-RU">
              <a:solidFill>
                <a:srgbClr val="C00000"/>
              </a:solidFill>
              <a:latin typeface="Century" panose="02040604050505020304" charset="0"/>
              <a:cs typeface="Century" panose="02040604050505020304" charset="0"/>
              <a:sym typeface="+mn-ea"/>
            </a:endParaRPr>
          </a:p>
          <a:p>
            <a:pPr>
              <a:defRPr/>
            </a:pPr>
            <a:r>
              <a:rPr lang="ru-RU">
                <a:solidFill>
                  <a:srgbClr val="C00000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Ребенок не понимает, что в реальном мире, за стенами детского дома все функционирует совсем по другим правилам и законам.</a:t>
            </a:r>
            <a:endParaRPr lang="ru-RU" altLang="en-US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11" name="Не равно 10"/>
          <p:cNvSpPr/>
          <p:nvPr/>
        </p:nvSpPr>
        <p:spPr bwMode="auto">
          <a:xfrm>
            <a:off x="4814934" y="2781224"/>
            <a:ext cx="1953573" cy="1296144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E61E41"/>
          </a:solidFill>
          <a:ln>
            <a:solidFill>
              <a:srgbClr val="E6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430145" y="279400"/>
            <a:ext cx="7198995" cy="73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Финансовое воспитание в </a:t>
            </a:r>
            <a:r>
              <a:rPr lang="ru-RU" altLang="en-US" sz="3600" b="1" dirty="0" smtClean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ЦССВ</a:t>
            </a:r>
            <a:endParaRPr lang="ru-RU" altLang="en-US" sz="3600" b="1" dirty="0">
              <a:solidFill>
                <a:srgbClr val="314184"/>
              </a:solidFill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1645" y="1509395"/>
            <a:ext cx="9638665" cy="1334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Знакомство с основами финансовой грамотности у детей в семье происходит в 4-5 лет. </a:t>
            </a:r>
            <a:endParaRPr lang="ru-RU" sz="2000">
              <a:latin typeface="Century" panose="02040604050505020304" charset="0"/>
              <a:ea typeface="Calibri" panose="020F0502020204030204"/>
              <a:cs typeface="Century" panose="02040604050505020304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В казенном учреждении ребенок не имеет возможности сходить в магазин, купить что-то, получить сдачу. У него вообще нет карманных денег. </a:t>
            </a:r>
            <a:r>
              <a:rPr lang="ru-RU" sz="2000">
                <a:solidFill>
                  <a:srgbClr val="C00000"/>
                </a:solidFill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Он не знаком</a:t>
            </a:r>
            <a:r>
              <a:rPr lang="ru-RU" sz="200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 с такими </a:t>
            </a:r>
            <a:r>
              <a:rPr lang="ru-RU" sz="2000">
                <a:solidFill>
                  <a:srgbClr val="C00000"/>
                </a:solidFill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понятиями</a:t>
            </a:r>
            <a:r>
              <a:rPr lang="ru-RU" sz="200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, как «заплатить за квартиру», «выстроить планы», «делать накопления», «отложить на отпуск». 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61544" y="3802745"/>
            <a:ext cx="8877300" cy="140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u="sng" dirty="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Если у него был опыт проживания в асоциальной семье до осознанного возраста, то он вполне мог усвоить отрицательную модель финансового поведения: «не хватает до зарплаты», «денег нет», «займи денег».</a:t>
            </a:r>
            <a:endParaRPr lang="ru-RU" altLang="en-US" sz="2000" u="sng" dirty="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379345" y="280670"/>
            <a:ext cx="7322820" cy="774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Возникновение </a:t>
            </a:r>
            <a:r>
              <a:rPr lang="ru-RU" altLang="en-US" sz="3600" b="1" dirty="0" err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психотравмы</a:t>
            </a:r>
            <a:endParaRPr lang="ru-RU" altLang="en-US" sz="3600" b="1" dirty="0">
              <a:solidFill>
                <a:srgbClr val="314184"/>
              </a:solidFill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09905" y="1506855"/>
            <a:ext cx="91922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Clr>
                <a:srgbClr val="314184"/>
              </a:buClr>
              <a:buFont typeface="Wingdings" panose="05000000000000000000" charset="0"/>
              <a:buNone/>
              <a:defRPr/>
            </a:pPr>
            <a:r>
              <a:rPr lang="ru-RU" sz="2000" b="1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Каждый приёмный ребёнок имеет свой травматичный опыт</a:t>
            </a: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. </a:t>
            </a:r>
          </a:p>
          <a:p>
            <a:pPr indent="0">
              <a:buClr>
                <a:srgbClr val="314184"/>
              </a:buClr>
              <a:buFont typeface="Wingdings" panose="05000000000000000000" charset="0"/>
              <a:buNone/>
              <a:defRPr/>
            </a:pP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трагическая потеря родителей (в том случае, если они погибли),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 опыт отверженности (родственники по каким-то причинам не смогли воспитывать ребёнка),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опыт проживания в неблагополучной семье (кровные родители могли употреблять алкоголь, запрещенные вещества), </a:t>
            </a:r>
            <a:endParaRPr lang="ru-RU" sz="200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опыт проживания физического или психологического насилия.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47065" y="4511675"/>
            <a:ext cx="8457565" cy="2095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b="1" i="1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Если родители последовательны в установлении правил семьи, принимают меры, чтобы погасить агрессию и разрушение всего и вся у ребенка в период адаптации, то по прошествии времени адаптация сменяется принятием, отношения внутри семьи стабилизируются, жизнь потихоньку входит в привычное русло. 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306320" y="207645"/>
            <a:ext cx="7390765" cy="1125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Ошибочные действия приемных родителей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21945" y="1593215"/>
            <a:ext cx="6383020" cy="3260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000" b="1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Стремление родителей показать свою любовь через приобретение того, что, по их мнению, порадует детей («</a:t>
            </a:r>
            <a:r>
              <a:rPr lang="ru-RU" sz="2000" b="1">
                <a:solidFill>
                  <a:srgbClr val="C00000"/>
                </a:solidFill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ведь если бы мне подарили или купили ЭТО, я бы радовался точно</a:t>
            </a:r>
            <a:r>
              <a:rPr lang="ru-RU" sz="2000" b="1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!»), приводит к провоцированию потребительского отношения к жизни.</a:t>
            </a:r>
            <a:r>
              <a:rPr lang="ru-RU" b="1">
                <a:latin typeface="Calibri" panose="020F05020202040302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21945" y="4036695"/>
            <a:ext cx="7390130" cy="2136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Приемные родители ждут благодарности. На форумах откровенно пишут, что именно неблагодарность, отсутствие реакции на покупку дорогостоящих гаджетов или других вещей очень бьёт по самолюбию самих родителей.  - </a:t>
            </a:r>
            <a:r>
              <a:rPr lang="ru-RU" sz="2000">
                <a:solidFill>
                  <a:srgbClr val="C00000"/>
                </a:solidFill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Не стоит этого ждать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712075" y="1471930"/>
            <a:ext cx="3861435" cy="25647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26310" y="235585"/>
            <a:ext cx="7560310" cy="1329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Последовательность финансового воспитания в семье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52425" y="1564640"/>
            <a:ext cx="6194425" cy="442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None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Отсутствие знаний о элементарных вещах: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None/>
              <a:defRPr/>
            </a:pP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как самому приготовить еду, </a:t>
            </a: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где покупать одежду и как за ней ухаживать,</a:t>
            </a: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возможности сходить в магазин,</a:t>
            </a: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571500" indent="-57150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купить что-то,</a:t>
            </a:r>
            <a:r>
              <a:rPr lang="ru-RU" sz="2000" dirty="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 </a:t>
            </a: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получить сдачу,</a:t>
            </a: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   лишает его основ финансового воспитания.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Char char="Ø"/>
              <a:defRPr/>
            </a:pPr>
            <a:endParaRPr lang="ru-RU" sz="2000" dirty="0">
              <a:latin typeface="Century" panose="02040604050505020304" charset="0"/>
              <a:ea typeface="Times New Roman" panose="02020603050405020304"/>
              <a:cs typeface="Century" panose="02040604050505020304" charset="0"/>
              <a:sym typeface="+mn-ea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Clr>
                <a:srgbClr val="314184"/>
              </a:buClr>
              <a:buFont typeface="Wingdings" panose="05000000000000000000" charset="0"/>
              <a:buNone/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Их необходимо </a:t>
            </a:r>
            <a:r>
              <a:rPr lang="ru-RU" sz="2000" dirty="0">
                <a:solidFill>
                  <a:srgbClr val="C00000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выстраивать с нуля именно в безопасной среде</a:t>
            </a: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. Сначала дома, потом в маленьком местном магазинчике при вашем плотном сопровождении и контроле. </a:t>
            </a:r>
            <a:endParaRPr lang="ru-RU" altLang="en-US" sz="2000" dirty="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168515" y="2190115"/>
            <a:ext cx="4404995" cy="24777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" y="2357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85" y="1430655"/>
            <a:ext cx="3707130" cy="37071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2880" y="429260"/>
            <a:ext cx="5563870" cy="20383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Андреева</a:t>
            </a:r>
            <a:br>
              <a:rPr lang="ru-RU" sz="40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</a:br>
            <a:r>
              <a:rPr lang="ru-RU" sz="40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Ольга Сергеевна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70705" y="1887220"/>
            <a:ext cx="4550410" cy="58959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Независимый финансовый консультант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Федеральный эксперт Ассоциации развития финансовой грамотности (г. Москва),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Эксперт Ассоциации социальных инициатив по направлению «Финансовая грамотность»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Кандидат филологических наук, доцент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Автор книг  по финансовому просвещению родителей и детей (изд. «Просвещение»)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12340" y="207645"/>
            <a:ext cx="7865110" cy="1231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Последовательность финансового воспитания в семье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0990" y="1537335"/>
          <a:ext cx="11272520" cy="5135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72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70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rgbClr val="E61E41"/>
                          </a:solidFill>
                          <a:latin typeface="Calibri" panose="020F0502020204030204"/>
                        </a:rPr>
                        <a:t>Рассуждаем о личных и общих потребностях</a:t>
                      </a:r>
                      <a:endParaRPr lang="ru-RU" sz="1600">
                        <a:solidFill>
                          <a:srgbClr val="E61E4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Потребности семьи: из чего они состоят?</a:t>
                      </a:r>
                      <a:endParaRPr lang="ru-RU" sz="160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Как понимают потребности дети с опытом сиротства?</a:t>
                      </a:r>
                      <a:endParaRPr lang="ru-RU" sz="160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Карманные денежные средства: когда и как выдавать?</a:t>
                      </a:r>
                      <a:endParaRPr lang="ru-RU" sz="160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Как различаются «товар» и «услуга», как сделать выбор товаров и подсчитать их стоимость?</a:t>
                      </a:r>
                      <a:endParaRPr lang="ru-RU" sz="160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</a:rPr>
                        <a:t> Идём в магазин: последовательность действий и правила поведения.</a:t>
                      </a:r>
                      <a:endParaRPr lang="ru-RU" sz="1600">
                        <a:solidFill>
                          <a:schemeClr val="tx1"/>
                        </a:solidFill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125"/>
                        </a:spcBef>
                        <a:spcAft>
                          <a:spcPts val="1125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Arial" panose="020B0604020202020204"/>
                          <a:cs typeface="Times New Roman" panose="02020603050405020304"/>
                        </a:rPr>
                        <a:t>Самостоятельное распоряжение карманными средствами.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 Поощрять ли помощь ребёнка по дому или успехи в учёбе деньгами?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 b="1">
                          <a:solidFill>
                            <a:srgbClr val="E61E4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Уроки экономии: разумные и современные подходы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Распределение семейного бюджета.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Как вести учёт доходов и расходов?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Спонтанные траты, как это остановить?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Что почём? Расклад по ГОСТам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Формируем личный бюджет. Как подросток может его структурировать и пополнять?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Ставим цели: как и зачем? Переходим к целеполаганию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3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Calibri" panose="020F0502020204030204"/>
                          <a:ea typeface="Calibri" panose="020F0502020204030204"/>
                          <a:cs typeface="Times New Roman" panose="02020603050405020304"/>
                        </a:rPr>
                        <a:t>Будь осторожен! Предупреждаем о финансовом мошенничестве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19960" y="176530"/>
            <a:ext cx="7610475" cy="1300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Финансовое воспитание подростков в семье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1645" y="1477010"/>
          <a:ext cx="7895590" cy="4955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5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683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Готовим «птенца» ко взрослой жизни</a:t>
                      </a:r>
                      <a:endParaRPr lang="ru-RU" sz="2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Особенности восприятия будущего у приёмных детей-подростков</a:t>
                      </a:r>
                      <a:endParaRPr lang="ru-RU" sz="1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Учеба и работа. Подготовка к самостоятельной жизни с учётом основных аспектов жизнедеятельности</a:t>
                      </a:r>
                      <a:endParaRPr lang="ru-RU" sz="1800" b="1">
                        <a:solidFill>
                          <a:schemeClr val="tx1"/>
                        </a:solidFill>
                        <a:latin typeface="Century" panose="02040604050505020304" charset="0"/>
                        <a:ea typeface="Times New Roman" panose="020206030504050203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Самостоятельный заработок. Чем мы можем помочь подростку?</a:t>
                      </a:r>
                      <a:endParaRPr lang="ru-RU" sz="1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Твои финансы — твои решения. Развиваем самостоятельность</a:t>
                      </a:r>
                      <a:endParaRPr lang="ru-RU" sz="1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Есть ли жизнь после 18 –ти? Как адаптироваться ребенку-сироте.</a:t>
                      </a:r>
                      <a:endParaRPr lang="ru-RU" sz="1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Перейти на самостоятельное жизнеобеспечение </a:t>
                      </a:r>
                      <a:endParaRPr lang="ru-RU" sz="1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8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Взрослые сироты: выученная беспомощность в реальной жизни.</a:t>
                      </a:r>
                      <a:endParaRPr lang="ru-RU" sz="18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444230" y="2213610"/>
            <a:ext cx="3373120" cy="22485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14880" y="266065"/>
            <a:ext cx="7439660" cy="1357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Как приемному родителю позаботиться о себе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32625" y="2071370"/>
            <a:ext cx="4434205" cy="248221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1645" y="1623060"/>
          <a:ext cx="6015990" cy="4956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5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01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Финансовая защита приемного родителя.</a:t>
                      </a:r>
                      <a:endParaRPr lang="ru-RU" sz="20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Страхование жизни и здоровья приемного родителя</a:t>
                      </a:r>
                      <a:endParaRPr lang="ru-RU" sz="20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01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Подушка финансовой безопасности для приемной семьи</a:t>
                      </a:r>
                      <a:endParaRPr lang="ru-RU" sz="20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22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" panose="02040604050505020304" charset="0"/>
                          <a:cs typeface="Century" panose="02040604050505020304" charset="0"/>
                        </a:rPr>
                        <a:t>Наследование. Зачем составлять чек-лист рисков и список «критического дня»?</a:t>
                      </a:r>
                      <a:endParaRPr lang="ru-RU" sz="2000">
                        <a:solidFill>
                          <a:schemeClr val="tx1"/>
                        </a:solidFill>
                        <a:latin typeface="Century" panose="02040604050505020304" charset="0"/>
                        <a:ea typeface="Calibri" panose="020F0502020204030204"/>
                        <a:cs typeface="Century" panose="0204060405050502030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094865" y="343535"/>
            <a:ext cx="7432040" cy="784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3200" b="1" dirty="0" err="1" smtClean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Финграмотность</a:t>
            </a:r>
            <a:r>
              <a:rPr lang="ru-RU" sz="3200" b="1" dirty="0" smtClean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в мультфильмах</a:t>
            </a:r>
            <a:endParaRPr lang="ru-RU" altLang="en-US" sz="3200" b="1" dirty="0" smtClean="0">
              <a:solidFill>
                <a:srgbClr val="314184"/>
              </a:solidFill>
              <a:latin typeface="Century" panose="02040604050505020304" charset="0"/>
              <a:cs typeface="Century" panose="02040604050505020304" charset="0"/>
              <a:sym typeface="+mn-ea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45" y="1236980"/>
            <a:ext cx="3556000" cy="1995805"/>
          </a:xfrm>
          <a:prstGeom prst="rect">
            <a:avLst/>
          </a:prstGeom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130" y="1236980"/>
            <a:ext cx="3549650" cy="1995805"/>
          </a:xfrm>
          <a:prstGeom prst="rect">
            <a:avLst/>
          </a:prstGeom>
        </p:spPr>
      </p:pic>
      <p:pic>
        <p:nvPicPr>
          <p:cNvPr id="2355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8386445" y="1236980"/>
            <a:ext cx="3369310" cy="19951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461645" y="3923665"/>
            <a:ext cx="3556000" cy="20643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>
            <a:off x="4469130" y="3923665"/>
            <a:ext cx="3549650" cy="20072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8386445" y="3923665"/>
            <a:ext cx="3476625" cy="19583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Текстовое поле 12"/>
          <p:cNvSpPr txBox="1"/>
          <p:nvPr/>
        </p:nvSpPr>
        <p:spPr>
          <a:xfrm>
            <a:off x="610870" y="336677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latin typeface="Century" panose="02040604050505020304" charset="0"/>
                <a:cs typeface="Century" panose="02040604050505020304" charset="0"/>
                <a:sym typeface="+mn-ea"/>
              </a:rPr>
              <a:t>Богатый бобрёнок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4769485" y="3414395"/>
            <a:ext cx="4122420" cy="529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000" dirty="0" err="1" smtClean="0">
                <a:latin typeface="Century" panose="02040604050505020304" charset="0"/>
                <a:cs typeface="Century" panose="02040604050505020304" charset="0"/>
                <a:sym typeface="+mn-ea"/>
              </a:rPr>
              <a:t>Смешарики.ПИН</a:t>
            </a:r>
            <a:r>
              <a:rPr lang="ru-RU" sz="2000" dirty="0" smtClean="0">
                <a:latin typeface="Century" panose="02040604050505020304" charset="0"/>
                <a:cs typeface="Century" panose="02040604050505020304" charset="0"/>
                <a:sym typeface="+mn-ea"/>
              </a:rPr>
              <a:t>-КОД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8592820" y="3341370"/>
            <a:ext cx="4078605" cy="573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000" dirty="0" smtClean="0">
                <a:latin typeface="Century" panose="02040604050505020304" charset="0"/>
                <a:cs typeface="Century" panose="02040604050505020304" charset="0"/>
                <a:sym typeface="+mn-ea"/>
              </a:rPr>
              <a:t>Азбука денег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848360" y="6089015"/>
            <a:ext cx="4093210" cy="598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000" dirty="0" smtClean="0">
                <a:latin typeface="Century" panose="02040604050505020304" charset="0"/>
                <a:cs typeface="Century" panose="02040604050505020304" charset="0"/>
                <a:sym typeface="+mn-ea"/>
              </a:rPr>
              <a:t>Золотая антилопа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4674870" y="6089015"/>
            <a:ext cx="4148455" cy="452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000" dirty="0" smtClean="0">
                <a:latin typeface="Century" panose="02040604050505020304" charset="0"/>
                <a:cs typeface="Century" panose="02040604050505020304" charset="0"/>
                <a:sym typeface="+mn-ea"/>
              </a:rPr>
              <a:t>«Приключения Фунтика»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8593455" y="6069965"/>
            <a:ext cx="4067175" cy="500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000" dirty="0" smtClean="0">
                <a:latin typeface="Century" panose="02040604050505020304" charset="0"/>
                <a:cs typeface="Century" panose="02040604050505020304" charset="0"/>
                <a:sym typeface="+mn-ea"/>
              </a:rPr>
              <a:t>«Волшебный магазин»</a:t>
            </a:r>
            <a:endParaRPr lang="ru-RU" altLang="en-US" sz="200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26540" y="1128395"/>
            <a:ext cx="7538085" cy="48202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670810" y="278765"/>
            <a:ext cx="6817995" cy="761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3600" b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... Фильмы для школьников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62280" y="1405255"/>
            <a:ext cx="4333875" cy="32435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  <a:sym typeface="+mn-ea"/>
              </a:rPr>
              <a:t>Рекомендации родителям по книгам, аудио и видео ресурсам, с помощью которых можно поддерживать знания детей и углублять их. </a:t>
            </a:r>
            <a:endParaRPr lang="ru-RU" sz="2000" dirty="0">
              <a:latin typeface="Century" panose="02040604050505020304" charset="0"/>
              <a:cs typeface="Century" panose="02040604050505020304" charset="0"/>
            </a:endParaRPr>
          </a:p>
          <a:p>
            <a:pPr algn="ctr">
              <a:defRPr/>
            </a:pPr>
            <a:r>
              <a:rPr lang="en-US" sz="2000" u="sng" dirty="0">
                <a:latin typeface="Century" panose="02040604050505020304" charset="0"/>
                <a:cs typeface="Century" panose="02040604050505020304" charset="0"/>
                <a:sym typeface="+mn-ea"/>
                <a:hlinkClick r:id="rId5" tooltip="https://myfinsovet.ru/books"/>
              </a:rPr>
              <a:t>https://myfinsovet.ru/books</a:t>
            </a:r>
            <a:endParaRPr lang="ru-RU" sz="2000" dirty="0">
              <a:latin typeface="Century" panose="02040604050505020304" charset="0"/>
              <a:cs typeface="Century" panose="02040604050505020304" charset="0"/>
            </a:endParaRPr>
          </a:p>
          <a:p>
            <a:pPr algn="ctr">
              <a:defRPr/>
            </a:pPr>
            <a:r>
              <a:rPr lang="en-US" sz="2000" u="sng" dirty="0">
                <a:latin typeface="Century" panose="02040604050505020304" charset="0"/>
                <a:cs typeface="Century" panose="02040604050505020304" charset="0"/>
                <a:sym typeface="+mn-ea"/>
                <a:hlinkClick r:id="rId6" tooltip="http://fincubator.ru/science/library/books/andreeva-ma-a-am-pa-a-ap/#link_metod"/>
              </a:rPr>
              <a:t>http://fincubator.ru/science/library/books/andreeva-ma-a-am-pa-a-ap/#link_metod</a:t>
            </a:r>
            <a:endParaRPr lang="ru-RU" altLang="en-US" sz="2000" dirty="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8645" y="4648835"/>
            <a:ext cx="6063615" cy="1884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2400" b="1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ПЕРСОНАЛЬНЫЙ</a:t>
            </a:r>
            <a:r>
              <a:rPr lang="ru-RU" sz="2400" b="1" spc="-1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</a:t>
            </a:r>
            <a:r>
              <a:rPr lang="ru-RU" sz="2400" b="1" spc="-5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НАВИГАТОР</a:t>
            </a:r>
            <a:endParaRPr lang="ru-RU" sz="2400" b="1">
              <a:solidFill>
                <a:srgbClr val="E61E4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12700" marR="5080" lvl="0">
              <a:defRPr/>
            </a:pPr>
            <a:r>
              <a:rPr lang="ru-RU" sz="2400" b="1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ПО </a:t>
            </a:r>
            <a:r>
              <a:rPr lang="ru-RU" sz="2400" b="1" spc="-5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ФИНАНСОВОЙ</a:t>
            </a:r>
            <a:r>
              <a:rPr lang="ru-RU" sz="2400" b="1" spc="-6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</a:t>
            </a:r>
            <a:r>
              <a:rPr lang="ru-RU" sz="2400" b="1" spc="-2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ГРАМОТНОСТИ  </a:t>
            </a:r>
            <a:endParaRPr lang="ru-RU" sz="2400" b="1" spc="-20">
              <a:solidFill>
                <a:srgbClr val="E61E4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12700" marR="5080" lvl="0">
              <a:defRPr/>
            </a:pPr>
            <a:r>
              <a:rPr lang="ru-RU" sz="2400" b="1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ДЛЯ </a:t>
            </a:r>
            <a:r>
              <a:rPr lang="ru-RU" sz="2400" b="1" spc="-5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ВСЕХ</a:t>
            </a:r>
            <a:r>
              <a:rPr lang="ru-RU" sz="2400" b="1" spc="-5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</a:t>
            </a:r>
            <a:r>
              <a:rPr lang="ru-RU" sz="2400" b="1" spc="-30">
                <a:solidFill>
                  <a:srgbClr val="E61E4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ВОЗРАСТОВ</a:t>
            </a:r>
            <a:r>
              <a:rPr lang="ru-RU" sz="2400" b="1" spc="-30">
                <a:solidFill>
                  <a:srgbClr val="407D47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</a:t>
            </a:r>
            <a:endParaRPr lang="ru-RU" sz="2400" b="1" spc="-30">
              <a:solidFill>
                <a:srgbClr val="407D47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12700" lvl="0">
              <a:spcBef>
                <a:spcPts val="100"/>
              </a:spcBef>
              <a:defRPr/>
            </a:pPr>
            <a:r>
              <a:rPr lang="ru-RU" sz="2400" b="1" u="sng">
                <a:solidFill>
                  <a:schemeClr val="tx2">
                    <a:lumMod val="60000"/>
                    <a:lumOff val="40000"/>
                  </a:schemeClr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МОИФИНАНСЫ.РФ</a:t>
            </a:r>
            <a:endParaRPr lang="ru-RU" altLang="en-US" sz="240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135495" y="1245870"/>
            <a:ext cx="2543810" cy="25495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361555" y="4180205"/>
            <a:ext cx="2149475" cy="215963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094230" y="179070"/>
            <a:ext cx="7416800" cy="1546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>
                <a:solidFill>
                  <a:srgbClr val="314184"/>
                </a:solidFill>
              </a:rPr>
              <a:t>Расширить кругозор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2866" y="320302"/>
            <a:ext cx="6858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Книга «Мама, папа, научите! Как управлять деньгами и не наделать ошибок»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03" y="1410045"/>
            <a:ext cx="3523793" cy="43468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93366" y="1282906"/>
            <a:ext cx="47667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Необходимо помочь ребятам усвоить правильные знания и обрести умения обращения с финансами.</a:t>
            </a:r>
          </a:p>
          <a:p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Одной  из задач этой книги стала необходимость объяснения этого феномена – потребительского отношения к труду замещающих родителей, к вещам и материальным ценностям у приемных детей.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48124" y="1342382"/>
            <a:ext cx="23240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Как помочь приемным детям адаптироваться к реальной жизни и подготовить к самостоятельному проживанию после достижения возраста 18 лет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64" y="4118788"/>
            <a:ext cx="4902198" cy="2506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626" y="4111682"/>
            <a:ext cx="1874748" cy="18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61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6"/>
            <a:ext cx="12196195" cy="685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2494280" y="247650"/>
            <a:ext cx="6849745" cy="2068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2800" b="1" spc="9" dirty="0">
                <a:solidFill>
                  <a:srgbClr val="314184"/>
                </a:solidFill>
                <a:latin typeface="Century" panose="02040604050505020304" charset="0"/>
                <a:ea typeface="Verdana" panose="020B0604030504040204"/>
                <a:cs typeface="Century" panose="02040604050505020304" charset="0"/>
                <a:sym typeface="+mn-ea"/>
              </a:rPr>
              <a:t>Книга «МАМА/ ПАПА, дайте денег! </a:t>
            </a:r>
            <a:br>
              <a:rPr lang="ru-RU" sz="2800" b="1" spc="9" dirty="0">
                <a:solidFill>
                  <a:srgbClr val="314184"/>
                </a:solidFill>
                <a:latin typeface="Century" panose="02040604050505020304" charset="0"/>
                <a:ea typeface="Verdana" panose="020B0604030504040204"/>
                <a:cs typeface="Century" panose="02040604050505020304" charset="0"/>
                <a:sym typeface="+mn-ea"/>
              </a:rPr>
            </a:br>
            <a:r>
              <a:rPr lang="ru-RU" sz="2800" b="1" spc="9" dirty="0">
                <a:solidFill>
                  <a:srgbClr val="314184"/>
                </a:solidFill>
                <a:latin typeface="Century" panose="02040604050505020304" charset="0"/>
                <a:ea typeface="Verdana" panose="020B0604030504040204"/>
                <a:cs typeface="Century" panose="02040604050505020304" charset="0"/>
                <a:sym typeface="+mn-ea"/>
              </a:rPr>
              <a:t>Как воспитать у детей разумное отношение к финансам</a:t>
            </a:r>
            <a:r>
              <a:rPr lang="ru-RU" sz="2800" b="1" spc="9" dirty="0" smtClean="0">
                <a:solidFill>
                  <a:srgbClr val="314184"/>
                </a:solidFill>
                <a:latin typeface="Century" panose="02040604050505020304" charset="0"/>
                <a:ea typeface="Verdana" panose="020B0604030504040204"/>
                <a:cs typeface="Century" panose="02040604050505020304" charset="0"/>
                <a:sym typeface="+mn-ea"/>
              </a:rPr>
              <a:t>?»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Calibri" panose="020F0502020204030204"/>
                <a:cs typeface="Calibri" panose="020F0502020204030204"/>
                <a:sym typeface="+mn-ea"/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ea typeface="Calibri" panose="020F0502020204030204"/>
                <a:cs typeface="Calibri" panose="020F0502020204030204"/>
                <a:sym typeface="+mn-ea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/>
                <a:cs typeface="Calibri" panose="020F0502020204030204"/>
                <a:sym typeface="+mn-ea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/>
                <a:cs typeface="Calibri" panose="020F0502020204030204"/>
                <a:sym typeface="+mn-ea"/>
              </a:rPr>
            </a:br>
            <a:endParaRPr lang="ru-RU" altLang="en-US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10870" y="1546225"/>
            <a:ext cx="5260340" cy="5306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Книга – пособие для родителей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  <a:sym typeface="+mn-ea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ru-RU" sz="2000" u="sng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Поможет родителям: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привить детям полезные и необходимые привычки, 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позволит правильно транслировать свои знания и опыт, 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Ø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строить взаимодействие с точки зрения возраста и уровня понимания. 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ru-RU" altLang="en-US" sz="2000" dirty="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033" y="2081944"/>
            <a:ext cx="1866900" cy="1866900"/>
          </a:xfrm>
          <a:prstGeom prst="rect">
            <a:avLst/>
          </a:prstGeom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760" y="1546178"/>
            <a:ext cx="3682303" cy="4804064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275205" y="4392295"/>
            <a:ext cx="5462905" cy="233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ru-RU" sz="2000" u="sng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Она наполнена: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  <a:defRPr/>
            </a:pP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v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большим опытом педагога и психолога,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v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яркими жизненными примерами, 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v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веселыми историями </a:t>
            </a:r>
            <a:endParaRPr lang="ru-RU" sz="2000" dirty="0">
              <a:solidFill>
                <a:prstClr val="black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42900" lvl="0" indent="-342900" defTabSz="914400">
              <a:spcBef>
                <a:spcPts val="0"/>
              </a:spcBef>
              <a:buClr>
                <a:srgbClr val="314184"/>
              </a:buClr>
              <a:buSzTx/>
              <a:buFont typeface="Wingdings" panose="05000000000000000000"/>
              <a:buChar char="v"/>
              <a:defRPr/>
            </a:pPr>
            <a:r>
              <a:rPr lang="ru-RU" sz="2000" dirty="0">
                <a:solidFill>
                  <a:prstClr val="black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осмысленными выводами, которые пригодятся вдумчивым родителям.</a:t>
            </a:r>
            <a:endParaRPr lang="ru-RU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4"/>
            <a:ext cx="12194607" cy="6856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3" y="1089843"/>
            <a:ext cx="6191794" cy="2656842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3000103" y="4045174"/>
            <a:ext cx="5286073" cy="1290242"/>
            <a:chOff x="461544" y="4159474"/>
            <a:chExt cx="5286073" cy="1290242"/>
          </a:xfrm>
        </p:grpSpPr>
        <p:sp>
          <p:nvSpPr>
            <p:cNvPr id="3" name="TextBox 2"/>
            <p:cNvSpPr txBox="1"/>
            <p:nvPr/>
          </p:nvSpPr>
          <p:spPr>
            <a:xfrm>
              <a:off x="976333" y="4159474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PF DinDisplay Pro" panose="02000506030000020004" pitchFamily="2" charset="0"/>
                </a:rPr>
                <a:t>www.fincubator.ru/projects</a:t>
              </a:r>
              <a:endParaRPr lang="ru-RU" sz="2400" b="1" dirty="0">
                <a:solidFill>
                  <a:srgbClr val="314184"/>
                </a:solidFill>
                <a:latin typeface="PF DinDisplay Pro" panose="02000506030000020004" pitchFamily="2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44" y="5178807"/>
              <a:ext cx="379461" cy="21803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88" y="4722371"/>
              <a:ext cx="339773" cy="2422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64" y="4259008"/>
              <a:ext cx="333220" cy="32118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76333" y="4988051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314184"/>
                  </a:solidFill>
                  <a:latin typeface="PF DinDisplay Pro" panose="02000506030000020004" pitchFamily="2" charset="0"/>
                </a:rPr>
                <a:t>rid_govorim_o_finansah</a:t>
              </a:r>
              <a:endParaRPr lang="ru-RU" sz="2400" b="1" dirty="0">
                <a:solidFill>
                  <a:srgbClr val="314184"/>
                </a:solidFill>
                <a:latin typeface="PF DinDisplay Pro" panose="02000506030000020004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76333" y="4585209"/>
              <a:ext cx="477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314184"/>
                  </a:solidFill>
                  <a:latin typeface="PF DinDisplay Pro" panose="02000506030000020004" pitchFamily="2" charset="0"/>
                </a:rPr>
                <a:t>ridfinance@yandex.ru</a:t>
              </a:r>
              <a:endParaRPr lang="ru-RU" sz="2400" b="1" dirty="0">
                <a:solidFill>
                  <a:srgbClr val="314184"/>
                </a:solidFill>
                <a:latin typeface="PF DinDisplay Pro" panose="02000506030000020004" pitchFamily="2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44" y="3268494"/>
            <a:ext cx="2135446" cy="21423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239770" y="429260"/>
            <a:ext cx="5194300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4000" b="1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Терминология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77240" y="1414780"/>
            <a:ext cx="8674100" cy="4088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Термином «приемная семья» обозначается любая семья, принявшая на воспитание ребенка: усыновители, опекуны, приемные родители, патронатные родители, а не конкретная юридическая форма устройства. </a:t>
            </a:r>
            <a:endParaRPr lang="ru-RU" sz="2400" dirty="0">
              <a:latin typeface="Century" panose="02040604050505020304" charset="0"/>
              <a:ea typeface="Times New Roman" panose="02020603050405020304"/>
              <a:cs typeface="Century" panose="02040604050505020304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4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Этот выбор связан с необходимостью простым и понятным </a:t>
            </a:r>
            <a:r>
              <a:rPr lang="ru-RU" sz="2400" dirty="0" smtClean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термином </a:t>
            </a:r>
            <a:r>
              <a:rPr lang="ru-RU" sz="24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обозначить сразу все варианты семейного устройства. </a:t>
            </a:r>
            <a:endParaRPr lang="ru-RU" altLang="en-US" sz="2400" dirty="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926965" y="4229735"/>
            <a:ext cx="1819275" cy="2274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477770" y="263525"/>
            <a:ext cx="7307580" cy="2069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Задачи финансового воспитания в приемной семье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48030" y="1759585"/>
            <a:ext cx="8789670" cy="4718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Помочь детям осознать и исправить социально неодобряемые модели финансового поведения,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Объяснять природу денег, 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Разъяснять принципы оплачиваемого труда,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Сообщать правила обращения с личными финансами,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Прививать полезные привычки по сбережению семейного бюджета,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 Показывать образцы правильного взаимодействия с финансовыми организациями, 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Раскрывать финансовые уловки, мошенничество,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 marL="571500" indent="-571500">
              <a:buClr>
                <a:srgbClr val="314184"/>
              </a:buClr>
              <a:buFont typeface="Wingdings" panose="05000000000000000000"/>
              <a:buChar char="Ø"/>
              <a:defRPr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  <a:sym typeface="+mn-ea"/>
              </a:rPr>
              <a:t>Учить анализировать предлагаемые финансовые услуги.</a:t>
            </a:r>
            <a:endParaRPr lang="ru-RU" altLang="en-US" sz="2400" dirty="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63775" y="264795"/>
            <a:ext cx="7537450" cy="1256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Причины акцентного внимания в приемной семье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60375" y="1520825"/>
            <a:ext cx="8537575" cy="4408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Дети постарше, имеющие некоторый житейский опыт в кровной (социально </a:t>
            </a:r>
            <a:r>
              <a:rPr lang="ru-RU" sz="2000" dirty="0" smtClean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неблагополучной) семье</a:t>
            </a: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, доме ребенка, детском доме, при попадании в семью демонстрируют поведение </a:t>
            </a:r>
            <a:r>
              <a:rPr lang="ru-RU" sz="2000" b="1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весьма требовательного и местами хамоватого потребителя.  </a:t>
            </a:r>
            <a:endParaRPr lang="ru-RU" sz="2000" b="1" dirty="0">
              <a:latin typeface="Century" panose="02040604050505020304" charset="0"/>
              <a:ea typeface="Calibri" panose="020F0502020204030204"/>
              <a:cs typeface="Century" panose="02040604050505020304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Поэтому в приемных семьях с течением времени возрастает внутренняя напряженность, которая лишает приемных родителей сил и возможностей для преодоления трудностей с обучением, оздоровлением и воспитанием ребенка.</a:t>
            </a:r>
            <a:r>
              <a:rPr lang="ru-RU" sz="2000" dirty="0">
                <a:solidFill>
                  <a:srgbClr val="E61E41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А это уже может привести к потере взаимопонимания между членами семьи</a:t>
            </a:r>
            <a:r>
              <a:rPr lang="ru-RU" sz="2000" dirty="0">
                <a:solidFill>
                  <a:srgbClr val="FF0000"/>
                </a:solidFill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 </a:t>
            </a:r>
            <a:r>
              <a:rPr lang="ru-RU" sz="2000" dirty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и, при худшем варианте развития событий, к возврату приемного ребенка в систему. </a:t>
            </a:r>
            <a:endParaRPr lang="ru-RU" sz="2000" dirty="0" smtClean="0">
              <a:latin typeface="Century" panose="02040604050505020304" charset="0"/>
              <a:ea typeface="Times New Roman" panose="02020603050405020304"/>
              <a:cs typeface="Century" panose="02040604050505020304" charset="0"/>
              <a:sym typeface="+mn-ea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 dirty="0" smtClean="0">
                <a:latin typeface="Century" panose="02040604050505020304" charset="0"/>
                <a:ea typeface="Times New Roman" panose="02020603050405020304"/>
                <a:cs typeface="Century" panose="02040604050505020304" charset="0"/>
                <a:sym typeface="+mn-ea"/>
              </a:rPr>
              <a:t>Важно успеть дать </a:t>
            </a:r>
            <a:r>
              <a:rPr lang="ru-RU" sz="2000" b="1" dirty="0" smtClean="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 </a:t>
            </a:r>
            <a:r>
              <a:rPr lang="ru-RU" sz="2000" b="1" dirty="0">
                <a:latin typeface="Century" panose="02040604050505020304" charset="0"/>
                <a:ea typeface="Calibri" panose="020F0502020204030204"/>
                <a:cs typeface="Century" panose="02040604050505020304" charset="0"/>
                <a:sym typeface="+mn-ea"/>
              </a:rPr>
              <a:t>детям те знания, которые им послужат верой и правдой, уберегут от больших ошибок и позволят чувствовать себя уверено в море житейских и финансовых проблем.</a:t>
            </a:r>
            <a:endParaRPr lang="ru-RU" altLang="en-US" sz="2000" dirty="0">
              <a:latin typeface="Century" panose="02040604050505020304" charset="0"/>
              <a:cs typeface="Century" panose="02040604050505020304" charset="0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229090" y="2503805"/>
            <a:ext cx="2459990" cy="16402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" y="0"/>
            <a:ext cx="1217865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85" y="429683"/>
            <a:ext cx="1628500" cy="698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4" y="454847"/>
            <a:ext cx="1633503" cy="648447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299335" y="220980"/>
            <a:ext cx="7472680" cy="192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Основные проблемы финансового воспитания в семье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09575" y="1324610"/>
            <a:ext cx="9535160" cy="4576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55600" lvl="0" indent="-342900">
              <a:spcBef>
                <a:spcPts val="100"/>
              </a:spcBef>
              <a:buClr>
                <a:srgbClr val="314184"/>
              </a:buClr>
              <a:buFont typeface="Wingdings" panose="05000000000000000000" charset="0"/>
              <a:buChar char="Ø"/>
              <a:tabLst>
                <a:tab pos="525780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Табуированность темы денег.</a:t>
            </a:r>
            <a:endParaRPr lang="ru-RU" sz="2000" dirty="0">
              <a:solidFill>
                <a:schemeClr val="tx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55600" lvl="0" indent="-342900">
              <a:spcBef>
                <a:spcPts val="100"/>
              </a:spcBef>
              <a:buClr>
                <a:srgbClr val="314184"/>
              </a:buClr>
              <a:buFont typeface="Wingdings" panose="05000000000000000000" charset="0"/>
              <a:buChar char="Ø"/>
              <a:tabLst>
                <a:tab pos="525780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Отсутствие системного обучения финансовой грамотности приемных  родителей.</a:t>
            </a:r>
            <a:endParaRPr lang="ru-RU" sz="2000" dirty="0">
              <a:solidFill>
                <a:schemeClr val="tx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55600" lvl="0" indent="-342900">
              <a:spcBef>
                <a:spcPts val="100"/>
              </a:spcBef>
              <a:buClr>
                <a:srgbClr val="314184"/>
              </a:buClr>
              <a:buFont typeface="Wingdings" panose="05000000000000000000" charset="0"/>
              <a:buChar char="Ø"/>
              <a:tabLst>
                <a:tab pos="525780" algn="l"/>
              </a:tabLst>
              <a:defRPr/>
            </a:pPr>
            <a:r>
              <a:rPr lang="ru-RU" sz="2000" dirty="0" smtClean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Мало </a:t>
            </a: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знаний особенностей детской психологии и педагогики в сфере финансовой грамотности.</a:t>
            </a:r>
            <a:endParaRPr lang="ru-RU" sz="2000" dirty="0">
              <a:solidFill>
                <a:schemeClr val="tx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55600" lvl="0" indent="-342900">
              <a:spcBef>
                <a:spcPts val="100"/>
              </a:spcBef>
              <a:buClr>
                <a:srgbClr val="314184"/>
              </a:buClr>
              <a:buFont typeface="Wingdings" panose="05000000000000000000" charset="0"/>
              <a:buChar char="Ø"/>
              <a:tabLst>
                <a:tab pos="525780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Отсутствие понимания влияния детской </a:t>
            </a:r>
            <a:r>
              <a:rPr lang="ru-RU" sz="2000" dirty="0" err="1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психотравмы</a:t>
            </a: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на процесс воспитания в приемной семье, в том числе по теме финансов. </a:t>
            </a:r>
            <a:endParaRPr lang="ru-RU" sz="2000" dirty="0">
              <a:solidFill>
                <a:schemeClr val="tx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55600" lvl="0" indent="-342900">
              <a:spcBef>
                <a:spcPts val="100"/>
              </a:spcBef>
              <a:buClr>
                <a:srgbClr val="314184"/>
              </a:buClr>
              <a:buFont typeface="Wingdings" panose="05000000000000000000" charset="0"/>
              <a:buChar char="Ø"/>
              <a:tabLst>
                <a:tab pos="525780" algn="l"/>
              </a:tabLst>
              <a:defRPr/>
            </a:pP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Сложность прохождения процесса адаптации, возможное отсутствие доверия у ребенка к приемным родителям.</a:t>
            </a:r>
            <a:endParaRPr lang="ru-RU" sz="2000" dirty="0">
              <a:solidFill>
                <a:schemeClr val="tx1"/>
              </a:solidFill>
              <a:latin typeface="Century" panose="02040604050505020304" charset="0"/>
              <a:cs typeface="Century" panose="02040604050505020304" charset="0"/>
            </a:endParaRPr>
          </a:p>
          <a:p>
            <a:pPr marL="355600" lvl="0" indent="-342900">
              <a:spcBef>
                <a:spcPts val="100"/>
              </a:spcBef>
              <a:buClr>
                <a:srgbClr val="314184"/>
              </a:buClr>
              <a:buFont typeface="Wingdings" panose="05000000000000000000" charset="0"/>
              <a:buChar char="Ø"/>
              <a:tabLst>
                <a:tab pos="525780" algn="l"/>
              </a:tabLst>
              <a:defRPr/>
            </a:pPr>
            <a:r>
              <a:rPr lang="ru-RU" sz="2000" dirty="0" err="1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Неинформированность</a:t>
            </a:r>
            <a:r>
              <a:rPr lang="ru-RU" sz="2000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 по доступным дополнительным материалам для детей разных возрастов</a:t>
            </a:r>
            <a:r>
              <a:rPr lang="ru-RU" dirty="0">
                <a:solidFill>
                  <a:schemeClr val="tx1"/>
                </a:solidFill>
                <a:latin typeface="Century" panose="02040604050505020304" charset="0"/>
                <a:cs typeface="Century" panose="02040604050505020304" charset="0"/>
                <a:sym typeface="+mn-ea"/>
              </a:rPr>
              <a:t>.</a:t>
            </a:r>
            <a:endParaRPr lang="ru-RU" altLang="en-US" dirty="0">
              <a:solidFill>
                <a:schemeClr val="tx1"/>
              </a:solidFill>
              <a:latin typeface="Century" panose="02040604050505020304" charset="0"/>
              <a:cs typeface="Century" panose="02040604050505020304" charset="0"/>
              <a:sym typeface="+mn-ea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064125" y="4587240"/>
            <a:ext cx="2063115" cy="21418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" y="241"/>
            <a:ext cx="12177797" cy="6857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15" y="429894"/>
            <a:ext cx="1628386" cy="698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0" y="455056"/>
            <a:ext cx="1633388" cy="648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1720" y="415925"/>
            <a:ext cx="6805930" cy="66992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ru-RU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Финансово-грамотный человек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8218" y="1346331"/>
            <a:ext cx="2714677" cy="771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Ведет учет доходов                и расходов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36931" y="5445812"/>
            <a:ext cx="3118208" cy="765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Планирует жизнь на пенсии, формирует долгосрочные сбережения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8217" y="2381323"/>
            <a:ext cx="2714676" cy="735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Формирует финансовый резерв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8218" y="3382402"/>
            <a:ext cx="2714677" cy="736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Анализирует  важную финансовую информацию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0596" y="4427221"/>
            <a:ext cx="2762299" cy="721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Умеет пользоваться финансовыми услугами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9242" y="1368438"/>
            <a:ext cx="3225898" cy="721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Знает свои права потребителя финансовых услуг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11677" y="4243688"/>
            <a:ext cx="2736334" cy="7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Защищает свой бюджет от финансовых рисков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92628" y="3268561"/>
            <a:ext cx="2755383" cy="7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Выполняет свои обязанности налогоплательщика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92628" y="2307452"/>
            <a:ext cx="2755383" cy="7008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Избегает закредитованности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47857" y="1376985"/>
            <a:ext cx="2800153" cy="712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Распознаёт финансовое мошенничество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71" y="1993287"/>
            <a:ext cx="3738459" cy="37384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" y="2597"/>
            <a:ext cx="12195339" cy="6855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15" y="429894"/>
            <a:ext cx="1628386" cy="698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0" y="455056"/>
            <a:ext cx="1633388" cy="648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8290" y="285115"/>
            <a:ext cx="7117080" cy="13144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Финансовая грамотность ≠ </a:t>
            </a:r>
            <a:br>
              <a:rPr lang="ru-RU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</a:br>
            <a:r>
              <a:rPr lang="ru-RU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Финансовая осознанность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28098" y="1566364"/>
            <a:ext cx="3703941" cy="4507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" panose="02040604050505020304" charset="0"/>
                <a:cs typeface="Century" panose="02040604050505020304" charset="0"/>
              </a:rPr>
              <a:t>Финансовая грамотность </a:t>
            </a:r>
            <a:r>
              <a:rPr lang="ru-RU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" panose="02040604050505020304" charset="0"/>
                <a:cs typeface="Century" panose="02040604050505020304" charset="0"/>
              </a:rPr>
              <a:t>– сочетание осведомленности, знаний, навыков, установок и поведения, связанных с финансами и необходимых для принятия разумных финансовых решений, а также достижения личного финансового благополучия.</a:t>
            </a:r>
          </a:p>
          <a:p>
            <a:endParaRPr lang="ru-RU" sz="17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" panose="02040604050505020304" charset="0"/>
              <a:cs typeface="Century" panose="02040604050505020304" charset="0"/>
            </a:endParaRPr>
          </a:p>
          <a:p>
            <a:r>
              <a:rPr lang="ru-RU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" panose="02040604050505020304" charset="0"/>
                <a:cs typeface="Century" panose="02040604050505020304" charset="0"/>
              </a:rPr>
              <a:t>Финансовая осознанность </a:t>
            </a:r>
            <a:r>
              <a:rPr lang="ru-RU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" panose="02040604050505020304" charset="0"/>
                <a:cs typeface="Century" panose="02040604050505020304" charset="0"/>
              </a:rPr>
              <a:t>– это принятие обоснованных решений в отношении потребления финансовых услуг (сравниваем, оцениваем, выбираем).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840" y="3643630"/>
            <a:ext cx="4598670" cy="21869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28290" y="5982335"/>
            <a:ext cx="7879715" cy="6038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Стратегия повышения финансовой грамотности в Российской Федерации до 2030 годы, утвержденная распоряжением Правительства Российской Федерации от 24 октября 2023 года </a:t>
            </a:r>
            <a:r>
              <a:rPr lang="ru-RU" sz="1400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ru-RU" sz="1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2958-р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6176" y="1630107"/>
            <a:ext cx="4167125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PF DinDisplay Pro"/>
              </a:rPr>
              <a:t>знать ≠ делать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" y="241"/>
            <a:ext cx="12177797" cy="6857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15" y="429894"/>
            <a:ext cx="1628386" cy="698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40" y="455056"/>
            <a:ext cx="1633388" cy="648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17750" y="440690"/>
            <a:ext cx="6904990" cy="64516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ru-RU" sz="3600" b="1" dirty="0">
                <a:solidFill>
                  <a:srgbClr val="314184"/>
                </a:solidFill>
                <a:latin typeface="Century" panose="02040604050505020304" charset="0"/>
                <a:cs typeface="Century" panose="02040604050505020304" charset="0"/>
              </a:rPr>
              <a:t>Финансово-осознанный человек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8218" y="1346331"/>
            <a:ext cx="2714677" cy="771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Учится лучше </a:t>
            </a:r>
          </a:p>
          <a:p>
            <a:pPr algn="ctr"/>
            <a:r>
              <a:rPr lang="ru-RU" sz="1600" dirty="0"/>
              <a:t>понимать свои потребности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36931" y="5445812"/>
            <a:ext cx="3118208" cy="765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Формирует качественное информационное поле по финансовой тематике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8217" y="2381323"/>
            <a:ext cx="2714676" cy="735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Управляет своими эмоциями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8218" y="3382402"/>
            <a:ext cx="2714677" cy="7362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Умеет разговаривать о финансовых вопросах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0596" y="4427221"/>
            <a:ext cx="2762299" cy="721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Внедряет здоровые </a:t>
            </a:r>
          </a:p>
          <a:p>
            <a:pPr algn="ctr"/>
            <a:r>
              <a:rPr lang="ru-RU" sz="1600" dirty="0"/>
              <a:t>финансовые привычки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29242" y="1368438"/>
            <a:ext cx="3225898" cy="721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Развивает финансовую культуру своей семьи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11677" y="4243688"/>
            <a:ext cx="2736334" cy="7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Работает с негативными установками и убеждениями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92628" y="3268561"/>
            <a:ext cx="2755383" cy="7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Осознает свои ценности и действует исходя из них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92628" y="2307452"/>
            <a:ext cx="2755383" cy="7008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Занимает «взрослую позицию» по отношению к деньгам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47857" y="1376985"/>
            <a:ext cx="2800153" cy="712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Реалистичное оценивает свое финансовое положение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55" y="2511789"/>
            <a:ext cx="3070094" cy="24834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1848</Words>
  <Application>Microsoft Office PowerPoint</Application>
  <PresentationFormat>Широкоэкранный</PresentationFormat>
  <Paragraphs>222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Century</vt:lpstr>
      <vt:lpstr>PF DinDisplay Pro</vt:lpstr>
      <vt:lpstr>Times New Roman</vt:lpstr>
      <vt:lpstr>Verdana</vt:lpstr>
      <vt:lpstr>Wingdings</vt:lpstr>
      <vt:lpstr>Тема Office</vt:lpstr>
      <vt:lpstr> Особенности финансового воспитания в  приемной семье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User</cp:lastModifiedBy>
  <cp:revision>89</cp:revision>
  <dcterms:created xsi:type="dcterms:W3CDTF">2024-02-28T08:59:00Z</dcterms:created>
  <dcterms:modified xsi:type="dcterms:W3CDTF">2025-07-26T06:32:02Z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C21BB2526A0844659417956054C44C29_12</vt:lpwstr>
  </property>
  <property fmtid="{D5CDD505-2E9C-101B-9397-08002B2CF9AE}" pid="3" name="KSOProductBuildVer">
    <vt:lpwstr>1049-12.2.0.16909</vt:lpwstr>
  </property>
</Properties>
</file>