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69" r:id="rId3"/>
    <p:sldId id="271" r:id="rId4"/>
    <p:sldId id="265" r:id="rId5"/>
    <p:sldId id="314" r:id="rId6"/>
    <p:sldId id="260" r:id="rId7"/>
    <p:sldId id="268" r:id="rId8"/>
    <p:sldId id="259" r:id="rId9"/>
    <p:sldId id="264" r:id="rId10"/>
    <p:sldId id="272" r:id="rId11"/>
    <p:sldId id="266" r:id="rId12"/>
    <p:sldId id="267" r:id="rId13"/>
    <p:sldId id="273" r:id="rId14"/>
    <p:sldId id="261" r:id="rId15"/>
    <p:sldId id="313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09" r:id="rId27"/>
    <p:sldId id="312" r:id="rId28"/>
    <p:sldId id="26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42896"/>
    <a:srgbClr val="3BB9EF"/>
    <a:srgbClr val="4BBCE8"/>
    <a:srgbClr val="314184"/>
    <a:srgbClr val="234086"/>
    <a:srgbClr val="E61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86B49A-B5DC-40B4-A7D1-025BA6FD2037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AF540-DAA9-425B-9E34-CD0FFE9771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218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72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37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72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20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15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93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558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969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60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49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547CD-D779-4C8E-A63E-42EFCC8B891C}" type="datetimeFigureOut">
              <a:rPr lang="ru-RU" smtClean="0"/>
              <a:t>06.05.2026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E4D55-7E02-4B05-820C-8279968F3E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55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5639" y="2457960"/>
            <a:ext cx="8360239" cy="1942080"/>
          </a:xfrm>
        </p:spPr>
        <p:txBody>
          <a:bodyPr>
            <a:normAutofit fontScale="90000"/>
          </a:bodyPr>
          <a:lstStyle/>
          <a:p>
            <a:pPr algn="l"/>
            <a:r>
              <a:rPr lang="ru-RU" sz="6200" b="1" dirty="0">
                <a:solidFill>
                  <a:srgbClr val="3BB9EF"/>
                </a:solidFill>
                <a:latin typeface="PF DinDisplay Pro" panose="02000506030000020004" pitchFamily="2" charset="0"/>
              </a:rPr>
              <a:t>Финансовая грамотность </a:t>
            </a:r>
            <a:r>
              <a:rPr lang="ru-RU" sz="6200" b="1">
                <a:solidFill>
                  <a:srgbClr val="3BB9EF"/>
                </a:solidFill>
                <a:latin typeface="PF DinDisplay Pro" panose="02000506030000020004" pitchFamily="2" charset="0"/>
              </a:rPr>
              <a:t>в детской </a:t>
            </a:r>
            <a:r>
              <a:rPr lang="ru-RU" sz="6200" b="1" dirty="0">
                <a:solidFill>
                  <a:srgbClr val="3BB9EF"/>
                </a:solidFill>
                <a:latin typeface="PF DinDisplay Pro" panose="02000506030000020004" pitchFamily="2" charset="0"/>
              </a:rPr>
              <a:t>литературе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98" y="442812"/>
            <a:ext cx="1694993" cy="6736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9058" y="429813"/>
            <a:ext cx="1628500" cy="69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8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77439" y="399958"/>
            <a:ext cx="7402287" cy="88020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Финансовые вопросы в детской литературе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9865" y="1381057"/>
            <a:ext cx="4216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PF DinDisplay Pro"/>
              </a:rPr>
              <a:t>Темы, связанные с деньгами, присутствуют в произведениях детской литературы в разных жанрах: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PF DinDisplay Pro"/>
              </a:rPr>
              <a:t>сказках,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PF DinDisplay Pro"/>
              </a:rPr>
              <a:t>фэнтези</a:t>
            </a:r>
            <a:r>
              <a:rPr lang="ru-RU" sz="2400" dirty="0">
                <a:latin typeface="PF DinDisplay Pro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PF DinDisplay Pro"/>
              </a:rPr>
              <a:t>познавательной литературе.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0834" y="1384795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32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669" y="5783105"/>
            <a:ext cx="905685" cy="871989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«Золотая антилопа»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975349" y="1431767"/>
            <a:ext cx="3648964" cy="1252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PF DinDisplay Pro" panose="02000506030000020004" pitchFamily="2" charset="0"/>
              </a:rPr>
              <a:t>Жадность губит, а доброта возвышает человека.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003399"/>
                </a:solidFill>
                <a:latin typeface="PF DinDisplay Pro" panose="02000506030000020004" pitchFamily="2" charset="0"/>
              </a:rPr>
              <a:t>Финансовый урок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>
                <a:latin typeface="PF DinDisplay Pro" panose="02000506030000020004" pitchFamily="2" charset="0"/>
              </a:rPr>
              <a:t>Во всем надо придерживаться принципа «достаточно»! 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0799" y="1240214"/>
            <a:ext cx="5374731" cy="537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5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«Приключения Буратино»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73" y="1600225"/>
            <a:ext cx="4531254" cy="45312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0400" y="469088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400" b="1" dirty="0">
                <a:solidFill>
                  <a:srgbClr val="003399"/>
                </a:solidFill>
                <a:latin typeface="PF DinDisplay Pro" panose="02000506030000020004" pitchFamily="2" charset="0"/>
              </a:rPr>
              <a:t>Финансовый урок</a:t>
            </a:r>
          </a:p>
          <a:p>
            <a:pPr lvl="0"/>
            <a:r>
              <a:rPr lang="ru-RU" sz="2400" dirty="0">
                <a:solidFill>
                  <a:prstClr val="black"/>
                </a:solidFill>
                <a:latin typeface="PF DinDisplay Pro" panose="02000506030000020004" pitchFamily="2" charset="0"/>
              </a:rPr>
              <a:t>Не доверяй слишком выгодным предложениям, тщательно проверяй источники информации.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333" y="1700749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«– А как это делается? – спросил Буратино.</a:t>
            </a:r>
          </a:p>
          <a:p>
            <a:r>
              <a:rPr lang="ru-RU" sz="2000" dirty="0"/>
              <a:t>– Есть страна Дураков, в ней есть Поле Чудес. На этом поле выкопай ямку, скажи три раза: «</a:t>
            </a:r>
            <a:r>
              <a:rPr lang="ru-RU" sz="2000" dirty="0" err="1">
                <a:solidFill>
                  <a:srgbClr val="C00000"/>
                </a:solidFill>
              </a:rPr>
              <a:t>Крэкс</a:t>
            </a:r>
            <a:r>
              <a:rPr lang="ru-RU" sz="2000" dirty="0">
                <a:solidFill>
                  <a:srgbClr val="C00000"/>
                </a:solidFill>
              </a:rPr>
              <a:t>, </a:t>
            </a:r>
            <a:r>
              <a:rPr lang="ru-RU" sz="2000" dirty="0" err="1">
                <a:solidFill>
                  <a:srgbClr val="C00000"/>
                </a:solidFill>
              </a:rPr>
              <a:t>фэкс</a:t>
            </a:r>
            <a:r>
              <a:rPr lang="ru-RU" sz="2000" dirty="0">
                <a:solidFill>
                  <a:srgbClr val="C00000"/>
                </a:solidFill>
              </a:rPr>
              <a:t>, </a:t>
            </a:r>
            <a:r>
              <a:rPr lang="ru-RU" sz="2000" dirty="0" err="1">
                <a:solidFill>
                  <a:srgbClr val="C00000"/>
                </a:solidFill>
              </a:rPr>
              <a:t>пэкс</a:t>
            </a:r>
            <a:r>
              <a:rPr lang="ru-RU" sz="2000" dirty="0"/>
              <a:t>», положи в ямку золотой, засыпь землёй, сверху посыпь солью, полей хорошенько и иди спать. Наутро из ямки вырастет небольшое деревце, на нём вместо листьев будут висеть золотые монеты…»</a:t>
            </a:r>
          </a:p>
        </p:txBody>
      </p:sp>
    </p:spTree>
    <p:extLst>
      <p:ext uri="{BB962C8B-B14F-4D97-AF65-F5344CB8AC3E}">
        <p14:creationId xmlns:p14="http://schemas.microsoft.com/office/powerpoint/2010/main" val="212889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</a:t>
            </a:r>
            <a:r>
              <a:rPr lang="ru-RU" sz="4200" b="1" dirty="0" err="1">
                <a:solidFill>
                  <a:srgbClr val="042896"/>
                </a:solidFill>
                <a:latin typeface="PF DinDisplay Pro Black" panose="02000503030000020004" pitchFamily="2" charset="0"/>
              </a:rPr>
              <a:t>Дюймовочка</a:t>
            </a:r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»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9715" y="1670271"/>
            <a:ext cx="5749791" cy="406166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46210" y="4090506"/>
            <a:ext cx="529578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003399"/>
                </a:solidFill>
                <a:latin typeface="PF DinDisplay Pro" panose="02000506030000020004" pitchFamily="2" charset="0"/>
              </a:rPr>
              <a:t>Финансовый урок</a:t>
            </a:r>
          </a:p>
          <a:p>
            <a:pPr lvl="0"/>
            <a:r>
              <a:rPr lang="ru-RU" sz="2000" dirty="0">
                <a:solidFill>
                  <a:prstClr val="black"/>
                </a:solidFill>
                <a:latin typeface="PF DinDisplay Pro" panose="02000506030000020004" pitchFamily="2" charset="0"/>
              </a:rPr>
              <a:t>Даже в сложные времена необходимо оставаться добрым и отзывчивым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6210" y="1600225"/>
            <a:ext cx="52111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Оказавшись в сложных обстоятельствах, героиня умело использует ограниченные ресурсы для выживания: лист кувшинки становится для неё лодкой, а лепесток цветка — одеялом. </a:t>
            </a:r>
          </a:p>
        </p:txBody>
      </p:sp>
    </p:spTree>
    <p:extLst>
      <p:ext uri="{BB962C8B-B14F-4D97-AF65-F5344CB8AC3E}">
        <p14:creationId xmlns:p14="http://schemas.microsoft.com/office/powerpoint/2010/main" val="3817992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9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«Незнайка на Луне»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46" y="1520935"/>
            <a:ext cx="4913294" cy="49132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756843" y="3724096"/>
            <a:ext cx="58081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3399"/>
                </a:solidFill>
                <a:latin typeface="PF DinDisplay Pro" panose="02000506030000020004" pitchFamily="2" charset="0"/>
              </a:rPr>
              <a:t>Финансовый урок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PF DinDisplay Pro" panose="02000506030000020004" pitchFamily="2" charset="0"/>
              </a:rPr>
              <a:t>К сожалению, мошенники, которые хотят заполучить ваши денежки, есть и в реальном мире, а не только в книжках. Они могут встретиться нам и на улице, и на просторах интернета.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669520" y="1520935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Город </a:t>
            </a:r>
            <a:r>
              <a:rPr lang="ru-RU" sz="2400" dirty="0" err="1"/>
              <a:t>Давилон</a:t>
            </a:r>
            <a:r>
              <a:rPr lang="ru-RU" sz="2400" dirty="0"/>
              <a:t> — столица капиталистической Луны. Там Незнайка и его друзья познакомились с неведомой им ранее экономической системой, в которой уже были деньги. </a:t>
            </a:r>
          </a:p>
        </p:txBody>
      </p:sp>
    </p:spTree>
    <p:extLst>
      <p:ext uri="{BB962C8B-B14F-4D97-AF65-F5344CB8AC3E}">
        <p14:creationId xmlns:p14="http://schemas.microsoft.com/office/powerpoint/2010/main" val="61967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77439" y="399958"/>
            <a:ext cx="7402287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Общество гигантских растений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7557" y="1437590"/>
            <a:ext cx="4734609" cy="47346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1544" y="1437591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PF DinDisplay Pro Black"/>
              </a:rPr>
              <a:t>Партнеры Незнайки — Мига и </a:t>
            </a:r>
            <a:r>
              <a:rPr lang="ru-RU" sz="2000" dirty="0" err="1">
                <a:latin typeface="PF DinDisplay Pro Black"/>
              </a:rPr>
              <a:t>Жулио</a:t>
            </a:r>
            <a:r>
              <a:rPr lang="ru-RU" sz="2000" dirty="0">
                <a:latin typeface="PF DinDisplay Pro Black"/>
              </a:rPr>
              <a:t> — оказываются обманщиками: забирают деньги от продажи акций себе и скрываются, подставив Незнайку. Ведь множество коротышек, поверив Обществу гигантских растений, купили его акции и потеряли свои деньги. Они хотят вернуть вложения и считают Незнайку обманщиком.</a:t>
            </a:r>
          </a:p>
          <a:p>
            <a:endParaRPr lang="ru-RU" dirty="0">
              <a:latin typeface="PF DinDisplay Pro Black"/>
            </a:endParaRPr>
          </a:p>
          <a:p>
            <a:endParaRPr lang="ru-RU" dirty="0">
              <a:latin typeface="PF DinDisplay Pro Black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1544" y="3804894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1" dirty="0">
                <a:solidFill>
                  <a:srgbClr val="003399"/>
                </a:solidFill>
                <a:latin typeface="PF DinDisplay Pro" panose="02000506030000020004" pitchFamily="2" charset="0"/>
              </a:rPr>
              <a:t>Финансовый урок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PF DinDisplay Pro" panose="02000506030000020004" pitchFamily="2" charset="0"/>
              </a:rPr>
              <a:t>Компания, в которую человек вкладывает деньги, покупая ее акции, может оказаться ненадежной.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PF DinDisplay Pro" panose="02000506030000020004" pitchFamily="2" charset="0"/>
              </a:rPr>
              <a:t>📉 В реальном мире, компании проходят проверку на надежность. Ее проводят специальные фирмы — они называются аудиторскими.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PF DinDisplay Pro" panose="02000506030000020004" pitchFamily="2" charset="0"/>
              </a:rPr>
              <a:t>Также за надежностью компаний следит государство, которое проводит свои проверки.</a:t>
            </a:r>
          </a:p>
        </p:txBody>
      </p:sp>
    </p:spTree>
    <p:extLst>
      <p:ext uri="{BB962C8B-B14F-4D97-AF65-F5344CB8AC3E}">
        <p14:creationId xmlns:p14="http://schemas.microsoft.com/office/powerpoint/2010/main" val="77773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377439" y="399958"/>
            <a:ext cx="7402287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Сказки о принцессах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373" y="1214909"/>
            <a:ext cx="5557603" cy="555760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0772" y="1120676"/>
            <a:ext cx="48343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 сказках про принцесс и деньги связаны разные темы: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отношение к деньгам,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щедрость,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бережливость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ценность ума над богатством.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4068" y="3525055"/>
            <a:ext cx="46651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3399"/>
                </a:solidFill>
                <a:latin typeface="PF DinDisplay Pro" panose="02000506030000020004" pitchFamily="2" charset="0"/>
              </a:rPr>
              <a:t>Финансовый урок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PF DinDisplay Pro" panose="02000506030000020004" pitchFamily="2" charset="0"/>
              </a:rPr>
              <a:t>В сказке о принцессе Златке и дракончике Бриллианте героиня узнаёт, что истинное богатство королевства не золото, а труд людей. Она отдаёт все свои сбережения на восстановление королевства, показывая, что </a:t>
            </a:r>
            <a:r>
              <a:rPr lang="ru-RU" b="1" dirty="0">
                <a:solidFill>
                  <a:prstClr val="black"/>
                </a:solidFill>
                <a:latin typeface="PF DinDisplay Pro" panose="02000506030000020004" pitchFamily="2" charset="0"/>
              </a:rPr>
              <a:t>деньги могут принести больше пользы другим, чем самому владельцу.</a:t>
            </a:r>
          </a:p>
          <a:p>
            <a:pPr lvl="0"/>
            <a:endParaRPr lang="ru-RU" dirty="0">
              <a:solidFill>
                <a:prstClr val="black"/>
              </a:solidFill>
              <a:latin typeface="PF DinDisplay Pro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427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«Принцесса – лягушка»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0733" y="1240214"/>
            <a:ext cx="5467773" cy="54677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201" y="3855173"/>
            <a:ext cx="503766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3399"/>
                </a:solidFill>
                <a:latin typeface="PF DinDisplay Pro"/>
              </a:rPr>
              <a:t>Финансовый урок</a:t>
            </a:r>
          </a:p>
          <a:p>
            <a:r>
              <a:rPr lang="ru-RU" sz="2000" dirty="0">
                <a:latin typeface="PF DinDisplay Pro" panose="02000506030000020004"/>
              </a:rPr>
              <a:t>Иногда для исполнения мечты необходимо немного везения. Главное — продолжать идти к цели, даже если трудно. Если делать шаг к своей цели каждый день, обязательно дойдёшь до результата.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4734" y="1502657"/>
            <a:ext cx="52323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 весёлой и энергичной девушки </a:t>
            </a:r>
            <a:r>
              <a:rPr lang="ru-RU" sz="2400" dirty="0" err="1"/>
              <a:t>Тианы</a:t>
            </a:r>
            <a:r>
              <a:rPr lang="ru-RU" sz="2400" dirty="0"/>
              <a:t> есть цель — открыть свой ресторан. Ресторан она видит местом, куда люди будут приходить за радостью и отличным настроением.</a:t>
            </a:r>
          </a:p>
        </p:txBody>
      </p:sp>
    </p:spTree>
    <p:extLst>
      <p:ext uri="{BB962C8B-B14F-4D97-AF65-F5344CB8AC3E}">
        <p14:creationId xmlns:p14="http://schemas.microsoft.com/office/powerpoint/2010/main" val="4061683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Волшебник Изумрудного города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242551" y="1558141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401" y="1240214"/>
            <a:ext cx="5272831" cy="52728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31201" y="4272283"/>
            <a:ext cx="5207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3399"/>
                </a:solidFill>
                <a:latin typeface="PF DinDisplay Pro Black"/>
              </a:rPr>
              <a:t>Финансовый урок</a:t>
            </a:r>
          </a:p>
          <a:p>
            <a:r>
              <a:rPr lang="ru-RU" sz="2000" dirty="0">
                <a:latin typeface="PF DinDisplay Pro Black"/>
              </a:rPr>
              <a:t>Произведение учит не ждать волшебного решения финансовых проблем, а опираться на собственные силы и внутренние ресурсы.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1932" y="1415433"/>
            <a:ext cx="56726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Сказка подсказывает, что самые важные инвестиции — это вложения в себя: развитие навыков и личностных качеств станет лучшей долгосрочной стратегией, а репутация, знания и здоровье могут быть куда ценнее материальных активов.</a:t>
            </a:r>
          </a:p>
        </p:txBody>
      </p:sp>
    </p:spTree>
    <p:extLst>
      <p:ext uri="{BB962C8B-B14F-4D97-AF65-F5344CB8AC3E}">
        <p14:creationId xmlns:p14="http://schemas.microsoft.com/office/powerpoint/2010/main" val="3551244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«Деньги в мире «Гарри Поттера»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3008" y="1353894"/>
            <a:ext cx="639438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PF DinDisplay Pro"/>
              </a:rPr>
              <a:t>В мире «Гарри Поттера» (создан Джоан Роулинг) используются три вида денежных средств: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PF DinDisplay Pro"/>
              </a:rPr>
              <a:t>золотые </a:t>
            </a:r>
            <a:r>
              <a:rPr lang="ru-RU" sz="2000" dirty="0" err="1">
                <a:latin typeface="PF DinDisplay Pro"/>
              </a:rPr>
              <a:t>галлеоны</a:t>
            </a:r>
            <a:r>
              <a:rPr lang="ru-RU" sz="2000" dirty="0">
                <a:latin typeface="PF DinDisplay Pro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PF DinDisplay Pro"/>
              </a:rPr>
              <a:t> серебряные </a:t>
            </a:r>
            <a:r>
              <a:rPr lang="ru-RU" sz="2000" dirty="0" err="1">
                <a:latin typeface="PF DinDisplay Pro"/>
              </a:rPr>
              <a:t>сикли</a:t>
            </a:r>
            <a:endParaRPr lang="ru-RU" sz="2000" dirty="0">
              <a:latin typeface="PF DinDisplay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PF DinDisplay Pro"/>
              </a:rPr>
              <a:t> бронзовые </a:t>
            </a:r>
            <a:r>
              <a:rPr lang="ru-RU" sz="2000" dirty="0" err="1">
                <a:latin typeface="PF DinDisplay Pro"/>
              </a:rPr>
              <a:t>кнаты</a:t>
            </a:r>
            <a:r>
              <a:rPr lang="ru-RU" sz="2000" dirty="0">
                <a:latin typeface="PF DinDisplay Pro"/>
              </a:rPr>
              <a:t>. </a:t>
            </a:r>
          </a:p>
          <a:p>
            <a:r>
              <a:rPr lang="ru-RU" sz="2000" dirty="0">
                <a:latin typeface="PF DinDisplay Pro"/>
              </a:rPr>
              <a:t>29 </a:t>
            </a:r>
            <a:r>
              <a:rPr lang="ru-RU" sz="2000" dirty="0" err="1">
                <a:latin typeface="PF DinDisplay Pro"/>
              </a:rPr>
              <a:t>кнатов</a:t>
            </a:r>
            <a:r>
              <a:rPr lang="ru-RU" sz="2000" dirty="0">
                <a:latin typeface="PF DinDisplay Pro"/>
              </a:rPr>
              <a:t> составляют 1 серебряный </a:t>
            </a:r>
            <a:r>
              <a:rPr lang="ru-RU" sz="2000" dirty="0" err="1">
                <a:latin typeface="PF DinDisplay Pro"/>
              </a:rPr>
              <a:t>сикль</a:t>
            </a:r>
            <a:r>
              <a:rPr lang="ru-RU" sz="2000" dirty="0">
                <a:latin typeface="PF DinDisplay Pro"/>
              </a:rPr>
              <a:t>.</a:t>
            </a:r>
          </a:p>
          <a:p>
            <a:r>
              <a:rPr lang="ru-RU" sz="2000" dirty="0">
                <a:latin typeface="PF DinDisplay Pro"/>
              </a:rPr>
              <a:t>В одном золотом </a:t>
            </a:r>
            <a:r>
              <a:rPr lang="ru-RU" sz="2000" dirty="0" err="1">
                <a:latin typeface="PF DinDisplay Pro"/>
              </a:rPr>
              <a:t>галлеоне</a:t>
            </a:r>
            <a:r>
              <a:rPr lang="ru-RU" sz="2000" dirty="0">
                <a:latin typeface="PF DinDisplay Pro"/>
              </a:rPr>
              <a:t> содержится 493 </a:t>
            </a:r>
            <a:r>
              <a:rPr lang="ru-RU" sz="2000" dirty="0" err="1">
                <a:latin typeface="PF DinDisplay Pro"/>
              </a:rPr>
              <a:t>кната</a:t>
            </a:r>
            <a:r>
              <a:rPr lang="ru-RU" sz="2000" dirty="0">
                <a:latin typeface="PF DinDisplay Pro"/>
              </a:rPr>
              <a:t> </a:t>
            </a:r>
          </a:p>
          <a:p>
            <a:r>
              <a:rPr lang="ru-RU" sz="2000" dirty="0">
                <a:latin typeface="PF DinDisplay Pro"/>
              </a:rPr>
              <a:t>(29 × 17).</a:t>
            </a:r>
          </a:p>
          <a:p>
            <a:r>
              <a:rPr lang="ru-RU" sz="2000" b="1" dirty="0">
                <a:latin typeface="PF DinDisplay Pro"/>
              </a:rPr>
              <a:t>Особенность:</a:t>
            </a:r>
            <a:r>
              <a:rPr lang="ru-RU" sz="2000" dirty="0">
                <a:latin typeface="PF DinDisplay Pro"/>
              </a:rPr>
              <a:t> в мире волшебников нет ни бумажных, ни кредитных денег, отсутствуют и бумажные чеки для безналичных переводов. </a:t>
            </a:r>
          </a:p>
          <a:p>
            <a:endParaRPr lang="ru-RU" sz="2000" dirty="0">
              <a:latin typeface="PF DinDisplay Pro"/>
            </a:endParaRPr>
          </a:p>
          <a:p>
            <a:r>
              <a:rPr lang="ru-RU" sz="2000" b="1" dirty="0">
                <a:solidFill>
                  <a:srgbClr val="003399"/>
                </a:solidFill>
                <a:latin typeface="PF DinDisplay Pro"/>
              </a:rPr>
              <a:t>Финансовый урок:</a:t>
            </a:r>
          </a:p>
          <a:p>
            <a:r>
              <a:rPr lang="ru-RU" sz="2000" dirty="0">
                <a:latin typeface="PF DinDisplay Pro"/>
              </a:rPr>
              <a:t>Денежное обращение полностью наличное. В системе отсутствуют депозиты, цифровые деньги и кредитные инструменты.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799" y="1386208"/>
            <a:ext cx="5325797" cy="53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13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885439" y="378809"/>
            <a:ext cx="7402287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Банк </a:t>
            </a:r>
            <a:r>
              <a:rPr lang="ru-RU" sz="4200" b="1" dirty="0" err="1">
                <a:solidFill>
                  <a:srgbClr val="042896"/>
                </a:solidFill>
                <a:latin typeface="PF DinDisplay Pro Black" panose="02000503030000020004" pitchFamily="2" charset="0"/>
              </a:rPr>
              <a:t>Гринготс</a:t>
            </a:r>
            <a:endParaRPr lang="ru-RU" sz="4200" b="1" dirty="0">
              <a:solidFill>
                <a:srgbClr val="042896"/>
              </a:solidFill>
              <a:latin typeface="PF DinDisplay Pro Black" panose="02000503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8827" y="1310260"/>
            <a:ext cx="4432176" cy="44260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1544" y="1259012"/>
            <a:ext cx="6096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latin typeface="PF DinDisplay Pro"/>
              </a:rPr>
              <a:t>Gringotts</a:t>
            </a:r>
            <a:r>
              <a:rPr lang="ru-RU" dirty="0">
                <a:latin typeface="PF DinDisplay Pro"/>
              </a:rPr>
              <a:t> </a:t>
            </a:r>
            <a:r>
              <a:rPr lang="ru-RU" dirty="0" err="1">
                <a:latin typeface="PF DinDisplay Pro"/>
              </a:rPr>
              <a:t>Wizarding</a:t>
            </a:r>
            <a:r>
              <a:rPr lang="ru-RU" dirty="0">
                <a:latin typeface="PF DinDisplay Pro"/>
              </a:rPr>
              <a:t> </a:t>
            </a:r>
            <a:r>
              <a:rPr lang="ru-RU" dirty="0" err="1">
                <a:latin typeface="PF DinDisplay Pro"/>
              </a:rPr>
              <a:t>Bank</a:t>
            </a:r>
            <a:r>
              <a:rPr lang="ru-RU" dirty="0">
                <a:latin typeface="PF DinDisplay Pro"/>
              </a:rPr>
              <a:t>  единственный банк магической Британии, в котором волшебники хранят свои сбережения.</a:t>
            </a:r>
          </a:p>
          <a:p>
            <a:r>
              <a:rPr lang="ru-RU" dirty="0">
                <a:latin typeface="PF DinDisplay Pro"/>
              </a:rPr>
              <a:t>Местоположение: банк находится на углу Косого и </a:t>
            </a:r>
            <a:r>
              <a:rPr lang="ru-RU" dirty="0" err="1">
                <a:latin typeface="PF DinDisplay Pro"/>
              </a:rPr>
              <a:t>Лютного</a:t>
            </a:r>
            <a:r>
              <a:rPr lang="ru-RU" dirty="0">
                <a:latin typeface="PF DinDisplay Pro"/>
              </a:rPr>
              <a:t> переулков в Лондоне. </a:t>
            </a:r>
          </a:p>
          <a:p>
            <a:r>
              <a:rPr lang="ru-RU" dirty="0">
                <a:latin typeface="PF DinDisplay Pro"/>
              </a:rPr>
              <a:t>Банк основан гоблином </a:t>
            </a:r>
            <a:r>
              <a:rPr lang="ru-RU" dirty="0" err="1">
                <a:latin typeface="PF DinDisplay Pro"/>
              </a:rPr>
              <a:t>Гринготтом</a:t>
            </a:r>
            <a:r>
              <a:rPr lang="ru-RU" dirty="0">
                <a:latin typeface="PF DinDisplay Pro"/>
              </a:rPr>
              <a:t> в 1474 году. С тех пор стал основой финансовой системы волшебного мира. Банк предлагает различные финансовые услуги:</a:t>
            </a:r>
          </a:p>
          <a:p>
            <a:r>
              <a:rPr lang="ru-RU" dirty="0">
                <a:latin typeface="PF DinDisplay Pro"/>
              </a:rPr>
              <a:t>💫 хранение монет и магических артефактов;</a:t>
            </a:r>
          </a:p>
          <a:p>
            <a:r>
              <a:rPr lang="ru-RU" dirty="0">
                <a:latin typeface="PF DinDisplay Pro"/>
              </a:rPr>
              <a:t>💫 эмиссия денег (выпускает три вида монет: бронзовые </a:t>
            </a:r>
            <a:r>
              <a:rPr lang="ru-RU" dirty="0" err="1">
                <a:latin typeface="PF DinDisplay Pro"/>
              </a:rPr>
              <a:t>кнаты</a:t>
            </a:r>
            <a:r>
              <a:rPr lang="ru-RU" dirty="0">
                <a:latin typeface="PF DinDisplay Pro"/>
              </a:rPr>
              <a:t>, серебряные </a:t>
            </a:r>
            <a:r>
              <a:rPr lang="ru-RU" dirty="0" err="1">
                <a:latin typeface="PF DinDisplay Pro"/>
              </a:rPr>
              <a:t>сикли</a:t>
            </a:r>
            <a:r>
              <a:rPr lang="ru-RU" dirty="0">
                <a:latin typeface="PF DinDisplay Pro"/>
              </a:rPr>
              <a:t>, золотые </a:t>
            </a:r>
            <a:r>
              <a:rPr lang="ru-RU" dirty="0" err="1">
                <a:latin typeface="PF DinDisplay Pro"/>
              </a:rPr>
              <a:t>галлеоны</a:t>
            </a:r>
            <a:r>
              <a:rPr lang="ru-RU" dirty="0">
                <a:latin typeface="PF DinDisplay Pro"/>
              </a:rPr>
              <a:t>);</a:t>
            </a:r>
          </a:p>
          <a:p>
            <a:r>
              <a:rPr lang="ru-RU" dirty="0">
                <a:latin typeface="PF DinDisplay Pro"/>
              </a:rPr>
              <a:t>💫 обмен </a:t>
            </a:r>
            <a:r>
              <a:rPr lang="ru-RU" dirty="0" err="1">
                <a:latin typeface="PF DinDisplay Pro"/>
              </a:rPr>
              <a:t>маггловских</a:t>
            </a:r>
            <a:r>
              <a:rPr lang="ru-RU" dirty="0">
                <a:latin typeface="PF DinDisplay Pro"/>
              </a:rPr>
              <a:t> денег на волшебные и обратно.</a:t>
            </a:r>
          </a:p>
          <a:p>
            <a:r>
              <a:rPr lang="ru-RU" dirty="0">
                <a:latin typeface="PF DinDisplay Pro"/>
              </a:rPr>
              <a:t>🚨 Банк известен высоким уровнем безопасности. Некоторые меры охраны:</a:t>
            </a:r>
          </a:p>
          <a:p>
            <a:r>
              <a:rPr lang="ru-RU" dirty="0">
                <a:latin typeface="PF DinDisplay Pro"/>
              </a:rPr>
              <a:t>1. Хранилища защищены множеством магических чар.</a:t>
            </a:r>
          </a:p>
          <a:p>
            <a:r>
              <a:rPr lang="ru-RU" dirty="0">
                <a:latin typeface="PF DinDisplay Pro"/>
              </a:rPr>
              <a:t>2. Самые ценные ячейки охраняют драконы.</a:t>
            </a:r>
          </a:p>
          <a:p>
            <a:r>
              <a:rPr lang="ru-RU" dirty="0">
                <a:latin typeface="PF DinDisplay Pro"/>
              </a:rPr>
              <a:t>3. Гоблины знают специальные заклинания, чтобы предотвращать кражи.</a:t>
            </a:r>
          </a:p>
        </p:txBody>
      </p:sp>
    </p:spTree>
    <p:extLst>
      <p:ext uri="{BB962C8B-B14F-4D97-AF65-F5344CB8AC3E}">
        <p14:creationId xmlns:p14="http://schemas.microsoft.com/office/powerpoint/2010/main" val="387029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07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Писатель – волонтер-активист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27602" y="1442514"/>
            <a:ext cx="4902936" cy="4543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935" y="1103294"/>
            <a:ext cx="3083961" cy="30839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6518" y="3615013"/>
            <a:ext cx="3085047" cy="308504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18968" y="1315049"/>
            <a:ext cx="6096000" cy="39649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Во вселенной «Гарри Поттера» можно найти несколько финансовых уроков, которые актуальны и в реальном мире. 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Храните сбережения в надёжном месте.</a:t>
            </a:r>
            <a:r>
              <a:rPr lang="ru-RU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Не тратьте деньги бездумно, вкладывайтесь в будущее.</a:t>
            </a:r>
            <a:r>
              <a:rPr lang="ru-RU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Создайте финансовую подушку безопасности</a:t>
            </a:r>
            <a:r>
              <a:rPr lang="ru-RU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Остерегайтесь «лёгких» денег</a:t>
            </a:r>
            <a:r>
              <a:rPr lang="ru-RU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4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Грамотно распоряжайтесь ресурсами</a:t>
            </a:r>
            <a:r>
              <a:rPr lang="ru-RU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PF DinDisplay Pro"/>
                <a:ea typeface="Calibri" panose="020F0502020204030204" pitchFamily="34" charset="0"/>
              </a:rPr>
              <a:t>Образование — лучшая инвестиция</a:t>
            </a:r>
            <a:r>
              <a:rPr lang="ru-RU" dirty="0">
                <a:latin typeface="PF DinDisplay Pro"/>
                <a:ea typeface="Calibri" panose="020F0502020204030204" pitchFamily="34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PF DinDisplay Pro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PF DinDisplay Pro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</a:rPr>
              <a:t>Знания — самый надёжный актив, который остаётся с человеком на всю жизнь.</a:t>
            </a:r>
            <a:endParaRPr lang="ru-RU" sz="2000" b="1" dirty="0">
              <a:solidFill>
                <a:srgbClr val="003399"/>
              </a:solidFill>
              <a:latin typeface="PF DinDisplay Pro"/>
            </a:endParaRPr>
          </a:p>
        </p:txBody>
      </p:sp>
    </p:spTree>
    <p:extLst>
      <p:ext uri="{BB962C8B-B14F-4D97-AF65-F5344CB8AC3E}">
        <p14:creationId xmlns:p14="http://schemas.microsoft.com/office/powerpoint/2010/main" val="1768670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Викторина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27602" y="1442514"/>
            <a:ext cx="4902936" cy="4543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461544" y="1442514"/>
            <a:ext cx="10612856" cy="11768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Кто посоветовал Буратино закопать деньги на Поле чудес?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4200" y="3046847"/>
            <a:ext cx="6096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Папа Карло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Карабас </a:t>
            </a:r>
            <a:r>
              <a:rPr lang="ru-RU" sz="2800" b="1" dirty="0" err="1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Барабас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Лиса Алиса и кот </a:t>
            </a:r>
            <a:r>
              <a:rPr lang="ru-RU" sz="2800" b="1" dirty="0" err="1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Базилио</a:t>
            </a:r>
            <a:endParaRPr lang="ru-RU" sz="20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Пьеро и Мальвина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02244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Викторина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442514"/>
            <a:ext cx="10612856" cy="11768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Сколько стоил билет в театр Карабаса </a:t>
            </a:r>
            <a:r>
              <a:rPr lang="ru-RU" sz="3200" dirty="0" err="1"/>
              <a:t>Барабаса</a:t>
            </a:r>
            <a:r>
              <a:rPr lang="ru-RU" sz="3200" dirty="0"/>
              <a:t>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95866" y="3040832"/>
            <a:ext cx="6096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4 рубля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4 галеона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4 песо</a:t>
            </a:r>
            <a:endParaRPr lang="ru-RU" sz="20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4 сольдо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9810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Викторина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240215"/>
            <a:ext cx="11273256" cy="24838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«Половина зёрнышка в день, в день это немного. Женюсь! А в год? В году 365 дней. По половине зёрнышка в день – 182,5 зерна в год. В год получается не так уж и мало. Нет, не женюсь!», – рассуждал жених. </a:t>
            </a:r>
          </a:p>
          <a:p>
            <a:pPr algn="ctr"/>
            <a:r>
              <a:rPr lang="ru-RU" sz="2800" dirty="0"/>
              <a:t>-Из какой сказки этот герой? Какой он по характеру??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05932" y="4201828"/>
            <a:ext cx="6841068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«Спящая красавица»</a:t>
            </a:r>
            <a:endParaRPr lang="ru-RU" sz="2800" dirty="0">
              <a:latin typeface="PF DinDisplay Pro Black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Дюймовочка</a:t>
            </a: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800" dirty="0">
              <a:latin typeface="PF DinDisplay Pro Black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«Принцесса-лягушка»</a:t>
            </a:r>
            <a:endParaRPr lang="ru-RU" sz="2800" dirty="0">
              <a:latin typeface="PF DinDisplay Pro Black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  <a:cs typeface="Times New Roman" panose="02020603050405020304" pitchFamily="18" charset="0"/>
              </a:rPr>
              <a:t>«Волшебник Изумрудного города»</a:t>
            </a:r>
            <a:endParaRPr lang="ru-RU" sz="2800" dirty="0">
              <a:latin typeface="PF DinDisplay Pro Black"/>
            </a:endParaRPr>
          </a:p>
        </p:txBody>
      </p:sp>
    </p:spTree>
    <p:extLst>
      <p:ext uri="{BB962C8B-B14F-4D97-AF65-F5344CB8AC3E}">
        <p14:creationId xmlns:p14="http://schemas.microsoft.com/office/powerpoint/2010/main" val="3322853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866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Викторина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442514"/>
            <a:ext cx="10612856" cy="11768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На чем разбогател сказочный коротышка Пончик на Луне?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95866" y="3040832"/>
            <a:ext cx="6096000" cy="21452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Продавал сахар</a:t>
            </a:r>
            <a:endParaRPr lang="ru-RU" sz="2800" dirty="0">
              <a:latin typeface="PF DinDisplay Pro Black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Продавал инструменты</a:t>
            </a:r>
          </a:p>
          <a:p>
            <a:pPr marL="514350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Продавал соль</a:t>
            </a: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</a:rPr>
              <a:t>Продавал акции</a:t>
            </a:r>
          </a:p>
        </p:txBody>
      </p:sp>
    </p:spTree>
    <p:extLst>
      <p:ext uri="{BB962C8B-B14F-4D97-AF65-F5344CB8AC3E}">
        <p14:creationId xmlns:p14="http://schemas.microsoft.com/office/powerpoint/2010/main" val="2810360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Викторина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439177"/>
            <a:ext cx="10612856" cy="23759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В какой сказке состоялся вот такой диалог?</a:t>
            </a:r>
          </a:p>
          <a:p>
            <a:pPr marL="457200" indent="-457200" algn="ctr">
              <a:buFontTx/>
              <a:buChar char="-"/>
            </a:pPr>
            <a:r>
              <a:rPr lang="ru-RU" sz="3200" dirty="0"/>
              <a:t>Сколько тебе нужно золота? - Э-э-э... много!</a:t>
            </a:r>
          </a:p>
          <a:p>
            <a:pPr algn="ctr"/>
            <a:r>
              <a:rPr lang="ru-RU" sz="3200" dirty="0"/>
              <a:t> - А если его будет слишком много? </a:t>
            </a:r>
          </a:p>
          <a:p>
            <a:pPr algn="ctr"/>
            <a:r>
              <a:rPr lang="ru-RU" sz="3200" dirty="0"/>
              <a:t>-  Глупое животное! Золота не может быть слишком много!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0331" y="4093900"/>
            <a:ext cx="7086601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«Принцесса-лягушка»</a:t>
            </a: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«Волшебник Изумрудного города»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«Али-Баба и сорок разбойников»</a:t>
            </a:r>
            <a:endParaRPr lang="ru-RU" sz="20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«Золотая антилопа»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96926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Викторина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442514"/>
            <a:ext cx="10612856" cy="11768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Какая  валюта была распространена в Лунном городе?</a:t>
            </a:r>
          </a:p>
          <a:p>
            <a:pPr algn="ctr"/>
            <a:endParaRPr lang="ru-RU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95866" y="3040832"/>
            <a:ext cx="6096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err="1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Фертинги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Галеоны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Тугрики</a:t>
            </a:r>
            <a:endParaRPr lang="ru-RU" sz="20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Сольдо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5722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45378" y="360011"/>
            <a:ext cx="6895011" cy="88020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Ответы на вопросы викторины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027602" y="1442514"/>
            <a:ext cx="4902936" cy="45435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461544" y="1442514"/>
            <a:ext cx="10612856" cy="117686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3399"/>
                </a:solidFill>
              </a:rPr>
              <a:t>Кто посоветовал Буратино закопать деньги на Поле чудес?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4200" y="3046847"/>
            <a:ext cx="6096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Папа Карло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Карабас </a:t>
            </a:r>
            <a:r>
              <a:rPr lang="ru-RU" sz="2800" b="1" dirty="0" err="1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Барабас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Лиса Алиса и кот </a:t>
            </a:r>
            <a:r>
              <a:rPr lang="ru-RU" sz="2800" b="1" dirty="0" err="1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Базилио</a:t>
            </a:r>
            <a:endParaRPr lang="ru-RU" sz="2000" dirty="0">
              <a:solidFill>
                <a:srgbClr val="003399"/>
              </a:solidFill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Пьеро и Мальвина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27229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Ответы на вопросы викторины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442514"/>
            <a:ext cx="10612856" cy="11768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3399"/>
                </a:solidFill>
              </a:rPr>
              <a:t>Сколько стоил билет в театр Карабаса </a:t>
            </a:r>
            <a:r>
              <a:rPr lang="ru-RU" sz="3200" dirty="0" err="1">
                <a:solidFill>
                  <a:srgbClr val="003399"/>
                </a:solidFill>
              </a:rPr>
              <a:t>Барабаса</a:t>
            </a:r>
            <a:r>
              <a:rPr lang="ru-RU" sz="3200" dirty="0">
                <a:solidFill>
                  <a:srgbClr val="003399"/>
                </a:solidFill>
              </a:rPr>
              <a:t>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95866" y="3040832"/>
            <a:ext cx="6096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4 рубля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4 галеона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4 песо</a:t>
            </a:r>
            <a:endParaRPr lang="ru-RU" sz="20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4 сольдо</a:t>
            </a:r>
            <a:endParaRPr lang="ru-RU" sz="28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332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Ответы на вопросы викторины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240215"/>
            <a:ext cx="11273256" cy="24838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3399"/>
                </a:solidFill>
              </a:rPr>
              <a:t>«Половина зёрнышка в день, в день это немного. Женюсь! А в год? В году 365 дней. По половине зёрнышка в день – 182,5 зерна в год. В год получается не так уж и мало. Нет, не женюсь!», – рассуждал жених. </a:t>
            </a:r>
          </a:p>
          <a:p>
            <a:pPr algn="ctr"/>
            <a:r>
              <a:rPr lang="ru-RU" sz="2800" b="1" dirty="0">
                <a:solidFill>
                  <a:srgbClr val="003399"/>
                </a:solidFill>
              </a:rPr>
              <a:t>Из какой сказки этот герой?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05931" y="4201828"/>
            <a:ext cx="7289801" cy="214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 panose="02000506030000020004"/>
                <a:ea typeface="Calibri" panose="020F0502020204030204" pitchFamily="34" charset="0"/>
                <a:cs typeface="Times New Roman" panose="02020603050405020304" pitchFamily="18" charset="0"/>
              </a:rPr>
              <a:t>«Спящая красавица»</a:t>
            </a: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Дюймовочка</a:t>
            </a:r>
            <a:r>
              <a:rPr lang="ru-RU" sz="2800" b="1" dirty="0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«Принцесса-лягушка»</a:t>
            </a: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dirty="0">
                <a:cs typeface="Times New Roman" panose="02020603050405020304" pitchFamily="18" charset="0"/>
              </a:rPr>
              <a:t>«Волшебник Изумрудного города»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73953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Ответы на вопросы викторины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442514"/>
            <a:ext cx="10612856" cy="117686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3399"/>
                </a:solidFill>
              </a:rPr>
              <a:t>На чем разбогател сказочный коротышка Пончик на Луне?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95866" y="3040832"/>
            <a:ext cx="6096000" cy="20322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Продавал сахар</a:t>
            </a: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Продавал инструменты</a:t>
            </a:r>
          </a:p>
          <a:p>
            <a:pPr marL="514350" indent="-514350">
              <a:lnSpc>
                <a:spcPct val="115000"/>
              </a:lnSpc>
              <a:buFont typeface="+mj-lt"/>
              <a:buAutoNum type="arabicPeriod"/>
            </a:pPr>
            <a:r>
              <a:rPr lang="ru-RU" sz="2800" b="1" dirty="0">
                <a:solidFill>
                  <a:srgbClr val="003399"/>
                </a:solidFill>
                <a:latin typeface="PF DinDisplay Pro Black"/>
                <a:ea typeface="Calibri" panose="020F0502020204030204" pitchFamily="34" charset="0"/>
                <a:cs typeface="Times New Roman" panose="02020603050405020304" pitchFamily="18" charset="0"/>
              </a:rPr>
              <a:t>Продавал соль</a:t>
            </a: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 Black"/>
              </a:rPr>
              <a:t>Продавал акции</a:t>
            </a:r>
          </a:p>
        </p:txBody>
      </p:sp>
    </p:spTree>
    <p:extLst>
      <p:ext uri="{BB962C8B-B14F-4D97-AF65-F5344CB8AC3E}">
        <p14:creationId xmlns:p14="http://schemas.microsoft.com/office/powerpoint/2010/main" val="2046883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Ответы на вопросы викторины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439177"/>
            <a:ext cx="11199228" cy="2375953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3399"/>
                </a:solidFill>
              </a:rPr>
              <a:t>В какой сказке состоялся вот такой диалог?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solidFill>
                  <a:srgbClr val="003399"/>
                </a:solidFill>
              </a:rPr>
              <a:t>Сколько тебе нужно золота? - Э-э-э... много!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solidFill>
                  <a:srgbClr val="003399"/>
                </a:solidFill>
              </a:rPr>
              <a:t> - А если его будет слишком много? </a:t>
            </a:r>
          </a:p>
          <a:p>
            <a:pPr marL="457200" indent="-457200" algn="ctr">
              <a:buFontTx/>
              <a:buChar char="-"/>
            </a:pPr>
            <a:r>
              <a:rPr lang="ru-RU" sz="3200" dirty="0">
                <a:solidFill>
                  <a:srgbClr val="003399"/>
                </a:solidFill>
              </a:rPr>
              <a:t>-  Глупое животное! Золота не может быть слишком много!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0331" y="4093900"/>
            <a:ext cx="7086601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«Принцесса-лягушка»</a:t>
            </a: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«Волшебник Изумрудного города»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«Али-Баба и сорок разбойников»</a:t>
            </a:r>
            <a:endParaRPr lang="ru-RU" sz="20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«Золотая антилопа»</a:t>
            </a:r>
            <a:endParaRPr lang="ru-RU" sz="28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6075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20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44" y="454847"/>
            <a:ext cx="1633503" cy="6484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087" y="5783105"/>
            <a:ext cx="905685" cy="871989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69067" y="360011"/>
            <a:ext cx="7603065" cy="88020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200" b="1" dirty="0">
                <a:solidFill>
                  <a:srgbClr val="042896"/>
                </a:solidFill>
                <a:latin typeface="PF DinDisplay Pro Black" panose="02000503030000020004" pitchFamily="2" charset="0"/>
              </a:rPr>
              <a:t>Ответы на вопросы викторины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61545" y="1717947"/>
            <a:ext cx="4902936" cy="20061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400" dirty="0">
              <a:latin typeface="PF DinDisplay Pro" panose="02000506030000020004" pitchFamily="2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76" y="430057"/>
            <a:ext cx="1628500" cy="69936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61544" y="1442514"/>
            <a:ext cx="10612856" cy="117686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3399"/>
                </a:solidFill>
              </a:rPr>
              <a:t>Какая  валюта была распространена в Лунном городе?</a:t>
            </a:r>
          </a:p>
          <a:p>
            <a:pPr algn="ctr"/>
            <a:endParaRPr lang="ru-RU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95866" y="3040832"/>
            <a:ext cx="6096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 err="1">
                <a:solidFill>
                  <a:srgbClr val="003399"/>
                </a:solidFill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Фертинги</a:t>
            </a:r>
            <a:endParaRPr lang="ru-RU" sz="2800" dirty="0">
              <a:solidFill>
                <a:srgbClr val="003399"/>
              </a:solidFill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Галеоны</a:t>
            </a:r>
            <a:endParaRPr lang="ru-RU" sz="28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Тугрики</a:t>
            </a:r>
            <a:endParaRPr lang="ru-RU" sz="2000" dirty="0">
              <a:latin typeface="PF DinDisplay Pro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2800" b="1" dirty="0">
                <a:latin typeface="PF DinDisplay Pro"/>
                <a:ea typeface="Calibri" panose="020F0502020204030204" pitchFamily="34" charset="0"/>
                <a:cs typeface="Times New Roman" panose="02020603050405020304" pitchFamily="18" charset="0"/>
              </a:rPr>
              <a:t>Сольдо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24141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428"/>
            <a:ext cx="12192000" cy="6857999"/>
          </a:xfrm>
          <a:prstGeom prst="rect">
            <a:avLst/>
          </a:prstGeom>
        </p:spPr>
      </p:pic>
      <p:sp>
        <p:nvSpPr>
          <p:cNvPr id="6" name="Заголовок 1"/>
          <p:cNvSpPr txBox="1"/>
          <p:nvPr/>
        </p:nvSpPr>
        <p:spPr bwMode="auto">
          <a:xfrm>
            <a:off x="11343992" y="6203866"/>
            <a:ext cx="718961" cy="5410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87057" y="195309"/>
            <a:ext cx="1627773" cy="6950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565256" y="310174"/>
            <a:ext cx="88412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dirty="0">
                <a:solidFill>
                  <a:srgbClr val="003399"/>
                </a:solidFill>
                <a:latin typeface="PF DinDisplay Pro Black"/>
                <a:cs typeface="Arial"/>
              </a:rPr>
              <a:t>Книга «Мама, папа, дайте денег! Как воспитать у детей разумное отношение к финансам»</a:t>
            </a:r>
            <a:endParaRPr dirty="0">
              <a:solidFill>
                <a:srgbClr val="003399"/>
              </a:solidFill>
              <a:latin typeface="PF DinDisplay Pro Black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65255" y="1349174"/>
            <a:ext cx="3959119" cy="51859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812652" y="3868168"/>
            <a:ext cx="1816765" cy="18167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4812652" y="1451996"/>
            <a:ext cx="30384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srgbClr val="002060"/>
                </a:solidFill>
                <a:latin typeface="PF DinDisplay Pro"/>
                <a:cs typeface="Arial"/>
              </a:rPr>
              <a:t>Эта книга – пособие для родителей</a:t>
            </a:r>
            <a:endParaRPr lang="ru-RU" dirty="0">
              <a:solidFill>
                <a:prstClr val="black"/>
              </a:solidFill>
              <a:latin typeface="PF DinDisplay Pro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7215351" y="1139961"/>
            <a:ext cx="458105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2000" b="1" dirty="0">
                <a:solidFill>
                  <a:prstClr val="black"/>
                </a:solidFill>
                <a:latin typeface="PF DinDisplay Pro"/>
                <a:cs typeface="Arial"/>
              </a:rPr>
              <a:t>Поможет родителям:</a:t>
            </a:r>
            <a:endParaRPr dirty="0">
              <a:latin typeface="PF DinDisplay Pro"/>
            </a:endParaRPr>
          </a:p>
          <a:p>
            <a:pPr marL="342900" lvl="0" indent="-342900" algn="just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PF DinDisplay Pro"/>
                <a:cs typeface="Arial"/>
              </a:rPr>
              <a:t>привить детям полезные и необходимые привычки, </a:t>
            </a:r>
            <a:endParaRPr dirty="0">
              <a:latin typeface="PF DinDisplay Pro"/>
            </a:endParaRPr>
          </a:p>
          <a:p>
            <a:pPr marL="342900" lvl="0" indent="-342900" algn="just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PF DinDisplay Pro"/>
                <a:cs typeface="Arial"/>
              </a:rPr>
              <a:t>позволит правильно транслировать свои знания и опыт, </a:t>
            </a:r>
            <a:endParaRPr dirty="0">
              <a:latin typeface="PF DinDisplay Pro"/>
            </a:endParaRPr>
          </a:p>
          <a:p>
            <a:pPr marL="342900" lvl="0" indent="-342900" algn="just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PF DinDisplay Pro"/>
                <a:cs typeface="Arial"/>
              </a:rPr>
              <a:t>строить взаимодействие с точки зрения возраста и уровня понимания. </a:t>
            </a:r>
            <a:endParaRPr dirty="0">
              <a:latin typeface="PF DinDisplay Pro"/>
            </a:endParaRPr>
          </a:p>
          <a:p>
            <a:pPr lvl="0" algn="just">
              <a:defRPr/>
            </a:pPr>
            <a:r>
              <a:rPr lang="ru-RU" sz="2000" b="1" dirty="0">
                <a:solidFill>
                  <a:prstClr val="black"/>
                </a:solidFill>
                <a:latin typeface="PF DinDisplay Pro"/>
                <a:cs typeface="Arial"/>
              </a:rPr>
              <a:t>Она наполнена:</a:t>
            </a:r>
            <a:endParaRPr dirty="0">
              <a:latin typeface="PF DinDisplay Pro"/>
            </a:endParaRPr>
          </a:p>
          <a:p>
            <a:pPr marL="285750" lvl="0" indent="-285750" algn="just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PF DinDisplay Pro"/>
                <a:cs typeface="Arial"/>
              </a:rPr>
              <a:t>большим опытом педагога и психолога,</a:t>
            </a:r>
            <a:endParaRPr dirty="0">
              <a:latin typeface="PF DinDisplay Pro"/>
            </a:endParaRPr>
          </a:p>
          <a:p>
            <a:pPr marL="285750" lvl="0" indent="-285750" algn="just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PF DinDisplay Pro"/>
                <a:cs typeface="Arial"/>
              </a:rPr>
              <a:t>яркими жизненными примерами, </a:t>
            </a:r>
            <a:endParaRPr dirty="0">
              <a:latin typeface="PF DinDisplay Pro"/>
            </a:endParaRPr>
          </a:p>
          <a:p>
            <a:pPr marL="285750" lvl="0" indent="-285750" algn="just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PF DinDisplay Pro"/>
                <a:cs typeface="Arial"/>
              </a:rPr>
              <a:t>веселыми историями </a:t>
            </a:r>
            <a:endParaRPr dirty="0">
              <a:latin typeface="PF DinDisplay Pro"/>
            </a:endParaRPr>
          </a:p>
          <a:p>
            <a:pPr marL="285750" lvl="0" indent="-285750" algn="just">
              <a:buFont typeface="Arial"/>
              <a:buChar char="•"/>
              <a:defRPr/>
            </a:pPr>
            <a:r>
              <a:rPr lang="ru-RU" sz="2000" dirty="0">
                <a:solidFill>
                  <a:prstClr val="black"/>
                </a:solidFill>
                <a:latin typeface="PF DinDisplay Pro"/>
                <a:cs typeface="Arial"/>
              </a:rPr>
              <a:t>осмысленными выводами, которые пригодятся вдумчивым родителям</a:t>
            </a:r>
            <a:r>
              <a:rPr lang="ru-RU" sz="2000" dirty="0">
                <a:solidFill>
                  <a:prstClr val="black"/>
                </a:solidFill>
                <a:cs typeface="Arial"/>
              </a:rPr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5008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2598359" y="104622"/>
            <a:ext cx="8192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ru-RU" sz="2800" b="1" dirty="0">
                <a:solidFill>
                  <a:srgbClr val="314184"/>
                </a:solidFill>
                <a:ea typeface="Liberation Sans"/>
                <a:cs typeface="Liberation Sans"/>
              </a:rPr>
              <a:t>Деньги. Энциклопедия</a:t>
            </a:r>
            <a:endParaRPr lang="id-ID" sz="2800" b="1" dirty="0">
              <a:solidFill>
                <a:srgbClr val="314184"/>
              </a:solidFill>
              <a:ea typeface="Liberation Sans"/>
              <a:cs typeface="Liberation Sans"/>
            </a:endParaRPr>
          </a:p>
        </p:txBody>
      </p:sp>
      <p:sp>
        <p:nvSpPr>
          <p:cNvPr id="10" name="Text Placeholder 2"/>
          <p:cNvSpPr txBox="1"/>
          <p:nvPr/>
        </p:nvSpPr>
        <p:spPr bwMode="auto">
          <a:xfrm>
            <a:off x="929761" y="970860"/>
            <a:ext cx="7691598" cy="37702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 defTabSz="1460754">
              <a:lnSpc>
                <a:spcPct val="90000"/>
              </a:lnSpc>
              <a:spcBef>
                <a:spcPts val="1598"/>
              </a:spcBef>
              <a:buFont typeface="Arial"/>
              <a:buNone/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38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>
              <a:lnSpc>
                <a:spcPct val="90000"/>
              </a:lnSpc>
              <a:spcBef>
                <a:spcPts val="799"/>
              </a:spcBef>
              <a:buFont typeface="Arial"/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  <a:defRPr/>
            </a:pPr>
            <a:endParaRPr lang="id-ID" sz="2000" b="1">
              <a:solidFill>
                <a:prstClr val="black"/>
              </a:solidFill>
              <a:latin typeface="Montserra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73528" y="220729"/>
            <a:ext cx="1633870" cy="7011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405" y="159244"/>
            <a:ext cx="1633870" cy="6462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2122" y="1760290"/>
            <a:ext cx="3702811" cy="46853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070124"/>
            <a:ext cx="3729794" cy="49808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6801" y="4578695"/>
            <a:ext cx="1866900" cy="18669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3701" y="2916031"/>
            <a:ext cx="1562100" cy="15621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52365" y="1070124"/>
            <a:ext cx="33152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PF DinDisplay Pro"/>
              </a:rPr>
              <a:t>Энциклопедия для детей 10-14 лет с интересными фактами о деньгах, банках, налогах, кладах и копилках. 24 разворота полезной и занимательной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428470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" y="-1562"/>
            <a:ext cx="12193774" cy="6859562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3514892" y="4267194"/>
            <a:ext cx="5263348" cy="1290242"/>
            <a:chOff x="976333" y="4159474"/>
            <a:chExt cx="5263348" cy="1290242"/>
          </a:xfrm>
        </p:grpSpPr>
        <p:sp>
          <p:nvSpPr>
            <p:cNvPr id="3" name="TextBox 2"/>
            <p:cNvSpPr txBox="1"/>
            <p:nvPr/>
          </p:nvSpPr>
          <p:spPr>
            <a:xfrm>
              <a:off x="976333" y="4159474"/>
              <a:ext cx="52633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www.fincubator.ru/projects-arfg</a:t>
              </a:r>
              <a:r>
                <a:rPr lang="ru-RU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/</a:t>
              </a:r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rid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76333" y="4988051"/>
              <a:ext cx="4771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PF DinDisplay Pro" panose="02000506030000020004" pitchFamily="2" charset="0"/>
                </a:rPr>
                <a:t>rid_govorim_o_finansah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76333" y="4585209"/>
              <a:ext cx="47712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PF DinDisplay Pro" panose="02000506030000020004" pitchFamily="2" charset="0"/>
                </a:rPr>
                <a:t>ridfinance@yandex.ru</a:t>
              </a:r>
              <a:endParaRPr lang="ru-RU" sz="2400" b="1" dirty="0">
                <a:solidFill>
                  <a:schemeClr val="bg1"/>
                </a:solidFill>
                <a:latin typeface="PF DinDisplay Pro" panose="02000506030000020004" pitchFamily="2" charset="0"/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6" y="4267194"/>
            <a:ext cx="1889425" cy="18894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331" y="896481"/>
            <a:ext cx="6505302" cy="279469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54" y="521192"/>
            <a:ext cx="1694993" cy="673611"/>
          </a:xfrm>
          <a:prstGeom prst="rect">
            <a:avLst/>
          </a:prstGeom>
        </p:spPr>
      </p:pic>
      <p:grpSp>
        <p:nvGrpSpPr>
          <p:cNvPr id="23" name="Группа 22"/>
          <p:cNvGrpSpPr/>
          <p:nvPr/>
        </p:nvGrpSpPr>
        <p:grpSpPr>
          <a:xfrm>
            <a:off x="3019947" y="4358871"/>
            <a:ext cx="375671" cy="1119565"/>
            <a:chOff x="435845" y="4506822"/>
            <a:chExt cx="375671" cy="1119565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544" y="4506822"/>
              <a:ext cx="328272" cy="316413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895" y="4987440"/>
              <a:ext cx="337571" cy="240649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845" y="5410529"/>
              <a:ext cx="375671" cy="2158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05019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1390</Words>
  <Application>Microsoft Office PowerPoint</Application>
  <PresentationFormat>Широкоэкранный</PresentationFormat>
  <Paragraphs>175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Montserrat</vt:lpstr>
      <vt:lpstr>PF DinDisplay Pro</vt:lpstr>
      <vt:lpstr>PF DinDisplay Pro Black</vt:lpstr>
      <vt:lpstr>Тема Office</vt:lpstr>
      <vt:lpstr>Финансовая грамотность в детской литературе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burika_o</cp:lastModifiedBy>
  <cp:revision>77</cp:revision>
  <dcterms:created xsi:type="dcterms:W3CDTF">2024-02-28T08:59:54Z</dcterms:created>
  <dcterms:modified xsi:type="dcterms:W3CDTF">2026-05-06T13:00:57Z</dcterms:modified>
</cp:coreProperties>
</file>