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7" r:id="rId3"/>
    <p:sldId id="286" r:id="rId4"/>
    <p:sldId id="271" r:id="rId5"/>
    <p:sldId id="300" r:id="rId6"/>
    <p:sldId id="279" r:id="rId7"/>
    <p:sldId id="301" r:id="rId8"/>
    <p:sldId id="277" r:id="rId9"/>
    <p:sldId id="276" r:id="rId10"/>
    <p:sldId id="275" r:id="rId11"/>
    <p:sldId id="302" r:id="rId12"/>
    <p:sldId id="278" r:id="rId13"/>
    <p:sldId id="303" r:id="rId14"/>
    <p:sldId id="290" r:id="rId15"/>
    <p:sldId id="280" r:id="rId16"/>
    <p:sldId id="272" r:id="rId17"/>
    <p:sldId id="282" r:id="rId18"/>
    <p:sldId id="289" r:id="rId19"/>
    <p:sldId id="262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BCE8"/>
    <a:srgbClr val="032F9A"/>
    <a:srgbClr val="042896"/>
    <a:srgbClr val="003399"/>
    <a:srgbClr val="3BB9EF"/>
    <a:srgbClr val="314184"/>
    <a:srgbClr val="234086"/>
    <a:srgbClr val="E61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728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377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72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202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156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939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558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969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60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493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547CD-D779-4C8E-A63E-42EFCC8B891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554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hyperlink" Target="https://fincubator.ru/projects-arfg/rid/doc/books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jpeg"/><Relationship Id="rId7" Type="http://schemas.openxmlformats.org/officeDocument/2006/relationships/image" Target="../media/image36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2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245" y="0"/>
            <a:ext cx="1218726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0095" y="1690278"/>
            <a:ext cx="8360239" cy="1198976"/>
          </a:xfrm>
        </p:spPr>
        <p:txBody>
          <a:bodyPr>
            <a:normAutofit fontScale="90000"/>
          </a:bodyPr>
          <a:lstStyle/>
          <a:p>
            <a:pPr algn="l"/>
            <a:r>
              <a:rPr lang="ru-RU" sz="6200" b="1" dirty="0" smtClean="0">
                <a:solidFill>
                  <a:srgbClr val="3BB9EF"/>
                </a:solidFill>
                <a:latin typeface="PF DinDisplay Pro" panose="02000506030000020004" pitchFamily="2" charset="0"/>
              </a:rPr>
              <a:t>Сказки как проводник</a:t>
            </a:r>
            <a:endParaRPr lang="ru-RU" sz="6200" b="1" dirty="0">
              <a:solidFill>
                <a:srgbClr val="3BB9EF"/>
              </a:solidFill>
              <a:latin typeface="PF DinDisplay Pro" panose="02000506030000020004" pitchFamily="2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60095" y="3017868"/>
            <a:ext cx="8943714" cy="1655762"/>
          </a:xfrm>
        </p:spPr>
        <p:txBody>
          <a:bodyPr>
            <a:normAutofit/>
          </a:bodyPr>
          <a:lstStyle/>
          <a:p>
            <a:pPr algn="l"/>
            <a:r>
              <a:rPr lang="ru-RU" sz="5000" b="1" dirty="0" smtClean="0">
                <a:solidFill>
                  <a:schemeClr val="bg1"/>
                </a:solidFill>
                <a:latin typeface="PF DinDisplay Pro Black" panose="02000503030000020004" pitchFamily="2" charset="0"/>
              </a:rPr>
              <a:t>финансовой грамотности для дошкольников </a:t>
            </a:r>
            <a:endParaRPr lang="ru-RU" sz="5000" b="1" dirty="0">
              <a:solidFill>
                <a:schemeClr val="bg1"/>
              </a:solidFill>
              <a:latin typeface="PF DinDisplay Pro Black" panose="02000503030000020004" pitchFamily="2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316588"/>
            <a:ext cx="1694993" cy="67361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58" y="429813"/>
            <a:ext cx="1628500" cy="69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38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99574E-AE77-91B5-AA50-884A40BE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4D0A853-19CE-4FF8-F3D4-F9FF308A5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632" cy="68593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1534" y="217643"/>
            <a:ext cx="1627773" cy="69500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90315" y="208843"/>
            <a:ext cx="68655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Как сказки  помогают обучать </a:t>
            </a:r>
            <a:r>
              <a:rPr lang="ru-RU" sz="3600" dirty="0">
                <a:solidFill>
                  <a:schemeClr val="bg1"/>
                </a:solidFill>
              </a:rPr>
              <a:t>ФГ?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562600" y="1038658"/>
            <a:ext cx="555413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Опора </a:t>
            </a:r>
            <a:r>
              <a:rPr lang="ru-RU" sz="2400" b="1" dirty="0">
                <a:solidFill>
                  <a:srgbClr val="00B050"/>
                </a:solidFill>
              </a:rPr>
              <a:t>на эмоции. </a:t>
            </a:r>
            <a:endParaRPr lang="ru-RU" sz="2400" b="1" dirty="0" smtClean="0">
              <a:solidFill>
                <a:srgbClr val="00B050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Дети сопереживают </a:t>
            </a:r>
            <a:r>
              <a:rPr lang="ru-RU" b="1" dirty="0">
                <a:solidFill>
                  <a:schemeClr val="bg1"/>
                </a:solidFill>
              </a:rPr>
              <a:t>герою, поэтому урок запоминается не как сухая инструкция, а как часть истории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400" b="1" dirty="0" smtClean="0">
                <a:solidFill>
                  <a:srgbClr val="00B050"/>
                </a:solidFill>
              </a:rPr>
              <a:t>Конкретные </a:t>
            </a:r>
            <a:r>
              <a:rPr lang="ru-RU" sz="2400" b="1" dirty="0">
                <a:solidFill>
                  <a:srgbClr val="00B050"/>
                </a:solidFill>
              </a:rPr>
              <a:t>примеры вместо абстракций. </a:t>
            </a:r>
            <a:endParaRPr lang="ru-RU" sz="2400" b="1" dirty="0" smtClean="0">
              <a:solidFill>
                <a:srgbClr val="00B050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Вместо </a:t>
            </a:r>
            <a:r>
              <a:rPr lang="ru-RU" b="1" dirty="0">
                <a:solidFill>
                  <a:schemeClr val="bg1"/>
                </a:solidFill>
              </a:rPr>
              <a:t>слов «бюджет» и «</a:t>
            </a:r>
            <a:r>
              <a:rPr lang="ru-RU" b="1" dirty="0" err="1">
                <a:solidFill>
                  <a:schemeClr val="bg1"/>
                </a:solidFill>
              </a:rPr>
              <a:t>приоритизация</a:t>
            </a:r>
            <a:r>
              <a:rPr lang="ru-RU" b="1" dirty="0">
                <a:solidFill>
                  <a:schemeClr val="bg1"/>
                </a:solidFill>
              </a:rPr>
              <a:t>» — домик из соломы, который сдувает ветер, или семь лепестков, которые нельзя потратить дважды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400" b="1" dirty="0" smtClean="0">
                <a:solidFill>
                  <a:srgbClr val="00B050"/>
                </a:solidFill>
              </a:rPr>
              <a:t>Безопасное </a:t>
            </a:r>
            <a:r>
              <a:rPr lang="ru-RU" sz="2400" b="1" dirty="0">
                <a:solidFill>
                  <a:srgbClr val="00B050"/>
                </a:solidFill>
              </a:rPr>
              <a:t>моделирование ошибок. </a:t>
            </a:r>
            <a:endParaRPr lang="ru-RU" sz="2400" b="1" dirty="0" smtClean="0">
              <a:solidFill>
                <a:srgbClr val="00B050"/>
              </a:solidFill>
            </a:endParaRPr>
          </a:p>
          <a:p>
            <a:r>
              <a:rPr lang="ru-RU" sz="2000" b="1" dirty="0" smtClean="0">
                <a:solidFill>
                  <a:schemeClr val="bg1"/>
                </a:solidFill>
              </a:rPr>
              <a:t>Герой </a:t>
            </a:r>
            <a:r>
              <a:rPr lang="ru-RU" sz="2000" b="1" dirty="0">
                <a:solidFill>
                  <a:schemeClr val="bg1"/>
                </a:solidFill>
              </a:rPr>
              <a:t>может ошибиться (потратить всё сразу, поверить мошенникам), и </a:t>
            </a:r>
            <a:r>
              <a:rPr lang="ru-RU" sz="2000" b="1" dirty="0" smtClean="0">
                <a:solidFill>
                  <a:schemeClr val="bg1"/>
                </a:solidFill>
              </a:rPr>
              <a:t>ребята увидят </a:t>
            </a:r>
            <a:r>
              <a:rPr lang="ru-RU" sz="2000" b="1" dirty="0">
                <a:solidFill>
                  <a:schemeClr val="bg1"/>
                </a:solidFill>
              </a:rPr>
              <a:t>последствия без реального риска</a:t>
            </a:r>
            <a:r>
              <a:rPr lang="ru-RU" sz="20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400" b="1" dirty="0" smtClean="0">
                <a:solidFill>
                  <a:srgbClr val="00B050"/>
                </a:solidFill>
              </a:rPr>
              <a:t>Естественная </a:t>
            </a:r>
            <a:r>
              <a:rPr lang="ru-RU" sz="2400" b="1" dirty="0">
                <a:solidFill>
                  <a:srgbClr val="00B050"/>
                </a:solidFill>
              </a:rPr>
              <a:t>структура </a:t>
            </a:r>
            <a:r>
              <a:rPr lang="ru-RU" sz="2400" b="1" dirty="0" smtClean="0">
                <a:solidFill>
                  <a:srgbClr val="00B050"/>
                </a:solidFill>
              </a:rPr>
              <a:t>занятия.</a:t>
            </a:r>
            <a:endParaRPr lang="ru-RU" sz="2400" b="1" dirty="0" smtClean="0">
              <a:solidFill>
                <a:srgbClr val="00B050"/>
              </a:solidFill>
            </a:endParaRPr>
          </a:p>
          <a:p>
            <a:r>
              <a:rPr lang="ru-RU" sz="2400" b="1" dirty="0" smtClean="0">
                <a:solidFill>
                  <a:srgbClr val="00B050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В сказке уже есть проблема, выбор, последствия и вывод — это готовая «обучающая ситуация».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315" y="5955780"/>
            <a:ext cx="1694835" cy="67671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4866" y="1064017"/>
            <a:ext cx="433493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Сказки — один из лучших способов объяснить дошкольникам основы финансовой грамотности: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bg1"/>
                </a:solidFill>
              </a:rPr>
              <a:t>они говорят с </a:t>
            </a:r>
            <a:r>
              <a:rPr lang="ru-RU" sz="2400" b="1" dirty="0" smtClean="0">
                <a:solidFill>
                  <a:schemeClr val="bg1"/>
                </a:solidFill>
              </a:rPr>
              <a:t>детьми </a:t>
            </a:r>
            <a:r>
              <a:rPr lang="ru-RU" sz="2400" b="1" dirty="0">
                <a:solidFill>
                  <a:schemeClr val="bg1"/>
                </a:solidFill>
              </a:rPr>
              <a:t>на понятном </a:t>
            </a:r>
            <a:r>
              <a:rPr lang="ru-RU" sz="2400" b="1" dirty="0" smtClean="0">
                <a:solidFill>
                  <a:schemeClr val="bg1"/>
                </a:solidFill>
              </a:rPr>
              <a:t>им </a:t>
            </a:r>
            <a:r>
              <a:rPr lang="ru-RU" sz="2400" b="1" dirty="0">
                <a:solidFill>
                  <a:schemeClr val="bg1"/>
                </a:solidFill>
              </a:rPr>
              <a:t>языке,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bg1"/>
                </a:solidFill>
              </a:rPr>
              <a:t>сложные вещи показывают через яркие образы и понятные конфликты.</a:t>
            </a:r>
          </a:p>
        </p:txBody>
      </p:sp>
    </p:spTree>
    <p:extLst>
      <p:ext uri="{BB962C8B-B14F-4D97-AF65-F5344CB8AC3E}">
        <p14:creationId xmlns:p14="http://schemas.microsoft.com/office/powerpoint/2010/main" val="1977251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99574E-AE77-91B5-AA50-884A40BE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4D0A853-19CE-4FF8-F3D4-F9FF308A5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05" y="0"/>
            <a:ext cx="12189632" cy="68593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9036" y="161827"/>
            <a:ext cx="1627773" cy="69500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97909" y="502888"/>
            <a:ext cx="91319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Обучаем детей финансовой грамотности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4445" y="1146342"/>
            <a:ext cx="8611687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</a:rPr>
              <a:t>Финансы – это интересно и увлекательно.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</a:rPr>
              <a:t>Деньги </a:t>
            </a:r>
            <a:r>
              <a:rPr lang="ru-RU" sz="2000" dirty="0">
                <a:solidFill>
                  <a:schemeClr val="bg1"/>
                </a:solidFill>
              </a:rPr>
              <a:t>не появляются сами собой, а зарабатываются.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</a:rPr>
              <a:t>Сначала зарабатываем – потом тратим: соответственно, чем больше зарабатываешь и разумнее тратишь, тем больше можешь купить.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</a:rPr>
              <a:t>Деньги </a:t>
            </a:r>
            <a:r>
              <a:rPr lang="ru-RU" sz="2000" dirty="0">
                <a:solidFill>
                  <a:schemeClr val="bg1"/>
                </a:solidFill>
              </a:rPr>
              <a:t>любят счет (дети должны понимать необходимость научиться считать деньги, чтобы, например,  проверить сдачу в магазине).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</a:rPr>
              <a:t>Твои </a:t>
            </a:r>
            <a:r>
              <a:rPr lang="ru-RU" sz="2000" dirty="0">
                <a:solidFill>
                  <a:schemeClr val="bg1"/>
                </a:solidFill>
              </a:rPr>
              <a:t>деньги бывают объектом чужого интереса (дети должны знать элементарные правила финансовой безопасности).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</a:rPr>
              <a:t>Не все продается и покупается (дети должны понимать, что главные ценности – жизнь, отношения, радость близких людей – за деньги не купишь</a:t>
            </a:r>
            <a:r>
              <a:rPr lang="ru-RU" sz="2000" dirty="0" smtClean="0">
                <a:solidFill>
                  <a:schemeClr val="bg1"/>
                </a:solidFill>
              </a:rPr>
              <a:t>).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9800" y="1888177"/>
            <a:ext cx="3437009" cy="35145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378" y="6096000"/>
            <a:ext cx="1573867" cy="62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71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99574E-AE77-91B5-AA50-884A40BE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4D0A853-19CE-4FF8-F3D4-F9FF308A5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-1333"/>
            <a:ext cx="12189632" cy="68593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670" y="279423"/>
            <a:ext cx="1627773" cy="69500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38667" y="279423"/>
            <a:ext cx="33591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Три поросенка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950" y="5808442"/>
            <a:ext cx="1694835" cy="6767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8667" y="1071940"/>
            <a:ext cx="795866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Урок</a:t>
            </a:r>
            <a:r>
              <a:rPr lang="ru-RU" sz="2400" b="1" dirty="0">
                <a:solidFill>
                  <a:schemeClr val="bg1"/>
                </a:solidFill>
              </a:rPr>
              <a:t> 1: не всегда стоит выбирать самое </a:t>
            </a:r>
            <a:r>
              <a:rPr lang="ru-RU" sz="2400" b="1" dirty="0" smtClean="0">
                <a:solidFill>
                  <a:schemeClr val="bg1"/>
                </a:solidFill>
              </a:rPr>
              <a:t>дешёвое. </a:t>
            </a:r>
          </a:p>
          <a:p>
            <a:r>
              <a:rPr lang="ru-RU" sz="1600" i="1" dirty="0" err="1" smtClean="0">
                <a:solidFill>
                  <a:schemeClr val="bg1"/>
                </a:solidFill>
              </a:rPr>
              <a:t>Ниф‑Ниф</a:t>
            </a:r>
            <a:r>
              <a:rPr lang="ru-RU" sz="1600" i="1" dirty="0" smtClean="0">
                <a:solidFill>
                  <a:schemeClr val="bg1"/>
                </a:solidFill>
              </a:rPr>
              <a:t> </a:t>
            </a:r>
            <a:r>
              <a:rPr lang="ru-RU" sz="1600" i="1" dirty="0">
                <a:solidFill>
                  <a:schemeClr val="bg1"/>
                </a:solidFill>
              </a:rPr>
              <a:t>строит дом из соломы — это быстро и дёшево. </a:t>
            </a:r>
            <a:r>
              <a:rPr lang="ru-RU" sz="1600" i="1" dirty="0" err="1">
                <a:solidFill>
                  <a:schemeClr val="bg1"/>
                </a:solidFill>
              </a:rPr>
              <a:t>Нуф‑Нуф</a:t>
            </a:r>
            <a:r>
              <a:rPr lang="ru-RU" sz="1600" i="1" dirty="0">
                <a:solidFill>
                  <a:schemeClr val="bg1"/>
                </a:solidFill>
              </a:rPr>
              <a:t> берёт ветки: чуть дороже и прочнее, но всё равно недостаточно надёжно. </a:t>
            </a:r>
            <a:r>
              <a:rPr lang="ru-RU" sz="1600" i="1" dirty="0" err="1">
                <a:solidFill>
                  <a:schemeClr val="bg1"/>
                </a:solidFill>
              </a:rPr>
              <a:t>Наф‑Наф</a:t>
            </a:r>
            <a:r>
              <a:rPr lang="ru-RU" sz="1600" i="1" dirty="0">
                <a:solidFill>
                  <a:schemeClr val="bg1"/>
                </a:solidFill>
              </a:rPr>
              <a:t> вкладывается в кирпичи: долго, трудоёмко и «дорого», зато дом получается крепким</a:t>
            </a:r>
            <a:r>
              <a:rPr lang="ru-RU" sz="1600" i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1600" i="1" dirty="0" smtClean="0">
                <a:solidFill>
                  <a:srgbClr val="00B050"/>
                </a:solidFill>
              </a:rPr>
              <a:t>Что </a:t>
            </a:r>
            <a:r>
              <a:rPr lang="ru-RU" sz="1600" i="1" dirty="0">
                <a:solidFill>
                  <a:srgbClr val="00B050"/>
                </a:solidFill>
              </a:rPr>
              <a:t>донести: </a:t>
            </a:r>
            <a:r>
              <a:rPr lang="ru-RU" sz="1600" i="1" dirty="0">
                <a:solidFill>
                  <a:schemeClr val="bg1"/>
                </a:solidFill>
              </a:rPr>
              <a:t>иногда вещь, которая кажется дорогой, на самом деле выгоднее, потому что служит долго и защищает от проблем. </a:t>
            </a:r>
            <a:endParaRPr lang="ru-RU" sz="1600" i="1" dirty="0" smtClean="0">
              <a:solidFill>
                <a:schemeClr val="bg1"/>
              </a:solidFill>
            </a:endParaRPr>
          </a:p>
          <a:p>
            <a:endParaRPr lang="ru-RU" sz="1600" i="1" dirty="0" smtClean="0">
              <a:solidFill>
                <a:schemeClr val="bg1"/>
              </a:solidFill>
            </a:endParaRPr>
          </a:p>
          <a:p>
            <a:r>
              <a:rPr lang="ru-RU" sz="2400" b="1" dirty="0">
                <a:solidFill>
                  <a:schemeClr val="bg1"/>
                </a:solidFill>
              </a:rPr>
              <a:t>Урок 2: </a:t>
            </a:r>
            <a:r>
              <a:rPr lang="ru-RU" sz="2400" b="1" dirty="0" smtClean="0">
                <a:solidFill>
                  <a:schemeClr val="bg1"/>
                </a:solidFill>
              </a:rPr>
              <a:t>Планирование </a:t>
            </a:r>
            <a:r>
              <a:rPr lang="ru-RU" sz="2400" b="1" dirty="0">
                <a:solidFill>
                  <a:schemeClr val="bg1"/>
                </a:solidFill>
              </a:rPr>
              <a:t>и труд помогают защититься от </a:t>
            </a:r>
            <a:r>
              <a:rPr lang="ru-RU" sz="2400" b="1" dirty="0" smtClean="0">
                <a:solidFill>
                  <a:schemeClr val="bg1"/>
                </a:solidFill>
              </a:rPr>
              <a:t>неприятностей</a:t>
            </a:r>
          </a:p>
          <a:p>
            <a:r>
              <a:rPr lang="ru-RU" sz="1600" i="1" dirty="0" err="1" smtClean="0">
                <a:solidFill>
                  <a:schemeClr val="bg1"/>
                </a:solidFill>
              </a:rPr>
              <a:t>Наф‑Наф</a:t>
            </a:r>
            <a:r>
              <a:rPr lang="ru-RU" sz="2400" i="1" dirty="0" smtClean="0">
                <a:solidFill>
                  <a:schemeClr val="bg1"/>
                </a:solidFill>
              </a:rPr>
              <a:t> </a:t>
            </a:r>
            <a:r>
              <a:rPr lang="ru-RU" sz="1600" i="1" dirty="0">
                <a:solidFill>
                  <a:schemeClr val="bg1"/>
                </a:solidFill>
              </a:rPr>
              <a:t>заранее думает о зиме и волке, поэтому не ленится и строит надёжный дом. </a:t>
            </a:r>
            <a:r>
              <a:rPr lang="ru-RU" sz="1600" i="1" dirty="0" err="1">
                <a:solidFill>
                  <a:schemeClr val="bg1"/>
                </a:solidFill>
              </a:rPr>
              <a:t>Ниф‑Ниф</a:t>
            </a:r>
            <a:r>
              <a:rPr lang="ru-RU" sz="1600" i="1" dirty="0">
                <a:solidFill>
                  <a:schemeClr val="bg1"/>
                </a:solidFill>
              </a:rPr>
              <a:t> и </a:t>
            </a:r>
            <a:r>
              <a:rPr lang="ru-RU" sz="1600" i="1" dirty="0" err="1">
                <a:solidFill>
                  <a:schemeClr val="bg1"/>
                </a:solidFill>
              </a:rPr>
              <a:t>Нуф‑Нуф</a:t>
            </a:r>
            <a:r>
              <a:rPr lang="ru-RU" sz="1600" i="1" dirty="0">
                <a:solidFill>
                  <a:schemeClr val="bg1"/>
                </a:solidFill>
              </a:rPr>
              <a:t> хотят только веселиться и откладывают строительство. Когда приходит опасность, у них нет защиты</a:t>
            </a:r>
            <a:r>
              <a:rPr lang="ru-RU" sz="1600" i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1600" i="1" dirty="0" smtClean="0">
                <a:solidFill>
                  <a:srgbClr val="00B050"/>
                </a:solidFill>
              </a:rPr>
              <a:t>Что </a:t>
            </a:r>
            <a:r>
              <a:rPr lang="ru-RU" sz="1600" i="1" dirty="0">
                <a:solidFill>
                  <a:srgbClr val="00B050"/>
                </a:solidFill>
              </a:rPr>
              <a:t>донести: </a:t>
            </a:r>
            <a:r>
              <a:rPr lang="ru-RU" sz="1600" i="1" dirty="0">
                <a:solidFill>
                  <a:schemeClr val="bg1"/>
                </a:solidFill>
              </a:rPr>
              <a:t>если заранее подумать о возможных трудностях (болезнь, поломка, холод), можно подготовиться: накопить, купить нужное, сделать ремонт. Это и есть финансовая безопасность.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4437" y="1591733"/>
            <a:ext cx="3942862" cy="263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860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99574E-AE77-91B5-AA50-884A40BE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4D0A853-19CE-4FF8-F3D4-F9FF308A5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-109182"/>
            <a:ext cx="12189632" cy="68593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670" y="279423"/>
            <a:ext cx="1627773" cy="69500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38666" y="279423"/>
            <a:ext cx="33591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Три поросенка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466" y="6073436"/>
            <a:ext cx="1694835" cy="6767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7798" y="933567"/>
            <a:ext cx="7518401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Урок 3: </a:t>
            </a:r>
            <a:r>
              <a:rPr lang="ru-RU" sz="2400" b="1" dirty="0" smtClean="0">
                <a:solidFill>
                  <a:schemeClr val="bg1"/>
                </a:solidFill>
              </a:rPr>
              <a:t>«Финансовая </a:t>
            </a:r>
            <a:r>
              <a:rPr lang="ru-RU" sz="2400" b="1" dirty="0">
                <a:solidFill>
                  <a:schemeClr val="bg1"/>
                </a:solidFill>
              </a:rPr>
              <a:t>подушка» и надёжная </a:t>
            </a:r>
            <a:r>
              <a:rPr lang="ru-RU" sz="2400" b="1" dirty="0" smtClean="0">
                <a:solidFill>
                  <a:schemeClr val="bg1"/>
                </a:solidFill>
              </a:rPr>
              <a:t>защита</a:t>
            </a:r>
          </a:p>
          <a:p>
            <a:r>
              <a:rPr lang="ru-RU" sz="1600" i="1" dirty="0" smtClean="0">
                <a:solidFill>
                  <a:schemeClr val="bg1"/>
                </a:solidFill>
              </a:rPr>
              <a:t>Дом </a:t>
            </a:r>
            <a:r>
              <a:rPr lang="ru-RU" sz="1600" i="1" dirty="0" err="1">
                <a:solidFill>
                  <a:schemeClr val="bg1"/>
                </a:solidFill>
              </a:rPr>
              <a:t>Наф‑Нафа</a:t>
            </a:r>
            <a:r>
              <a:rPr lang="ru-RU" sz="1600" i="1" dirty="0">
                <a:solidFill>
                  <a:schemeClr val="bg1"/>
                </a:solidFill>
              </a:rPr>
              <a:t> — это как финансовая подушка безопасности: он не даёт неприятностям навредить. Когда волк разрушает дома </a:t>
            </a:r>
            <a:r>
              <a:rPr lang="ru-RU" sz="1600" i="1" dirty="0" err="1">
                <a:solidFill>
                  <a:schemeClr val="bg1"/>
                </a:solidFill>
              </a:rPr>
              <a:t>Ниф‑Нифа</a:t>
            </a:r>
            <a:r>
              <a:rPr lang="ru-RU" sz="1600" i="1" dirty="0">
                <a:solidFill>
                  <a:schemeClr val="bg1"/>
                </a:solidFill>
              </a:rPr>
              <a:t> и </a:t>
            </a:r>
            <a:r>
              <a:rPr lang="ru-RU" sz="1600" i="1" dirty="0" err="1">
                <a:solidFill>
                  <a:schemeClr val="bg1"/>
                </a:solidFill>
              </a:rPr>
              <a:t>Нуф‑Нуфа</a:t>
            </a:r>
            <a:r>
              <a:rPr lang="ru-RU" sz="1600" i="1" dirty="0">
                <a:solidFill>
                  <a:schemeClr val="bg1"/>
                </a:solidFill>
              </a:rPr>
              <a:t>, они бегут к брату — и только там оказываются в безопасности</a:t>
            </a:r>
            <a:r>
              <a:rPr lang="ru-RU" sz="1600" i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1600" i="1" dirty="0" smtClean="0">
                <a:solidFill>
                  <a:srgbClr val="00B050"/>
                </a:solidFill>
              </a:rPr>
              <a:t>Что </a:t>
            </a:r>
            <a:r>
              <a:rPr lang="ru-RU" sz="1600" i="1" dirty="0">
                <a:solidFill>
                  <a:srgbClr val="00B050"/>
                </a:solidFill>
              </a:rPr>
              <a:t>донести: </a:t>
            </a:r>
            <a:r>
              <a:rPr lang="ru-RU" sz="1600" i="1" dirty="0">
                <a:solidFill>
                  <a:schemeClr val="bg1"/>
                </a:solidFill>
              </a:rPr>
              <a:t>полезно иметь что-то «про запас» — деньги, вещи, план действий, — чтобы в трудный момент было куда обратиться</a:t>
            </a:r>
            <a:r>
              <a:rPr lang="ru-RU" sz="1600" i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Урок 4: </a:t>
            </a:r>
            <a:r>
              <a:rPr lang="ru-RU" sz="2400" b="1" dirty="0" smtClean="0">
                <a:solidFill>
                  <a:schemeClr val="bg1"/>
                </a:solidFill>
              </a:rPr>
              <a:t>Последствия </a:t>
            </a:r>
            <a:r>
              <a:rPr lang="ru-RU" sz="2400" b="1" dirty="0">
                <a:solidFill>
                  <a:schemeClr val="bg1"/>
                </a:solidFill>
              </a:rPr>
              <a:t>поспешных </a:t>
            </a:r>
            <a:r>
              <a:rPr lang="ru-RU" sz="2400" b="1" dirty="0" smtClean="0">
                <a:solidFill>
                  <a:schemeClr val="bg1"/>
                </a:solidFill>
              </a:rPr>
              <a:t>решений</a:t>
            </a:r>
          </a:p>
          <a:p>
            <a:r>
              <a:rPr lang="ru-RU" sz="1600" i="1" dirty="0" smtClean="0">
                <a:solidFill>
                  <a:schemeClr val="bg1"/>
                </a:solidFill>
              </a:rPr>
              <a:t>Поросята</a:t>
            </a:r>
            <a:r>
              <a:rPr lang="ru-RU" sz="1600" i="1" dirty="0">
                <a:solidFill>
                  <a:schemeClr val="bg1"/>
                </a:solidFill>
              </a:rPr>
              <a:t>, которые строили наспех, сталкиваются с реальными последствиями: их дома не выдерживают. Это наглядный пример того, что быстрые и лёгкие решения могут стоить дорого</a:t>
            </a:r>
            <a:r>
              <a:rPr lang="ru-RU" sz="1600" i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1600" i="1" dirty="0" smtClean="0">
                <a:solidFill>
                  <a:srgbClr val="00B050"/>
                </a:solidFill>
              </a:rPr>
              <a:t>Что </a:t>
            </a:r>
            <a:r>
              <a:rPr lang="ru-RU" sz="1600" i="1" dirty="0">
                <a:solidFill>
                  <a:srgbClr val="00B050"/>
                </a:solidFill>
              </a:rPr>
              <a:t>донести: </a:t>
            </a:r>
            <a:r>
              <a:rPr lang="ru-RU" sz="1600" i="1" dirty="0">
                <a:solidFill>
                  <a:schemeClr val="bg1"/>
                </a:solidFill>
              </a:rPr>
              <a:t>прежде чем тратить деньги, полезно остановиться и подумать: «Это точно нужно? Это прослужит долго? А если случится что-то плохое, что тогда</a:t>
            </a:r>
            <a:r>
              <a:rPr lang="ru-RU" sz="1600" i="1" dirty="0" smtClean="0">
                <a:solidFill>
                  <a:schemeClr val="bg1"/>
                </a:solidFill>
              </a:rPr>
              <a:t>?»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Урок 5: </a:t>
            </a:r>
            <a:r>
              <a:rPr lang="ru-RU" sz="2400" b="1" dirty="0" smtClean="0">
                <a:solidFill>
                  <a:schemeClr val="bg1"/>
                </a:solidFill>
              </a:rPr>
              <a:t>Помощь </a:t>
            </a:r>
            <a:r>
              <a:rPr lang="ru-RU" sz="2400" b="1" dirty="0">
                <a:solidFill>
                  <a:schemeClr val="bg1"/>
                </a:solidFill>
              </a:rPr>
              <a:t>семье и совместные </a:t>
            </a:r>
            <a:r>
              <a:rPr lang="ru-RU" sz="2400" b="1" dirty="0" smtClean="0">
                <a:solidFill>
                  <a:schemeClr val="bg1"/>
                </a:solidFill>
              </a:rPr>
              <a:t>решения</a:t>
            </a:r>
          </a:p>
          <a:p>
            <a:r>
              <a:rPr lang="ru-RU" sz="1600" i="1" dirty="0" smtClean="0">
                <a:solidFill>
                  <a:schemeClr val="bg1"/>
                </a:solidFill>
              </a:rPr>
              <a:t>В </a:t>
            </a:r>
            <a:r>
              <a:rPr lang="ru-RU" sz="1600" i="1" dirty="0">
                <a:solidFill>
                  <a:schemeClr val="bg1"/>
                </a:solidFill>
              </a:rPr>
              <a:t>финале поросята живут вместе в крепком доме. Это про ценность поддержки: когда у кого-то есть ресурс (надёжный дом, деньги, знания), важно делиться и помогать близким</a:t>
            </a:r>
            <a:r>
              <a:rPr lang="ru-RU" sz="1600" i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1600" i="1" dirty="0" smtClean="0">
                <a:solidFill>
                  <a:srgbClr val="00B050"/>
                </a:solidFill>
              </a:rPr>
              <a:t>Что </a:t>
            </a:r>
            <a:r>
              <a:rPr lang="ru-RU" sz="1600" i="1" dirty="0">
                <a:solidFill>
                  <a:srgbClr val="00B050"/>
                </a:solidFill>
              </a:rPr>
              <a:t>донести: </a:t>
            </a:r>
            <a:r>
              <a:rPr lang="ru-RU" sz="1600" i="1" dirty="0">
                <a:solidFill>
                  <a:schemeClr val="bg1"/>
                </a:solidFill>
              </a:rPr>
              <a:t>семья помогает друг другу в трудные моменты; совместные усилия делают всех безопаснее и сильнее.</a:t>
            </a: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6199" y="1249918"/>
            <a:ext cx="4193190" cy="318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4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99574E-AE77-91B5-AA50-884A40BE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4D0A853-19CE-4FF8-F3D4-F9FF308A5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0"/>
            <a:ext cx="12189632" cy="68593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6428" y="235192"/>
            <a:ext cx="1627773" cy="69500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62683" y="738131"/>
            <a:ext cx="757745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Урок </a:t>
            </a:r>
            <a:r>
              <a:rPr lang="ru-RU" sz="2400" b="1" dirty="0">
                <a:solidFill>
                  <a:schemeClr val="bg1"/>
                </a:solidFill>
              </a:rPr>
              <a:t>1: </a:t>
            </a:r>
            <a:r>
              <a:rPr lang="ru-RU" sz="2400" b="1" dirty="0" smtClean="0">
                <a:solidFill>
                  <a:schemeClr val="bg1"/>
                </a:solidFill>
              </a:rPr>
              <a:t>Жильё </a:t>
            </a:r>
            <a:r>
              <a:rPr lang="ru-RU" sz="2400" b="1" dirty="0">
                <a:solidFill>
                  <a:schemeClr val="bg1"/>
                </a:solidFill>
              </a:rPr>
              <a:t>— это важная и часто дорогая потребность</a:t>
            </a:r>
          </a:p>
          <a:p>
            <a:r>
              <a:rPr lang="ru-RU" sz="1600" i="1" dirty="0">
                <a:solidFill>
                  <a:schemeClr val="bg1"/>
                </a:solidFill>
              </a:rPr>
              <a:t>У волка избушка хворостяная, у лисы — ледяная. Лед тает при потеплении — и лиса остаётся без дома. Это простой </a:t>
            </a:r>
            <a:r>
              <a:rPr lang="ru-RU" sz="1600" i="1" dirty="0">
                <a:solidFill>
                  <a:srgbClr val="00B050"/>
                </a:solidFill>
              </a:rPr>
              <a:t>повод поговорить с ребёнком </a:t>
            </a:r>
            <a:r>
              <a:rPr lang="ru-RU" sz="1600" i="1" dirty="0">
                <a:solidFill>
                  <a:schemeClr val="bg1"/>
                </a:solidFill>
              </a:rPr>
              <a:t>о том, что жильё нужно планировать с учётом условий: оно должно быть надёжным, а на его создание или ремонт обычно уходят ресурсы (деньги, время, силы).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Урок </a:t>
            </a:r>
            <a:r>
              <a:rPr lang="ru-RU" sz="2400" b="1" dirty="0">
                <a:solidFill>
                  <a:schemeClr val="bg1"/>
                </a:solidFill>
              </a:rPr>
              <a:t>2: </a:t>
            </a:r>
            <a:r>
              <a:rPr lang="ru-RU" sz="2400" b="1" dirty="0" smtClean="0">
                <a:solidFill>
                  <a:schemeClr val="bg1"/>
                </a:solidFill>
              </a:rPr>
              <a:t>Не </a:t>
            </a:r>
            <a:r>
              <a:rPr lang="ru-RU" sz="2400" b="1" dirty="0">
                <a:solidFill>
                  <a:schemeClr val="bg1"/>
                </a:solidFill>
              </a:rPr>
              <a:t>всегда можно получить желаемое сразу, иногда нужно подождать или накопить</a:t>
            </a:r>
          </a:p>
          <a:p>
            <a:r>
              <a:rPr lang="ru-RU" sz="1600" i="1" dirty="0">
                <a:solidFill>
                  <a:schemeClr val="bg1"/>
                </a:solidFill>
              </a:rPr>
              <a:t>Лиса настойчиво просит пустить её, но волк отказывает: «Мала моя избушка… одному повернуться негде». </a:t>
            </a:r>
            <a:r>
              <a:rPr lang="ru-RU" sz="1600" i="1" dirty="0">
                <a:solidFill>
                  <a:srgbClr val="00B050"/>
                </a:solidFill>
              </a:rPr>
              <a:t>Это хороший пример </a:t>
            </a:r>
            <a:r>
              <a:rPr lang="ru-RU" sz="1600" i="1" dirty="0">
                <a:solidFill>
                  <a:schemeClr val="bg1"/>
                </a:solidFill>
              </a:rPr>
              <a:t>того, что у семьи есть ограниченные ресурсы (место в доме = ресурс), и их нельзя бесконечно делить. В финансовом смысле это про бюджет: если денег мало, нельзя купить всё сразу, нужно выбирать, что важнее.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Урок </a:t>
            </a:r>
            <a:r>
              <a:rPr lang="ru-RU" sz="2400" b="1" dirty="0">
                <a:solidFill>
                  <a:schemeClr val="bg1"/>
                </a:solidFill>
              </a:rPr>
              <a:t>3: </a:t>
            </a:r>
            <a:r>
              <a:rPr lang="ru-RU" sz="2400" b="1" dirty="0" smtClean="0">
                <a:solidFill>
                  <a:schemeClr val="bg1"/>
                </a:solidFill>
              </a:rPr>
              <a:t>Настойчивость </a:t>
            </a:r>
            <a:r>
              <a:rPr lang="ru-RU" sz="2400" b="1" dirty="0">
                <a:solidFill>
                  <a:schemeClr val="bg1"/>
                </a:solidFill>
              </a:rPr>
              <a:t>не равна праву получить ресурс</a:t>
            </a:r>
          </a:p>
          <a:p>
            <a:r>
              <a:rPr lang="ru-RU" sz="1600" i="1" dirty="0">
                <a:solidFill>
                  <a:schemeClr val="bg1"/>
                </a:solidFill>
              </a:rPr>
              <a:t>Лиса ходит каждый день и просит: «Хоть на приступочку…» Это </a:t>
            </a:r>
            <a:r>
              <a:rPr lang="ru-RU" sz="1600" i="1" dirty="0">
                <a:solidFill>
                  <a:srgbClr val="00B050"/>
                </a:solidFill>
              </a:rPr>
              <a:t>учит различать «я хочу» и «у семьи есть возможность»</a:t>
            </a:r>
            <a:r>
              <a:rPr lang="ru-RU" sz="1600" i="1" dirty="0">
                <a:solidFill>
                  <a:schemeClr val="bg1"/>
                </a:solidFill>
              </a:rPr>
              <a:t>. В финансах это про умение слышать «нет» и не давить на близких ради покупки.</a:t>
            </a:r>
          </a:p>
          <a:p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2143" y="235192"/>
            <a:ext cx="35389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Сказка </a:t>
            </a:r>
            <a:r>
              <a:rPr lang="ru-RU" sz="2800" b="1" dirty="0">
                <a:solidFill>
                  <a:schemeClr val="bg1"/>
                </a:solidFill>
              </a:rPr>
              <a:t>«Волк и лиса</a:t>
            </a:r>
            <a:r>
              <a:rPr lang="ru-RU" sz="2800" b="1" dirty="0" smtClean="0">
                <a:solidFill>
                  <a:schemeClr val="bg1"/>
                </a:solidFill>
              </a:rPr>
              <a:t>»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21" y="6099657"/>
            <a:ext cx="1694835" cy="6767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840134" y="3640667"/>
            <a:ext cx="4100438" cy="2797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Жили волк и лиса. У волка избушка хворостяная, у лисички — ледяная. Пришла ростепель, у лисы избушка растаяла. Явилась лиса к волку на ночлег проситься:</a:t>
            </a:r>
          </a:p>
          <a:p>
            <a:r>
              <a:rPr lang="ru-RU" sz="1600" dirty="0">
                <a:solidFill>
                  <a:schemeClr val="bg1"/>
                </a:solidFill>
              </a:rPr>
              <a:t>— Пусти меня, куманёк, обогреться!</a:t>
            </a:r>
          </a:p>
          <a:p>
            <a:r>
              <a:rPr lang="ru-RU" sz="1600" dirty="0">
                <a:solidFill>
                  <a:schemeClr val="bg1"/>
                </a:solidFill>
              </a:rPr>
              <a:t>— Мала моя избушка, — говорит волк. — Одному повернуться негде. Куда тебя пущу?</a:t>
            </a:r>
          </a:p>
          <a:p>
            <a:r>
              <a:rPr lang="ru-RU" sz="1600" dirty="0">
                <a:solidFill>
                  <a:schemeClr val="bg1"/>
                </a:solidFill>
              </a:rPr>
              <a:t>Не пустил волк лису.</a:t>
            </a:r>
          </a:p>
          <a:p>
            <a:r>
              <a:rPr lang="ru-RU" sz="1600" dirty="0">
                <a:solidFill>
                  <a:schemeClr val="bg1"/>
                </a:solidFill>
              </a:rPr>
              <a:t>Явилась лиса другой раз, явилась третий. Заладила каждый день к волку ходить:</a:t>
            </a:r>
          </a:p>
          <a:p>
            <a:r>
              <a:rPr lang="ru-RU" sz="1600" dirty="0">
                <a:solidFill>
                  <a:schemeClr val="bg1"/>
                </a:solidFill>
              </a:rPr>
              <a:t>— Хоть на приступочку, куманёк, пусти!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0134" y="1338672"/>
            <a:ext cx="3868325" cy="217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804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99574E-AE77-91B5-AA50-884A40BE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4D0A853-19CE-4FF8-F3D4-F9FF308A5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65" y="0"/>
            <a:ext cx="12189632" cy="68593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6428" y="235192"/>
            <a:ext cx="1627773" cy="69500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62683" y="738131"/>
            <a:ext cx="6671517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Мини-игра </a:t>
            </a:r>
            <a:r>
              <a:rPr lang="ru-RU" sz="2400" b="1" dirty="0">
                <a:solidFill>
                  <a:schemeClr val="bg1"/>
                </a:solidFill>
              </a:rPr>
              <a:t>«Строим дом».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i="1" dirty="0" smtClean="0">
                <a:solidFill>
                  <a:schemeClr val="bg1"/>
                </a:solidFill>
              </a:rPr>
              <a:t>Дайте ребятам </a:t>
            </a:r>
            <a:r>
              <a:rPr lang="ru-RU" i="1" dirty="0">
                <a:solidFill>
                  <a:schemeClr val="bg1"/>
                </a:solidFill>
              </a:rPr>
              <a:t>условные «монетки» </a:t>
            </a:r>
            <a:r>
              <a:rPr lang="ru-RU" i="1" dirty="0" smtClean="0">
                <a:solidFill>
                  <a:schemeClr val="bg1"/>
                </a:solidFill>
              </a:rPr>
              <a:t>и </a:t>
            </a:r>
            <a:r>
              <a:rPr lang="ru-RU" i="1" dirty="0">
                <a:solidFill>
                  <a:schemeClr val="bg1"/>
                </a:solidFill>
              </a:rPr>
              <a:t>карточки с материалами: солома (дешёвая, но непрочная), ветки (средняя цена), кирпич (дорогой, но надёжный). </a:t>
            </a:r>
            <a:r>
              <a:rPr lang="ru-RU" i="1" dirty="0" smtClean="0">
                <a:solidFill>
                  <a:schemeClr val="bg1"/>
                </a:solidFill>
              </a:rPr>
              <a:t>Ребята выбирают, </a:t>
            </a:r>
            <a:r>
              <a:rPr lang="ru-RU" i="1" dirty="0">
                <a:solidFill>
                  <a:schemeClr val="bg1"/>
                </a:solidFill>
              </a:rPr>
              <a:t>на что хватит «денег», и </a:t>
            </a:r>
            <a:r>
              <a:rPr lang="ru-RU" i="1" dirty="0" smtClean="0">
                <a:solidFill>
                  <a:schemeClr val="bg1"/>
                </a:solidFill>
              </a:rPr>
              <a:t>объясняют, </a:t>
            </a:r>
            <a:r>
              <a:rPr lang="ru-RU" i="1" dirty="0">
                <a:solidFill>
                  <a:schemeClr val="bg1"/>
                </a:solidFill>
              </a:rPr>
              <a:t>почему</a:t>
            </a:r>
            <a:r>
              <a:rPr lang="ru-RU" i="1" dirty="0" smtClean="0">
                <a:solidFill>
                  <a:schemeClr val="bg1"/>
                </a:solidFill>
              </a:rPr>
              <a:t>.</a:t>
            </a:r>
          </a:p>
          <a:p>
            <a:endParaRPr lang="ru-RU" i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Сортировка </a:t>
            </a:r>
            <a:r>
              <a:rPr lang="ru-RU" sz="2400" b="1" dirty="0">
                <a:solidFill>
                  <a:schemeClr val="bg1"/>
                </a:solidFill>
              </a:rPr>
              <a:t>«Нужно/Хочется».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sz="1600" i="1" dirty="0" smtClean="0">
                <a:solidFill>
                  <a:schemeClr val="bg1"/>
                </a:solidFill>
              </a:rPr>
              <a:t>Подготовьте </a:t>
            </a:r>
            <a:r>
              <a:rPr lang="ru-RU" sz="1600" i="1" dirty="0">
                <a:solidFill>
                  <a:schemeClr val="bg1"/>
                </a:solidFill>
              </a:rPr>
              <a:t>картинки: еда, одежда, игрушки, лекарства, новый телефон и т. д. Попросите разложить на две кучки: «то, без чего трудно жить» и «то, что хочется, но можно подождать». Свяжите это с домиком лисы: сначала нужно надёжное жильё, потом остальное</a:t>
            </a:r>
            <a:r>
              <a:rPr lang="ru-RU" sz="1600" i="1" dirty="0" smtClean="0">
                <a:solidFill>
                  <a:schemeClr val="bg1"/>
                </a:solidFill>
              </a:rPr>
              <a:t>.</a:t>
            </a:r>
          </a:p>
          <a:p>
            <a:endParaRPr lang="ru-RU" sz="1600" i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История-продолжение</a:t>
            </a:r>
            <a:r>
              <a:rPr lang="ru-RU" sz="2400" b="1" dirty="0">
                <a:solidFill>
                  <a:schemeClr val="bg1"/>
                </a:solidFill>
              </a:rPr>
              <a:t>.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1600" i="1" dirty="0" smtClean="0">
                <a:solidFill>
                  <a:schemeClr val="bg1"/>
                </a:solidFill>
              </a:rPr>
              <a:t>Предложите </a:t>
            </a:r>
            <a:r>
              <a:rPr lang="ru-RU" sz="1600" i="1" dirty="0">
                <a:solidFill>
                  <a:schemeClr val="bg1"/>
                </a:solidFill>
              </a:rPr>
              <a:t>придумать, как лиса могла бы сама решить проблему: накопить на материалы, попросить помощи у других зверей, сделать временное укрытие. Это тренирует навык поиска альтернатив вместо ожидания, что кто-то всё даст.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522143" y="235192"/>
            <a:ext cx="69865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Практические </a:t>
            </a:r>
            <a:r>
              <a:rPr lang="ru-RU" sz="2800" dirty="0" smtClean="0">
                <a:solidFill>
                  <a:schemeClr val="bg1"/>
                </a:solidFill>
              </a:rPr>
              <a:t>идеи  из сказки </a:t>
            </a:r>
            <a:r>
              <a:rPr lang="ru-RU" sz="2800" dirty="0">
                <a:solidFill>
                  <a:schemeClr val="bg1"/>
                </a:solidFill>
              </a:rPr>
              <a:t>«Волк и лиса</a:t>
            </a:r>
            <a:r>
              <a:rPr lang="ru-RU" sz="2800" dirty="0" smtClean="0">
                <a:solidFill>
                  <a:schemeClr val="bg1"/>
                </a:solidFill>
              </a:rPr>
              <a:t>»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22" y="6159345"/>
            <a:ext cx="1545346" cy="6170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4667" y="1165387"/>
            <a:ext cx="5071203" cy="476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058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99574E-AE77-91B5-AA50-884A40BE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4D0A853-19CE-4FF8-F3D4-F9FF308A5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-77578"/>
            <a:ext cx="12189632" cy="68593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418" y="231738"/>
            <a:ext cx="1627773" cy="6950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1916" y="579240"/>
            <a:ext cx="8147589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Урок</a:t>
            </a:r>
            <a:r>
              <a:rPr lang="ru-RU" sz="2400" b="1" dirty="0">
                <a:solidFill>
                  <a:schemeClr val="bg1"/>
                </a:solidFill>
              </a:rPr>
              <a:t> 1: </a:t>
            </a:r>
            <a:r>
              <a:rPr lang="ru-RU" sz="2400" b="1" dirty="0" smtClean="0">
                <a:solidFill>
                  <a:schemeClr val="bg1"/>
                </a:solidFill>
              </a:rPr>
              <a:t>Деньги </a:t>
            </a:r>
            <a:r>
              <a:rPr lang="ru-RU" sz="2400" b="1" dirty="0">
                <a:solidFill>
                  <a:schemeClr val="bg1"/>
                </a:solidFill>
              </a:rPr>
              <a:t>можно найти, но это не основной способ их </a:t>
            </a:r>
            <a:r>
              <a:rPr lang="ru-RU" sz="2400" b="1" dirty="0" smtClean="0">
                <a:solidFill>
                  <a:schemeClr val="bg1"/>
                </a:solidFill>
              </a:rPr>
              <a:t>получать.</a:t>
            </a:r>
          </a:p>
          <a:p>
            <a:r>
              <a:rPr lang="ru-RU" sz="1600" b="1" i="1" dirty="0" smtClean="0">
                <a:solidFill>
                  <a:schemeClr val="bg1"/>
                </a:solidFill>
              </a:rPr>
              <a:t>Муха </a:t>
            </a:r>
            <a:r>
              <a:rPr lang="ru-RU" sz="1600" b="1" i="1" dirty="0">
                <a:solidFill>
                  <a:schemeClr val="bg1"/>
                </a:solidFill>
              </a:rPr>
              <a:t>«по полю пошла — Муха денежку нашла». </a:t>
            </a:r>
            <a:r>
              <a:rPr lang="ru-RU" sz="1600" b="1" i="1" dirty="0" smtClean="0">
                <a:solidFill>
                  <a:schemeClr val="bg1"/>
                </a:solidFill>
              </a:rPr>
              <a:t>Хорошо </a:t>
            </a:r>
            <a:r>
              <a:rPr lang="ru-RU" sz="1600" b="1" i="1" dirty="0">
                <a:solidFill>
                  <a:schemeClr val="bg1"/>
                </a:solidFill>
              </a:rPr>
              <a:t>показать разницу между случайной удачей и регулярным доходом</a:t>
            </a:r>
            <a:r>
              <a:rPr lang="ru-RU" sz="1600" b="1" i="1" dirty="0" smtClean="0">
                <a:solidFill>
                  <a:schemeClr val="bg1"/>
                </a:solidFill>
              </a:rPr>
              <a:t>. </a:t>
            </a:r>
          </a:p>
          <a:p>
            <a:r>
              <a:rPr lang="ru-RU" sz="1600" b="1" i="1" dirty="0" smtClean="0">
                <a:solidFill>
                  <a:srgbClr val="00B050"/>
                </a:solidFill>
              </a:rPr>
              <a:t>Что </a:t>
            </a:r>
            <a:r>
              <a:rPr lang="ru-RU" sz="1600" b="1" i="1" dirty="0">
                <a:solidFill>
                  <a:srgbClr val="00B050"/>
                </a:solidFill>
              </a:rPr>
              <a:t>донести: </a:t>
            </a:r>
            <a:r>
              <a:rPr lang="ru-RU" sz="1600" b="1" i="1" dirty="0">
                <a:solidFill>
                  <a:schemeClr val="bg1"/>
                </a:solidFill>
              </a:rPr>
              <a:t>деньги чаще всего получают за труд: мама и папа ходят на работу и получают зарплату, кто-то делает красивые вещи и продаёт их. Находка — это исключение, а не правило</a:t>
            </a:r>
            <a:r>
              <a:rPr lang="ru-RU" sz="1600" b="1" i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Урок</a:t>
            </a:r>
            <a:r>
              <a:rPr lang="ru-RU" sz="2400" b="1" dirty="0">
                <a:solidFill>
                  <a:schemeClr val="bg1"/>
                </a:solidFill>
              </a:rPr>
              <a:t> 2: </a:t>
            </a:r>
            <a:r>
              <a:rPr lang="ru-RU" sz="2400" b="1" dirty="0" smtClean="0">
                <a:solidFill>
                  <a:schemeClr val="bg1"/>
                </a:solidFill>
              </a:rPr>
              <a:t>Перед </a:t>
            </a:r>
            <a:r>
              <a:rPr lang="ru-RU" sz="2400" b="1" dirty="0">
                <a:solidFill>
                  <a:schemeClr val="bg1"/>
                </a:solidFill>
              </a:rPr>
              <a:t>покупкой стоит подумать, что </a:t>
            </a:r>
            <a:r>
              <a:rPr lang="ru-RU" sz="2400" b="1" dirty="0" smtClean="0">
                <a:solidFill>
                  <a:schemeClr val="bg1"/>
                </a:solidFill>
              </a:rPr>
              <a:t>важнее. </a:t>
            </a:r>
          </a:p>
          <a:p>
            <a:r>
              <a:rPr lang="ru-RU" sz="1600" b="1" i="1" dirty="0" smtClean="0">
                <a:solidFill>
                  <a:schemeClr val="bg1"/>
                </a:solidFill>
              </a:rPr>
              <a:t>Муха </a:t>
            </a:r>
            <a:r>
              <a:rPr lang="ru-RU" sz="1600" b="1" i="1" dirty="0">
                <a:solidFill>
                  <a:schemeClr val="bg1"/>
                </a:solidFill>
              </a:rPr>
              <a:t>на найденную денежку купила самовар. </a:t>
            </a:r>
            <a:endParaRPr lang="ru-RU" sz="1600" b="1" i="1" dirty="0" smtClean="0">
              <a:solidFill>
                <a:schemeClr val="bg1"/>
              </a:solidFill>
            </a:endParaRPr>
          </a:p>
          <a:p>
            <a:r>
              <a:rPr lang="ru-RU" sz="1600" b="1" i="1" dirty="0" smtClean="0">
                <a:solidFill>
                  <a:schemeClr val="bg1"/>
                </a:solidFill>
              </a:rPr>
              <a:t>У </a:t>
            </a:r>
            <a:r>
              <a:rPr lang="ru-RU" sz="1600" b="1" i="1" dirty="0">
                <a:solidFill>
                  <a:schemeClr val="bg1"/>
                </a:solidFill>
              </a:rPr>
              <a:t>Мухи была одна монетка, и она выбрала крупную вещь, которая позволила устроить чаепитие для всех. </a:t>
            </a:r>
            <a:endParaRPr lang="ru-RU" sz="1600" b="1" i="1" dirty="0" smtClean="0">
              <a:solidFill>
                <a:schemeClr val="bg1"/>
              </a:solidFill>
            </a:endParaRPr>
          </a:p>
          <a:p>
            <a:r>
              <a:rPr lang="ru-RU" sz="1600" b="1" i="1" dirty="0" smtClean="0">
                <a:solidFill>
                  <a:srgbClr val="00B050"/>
                </a:solidFill>
              </a:rPr>
              <a:t>Что </a:t>
            </a:r>
            <a:r>
              <a:rPr lang="ru-RU" sz="1600" b="1" i="1" dirty="0">
                <a:solidFill>
                  <a:srgbClr val="00B050"/>
                </a:solidFill>
              </a:rPr>
              <a:t>донести: </a:t>
            </a:r>
            <a:r>
              <a:rPr lang="ru-RU" sz="1600" b="1" i="1" dirty="0">
                <a:solidFill>
                  <a:schemeClr val="bg1"/>
                </a:solidFill>
              </a:rPr>
              <a:t>когда есть деньги, полезно сначала подумать: что сейчас нужнее? Иногда лучше купить одну полезную вещь, чем много мелких игрушек</a:t>
            </a:r>
            <a:r>
              <a:rPr lang="ru-RU" sz="1600" b="1" i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Урок</a:t>
            </a:r>
            <a:r>
              <a:rPr lang="ru-RU" sz="2400" b="1" dirty="0">
                <a:solidFill>
                  <a:schemeClr val="bg1"/>
                </a:solidFill>
              </a:rPr>
              <a:t> 3: </a:t>
            </a:r>
            <a:r>
              <a:rPr lang="ru-RU" sz="2400" b="1" dirty="0" smtClean="0">
                <a:solidFill>
                  <a:schemeClr val="bg1"/>
                </a:solidFill>
              </a:rPr>
              <a:t>Покупка </a:t>
            </a:r>
            <a:r>
              <a:rPr lang="ru-RU" sz="2400" b="1" dirty="0">
                <a:solidFill>
                  <a:schemeClr val="bg1"/>
                </a:solidFill>
              </a:rPr>
              <a:t>может приносить пользу многим, а не только </a:t>
            </a:r>
            <a:r>
              <a:rPr lang="ru-RU" sz="2400" b="1" dirty="0" smtClean="0">
                <a:solidFill>
                  <a:schemeClr val="bg1"/>
                </a:solidFill>
              </a:rPr>
              <a:t>тебе</a:t>
            </a:r>
          </a:p>
          <a:p>
            <a:r>
              <a:rPr lang="ru-RU" sz="1600" b="1" i="1" dirty="0" smtClean="0">
                <a:solidFill>
                  <a:schemeClr val="bg1"/>
                </a:solidFill>
              </a:rPr>
              <a:t>Самовар </a:t>
            </a:r>
            <a:r>
              <a:rPr lang="ru-RU" sz="1600" b="1" i="1" dirty="0">
                <a:solidFill>
                  <a:schemeClr val="bg1"/>
                </a:solidFill>
              </a:rPr>
              <a:t>нужен не только самой Мухе: она зовёт гостей, устраивает праздник</a:t>
            </a:r>
            <a:r>
              <a:rPr lang="ru-RU" sz="1600" b="1" i="1" dirty="0" smtClean="0">
                <a:solidFill>
                  <a:schemeClr val="bg1"/>
                </a:solidFill>
              </a:rPr>
              <a:t>..</a:t>
            </a:r>
          </a:p>
          <a:p>
            <a:r>
              <a:rPr lang="ru-RU" sz="1600" b="1" i="1" dirty="0" smtClean="0">
                <a:solidFill>
                  <a:srgbClr val="00B050"/>
                </a:solidFill>
              </a:rPr>
              <a:t>Что </a:t>
            </a:r>
            <a:r>
              <a:rPr lang="ru-RU" sz="1600" b="1" i="1" dirty="0">
                <a:solidFill>
                  <a:srgbClr val="00B050"/>
                </a:solidFill>
              </a:rPr>
              <a:t>донести: </a:t>
            </a:r>
            <a:r>
              <a:rPr lang="ru-RU" sz="1600" b="1" i="1" dirty="0">
                <a:solidFill>
                  <a:schemeClr val="bg1"/>
                </a:solidFill>
              </a:rPr>
              <a:t>иногда траты делают не только для себя, а чтобы порадовать близких или устроить общее событие. Такие траты тоже бывают важными</a:t>
            </a:r>
            <a:r>
              <a:rPr lang="ru-RU" sz="1600" b="1" i="1" dirty="0" smtClean="0">
                <a:solidFill>
                  <a:schemeClr val="bg1"/>
                </a:solidFill>
              </a:rPr>
              <a:t>.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782" y="5945433"/>
            <a:ext cx="1694835" cy="6767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9506" y="926742"/>
            <a:ext cx="3322685" cy="507995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71782" y="56020"/>
            <a:ext cx="55531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К. И. </a:t>
            </a:r>
            <a:r>
              <a:rPr lang="ru-RU" sz="2800" b="1" dirty="0" smtClean="0">
                <a:solidFill>
                  <a:schemeClr val="bg1"/>
                </a:solidFill>
              </a:rPr>
              <a:t>Чуковский </a:t>
            </a:r>
            <a:r>
              <a:rPr lang="ru-RU" sz="2800" b="1" dirty="0">
                <a:solidFill>
                  <a:schemeClr val="bg1"/>
                </a:solidFill>
              </a:rPr>
              <a:t>«Муха‑Цокотуха» </a:t>
            </a:r>
          </a:p>
        </p:txBody>
      </p:sp>
    </p:spTree>
    <p:extLst>
      <p:ext uri="{BB962C8B-B14F-4D97-AF65-F5344CB8AC3E}">
        <p14:creationId xmlns:p14="http://schemas.microsoft.com/office/powerpoint/2010/main" val="1780276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99574E-AE77-91B5-AA50-884A40BE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4D0A853-19CE-4FF8-F3D4-F9FF308A5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632" cy="68593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6917" y="222938"/>
            <a:ext cx="1627773" cy="6950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96333" y="852482"/>
            <a:ext cx="8229601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Игра </a:t>
            </a:r>
            <a:r>
              <a:rPr lang="ru-RU" sz="2400" b="1" dirty="0">
                <a:solidFill>
                  <a:schemeClr val="bg1"/>
                </a:solidFill>
              </a:rPr>
              <a:t>«Одна монетка</a:t>
            </a:r>
            <a:r>
              <a:rPr lang="ru-RU" sz="2400" b="1" dirty="0" smtClean="0">
                <a:solidFill>
                  <a:schemeClr val="bg1"/>
                </a:solidFill>
              </a:rPr>
              <a:t>».</a:t>
            </a:r>
          </a:p>
          <a:p>
            <a:r>
              <a:rPr lang="ru-RU" i="1" dirty="0" smtClean="0">
                <a:solidFill>
                  <a:schemeClr val="bg1"/>
                </a:solidFill>
              </a:rPr>
              <a:t> У каждого участника условная </a:t>
            </a:r>
            <a:r>
              <a:rPr lang="ru-RU" i="1" dirty="0">
                <a:solidFill>
                  <a:schemeClr val="bg1"/>
                </a:solidFill>
              </a:rPr>
              <a:t>«</a:t>
            </a:r>
            <a:r>
              <a:rPr lang="ru-RU" i="1" dirty="0" smtClean="0">
                <a:solidFill>
                  <a:schemeClr val="bg1"/>
                </a:solidFill>
              </a:rPr>
              <a:t>монетка» и </a:t>
            </a:r>
            <a:r>
              <a:rPr lang="ru-RU" i="1" dirty="0">
                <a:solidFill>
                  <a:schemeClr val="bg1"/>
                </a:solidFill>
              </a:rPr>
              <a:t>карточки с покупками</a:t>
            </a:r>
            <a:r>
              <a:rPr lang="ru-RU" i="1" dirty="0" smtClean="0">
                <a:solidFill>
                  <a:schemeClr val="bg1"/>
                </a:solidFill>
              </a:rPr>
              <a:t>:</a:t>
            </a:r>
          </a:p>
          <a:p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i="1" dirty="0">
                <a:solidFill>
                  <a:schemeClr val="bg1"/>
                </a:solidFill>
              </a:rPr>
              <a:t>самовар (1 монетка), конфета (1), ленточка (1), три печенья (1). </a:t>
            </a:r>
            <a:endParaRPr lang="ru-RU" i="1" dirty="0" smtClean="0">
              <a:solidFill>
                <a:schemeClr val="bg1"/>
              </a:solidFill>
            </a:endParaRPr>
          </a:p>
          <a:p>
            <a:r>
              <a:rPr lang="ru-RU" i="1" dirty="0" smtClean="0">
                <a:solidFill>
                  <a:schemeClr val="bg1"/>
                </a:solidFill>
              </a:rPr>
              <a:t>Задача</a:t>
            </a:r>
            <a:r>
              <a:rPr lang="ru-RU" i="1" dirty="0">
                <a:solidFill>
                  <a:schemeClr val="bg1"/>
                </a:solidFill>
              </a:rPr>
              <a:t>: выбрать один вариант и объяснить, почему он сейчас важнее. </a:t>
            </a:r>
            <a:endParaRPr lang="ru-RU" i="1" dirty="0" smtClean="0">
              <a:solidFill>
                <a:schemeClr val="bg1"/>
              </a:solidFill>
            </a:endParaRPr>
          </a:p>
          <a:p>
            <a:r>
              <a:rPr lang="ru-RU" i="1" dirty="0" smtClean="0">
                <a:solidFill>
                  <a:schemeClr val="bg1"/>
                </a:solidFill>
              </a:rPr>
              <a:t>Потом </a:t>
            </a:r>
            <a:r>
              <a:rPr lang="ru-RU" i="1" dirty="0">
                <a:solidFill>
                  <a:schemeClr val="bg1"/>
                </a:solidFill>
              </a:rPr>
              <a:t>обсудите, как накопить на самовар, если хочется именно его</a:t>
            </a:r>
            <a:r>
              <a:rPr lang="ru-RU" i="1" dirty="0" smtClean="0">
                <a:solidFill>
                  <a:schemeClr val="bg1"/>
                </a:solidFill>
              </a:rPr>
              <a:t>.</a:t>
            </a:r>
          </a:p>
          <a:p>
            <a:endParaRPr lang="ru-RU" sz="20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Мини-бюджет </a:t>
            </a:r>
            <a:r>
              <a:rPr lang="ru-RU" sz="2400" b="1" dirty="0">
                <a:solidFill>
                  <a:schemeClr val="bg1"/>
                </a:solidFill>
              </a:rPr>
              <a:t>праздника.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i="1" dirty="0" smtClean="0">
                <a:solidFill>
                  <a:schemeClr val="bg1"/>
                </a:solidFill>
              </a:rPr>
              <a:t>Нарисуйте </a:t>
            </a:r>
            <a:r>
              <a:rPr lang="ru-RU" i="1" dirty="0">
                <a:solidFill>
                  <a:schemeClr val="bg1"/>
                </a:solidFill>
              </a:rPr>
              <a:t>вместе «список покупок» к чаепитию: чашки, печенье, салфетки. </a:t>
            </a:r>
            <a:endParaRPr lang="ru-RU" i="1" dirty="0" smtClean="0">
              <a:solidFill>
                <a:schemeClr val="bg1"/>
              </a:solidFill>
            </a:endParaRPr>
          </a:p>
          <a:p>
            <a:r>
              <a:rPr lang="ru-RU" i="1" dirty="0" smtClean="0">
                <a:solidFill>
                  <a:schemeClr val="bg1"/>
                </a:solidFill>
              </a:rPr>
              <a:t>Ребята распределяют </a:t>
            </a:r>
            <a:r>
              <a:rPr lang="ru-RU" i="1" dirty="0">
                <a:solidFill>
                  <a:schemeClr val="bg1"/>
                </a:solidFill>
              </a:rPr>
              <a:t>условные монетки и </a:t>
            </a:r>
            <a:r>
              <a:rPr lang="ru-RU" i="1" dirty="0" smtClean="0">
                <a:solidFill>
                  <a:schemeClr val="bg1"/>
                </a:solidFill>
              </a:rPr>
              <a:t>объясняют, </a:t>
            </a:r>
            <a:r>
              <a:rPr lang="ru-RU" i="1" dirty="0">
                <a:solidFill>
                  <a:schemeClr val="bg1"/>
                </a:solidFill>
              </a:rPr>
              <a:t>на что хватит, а на что нужно ещё накопить</a:t>
            </a:r>
            <a:r>
              <a:rPr lang="ru-RU" i="1" dirty="0" smtClean="0">
                <a:solidFill>
                  <a:schemeClr val="bg1"/>
                </a:solidFill>
              </a:rPr>
              <a:t>.</a:t>
            </a:r>
          </a:p>
          <a:p>
            <a:endParaRPr lang="ru-RU" sz="20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Ролевая </a:t>
            </a:r>
            <a:r>
              <a:rPr lang="ru-RU" sz="2400" b="1" dirty="0">
                <a:solidFill>
                  <a:schemeClr val="bg1"/>
                </a:solidFill>
              </a:rPr>
              <a:t>игра «Магазин для гостей».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i="1" dirty="0" smtClean="0">
                <a:solidFill>
                  <a:schemeClr val="bg1"/>
                </a:solidFill>
              </a:rPr>
              <a:t>Распределите </a:t>
            </a:r>
            <a:r>
              <a:rPr lang="ru-RU" i="1" dirty="0">
                <a:solidFill>
                  <a:schemeClr val="bg1"/>
                </a:solidFill>
              </a:rPr>
              <a:t>роли: продавец, Муха, гости. У Мухи одна «монетка». </a:t>
            </a:r>
            <a:endParaRPr lang="ru-RU" i="1" dirty="0" smtClean="0">
              <a:solidFill>
                <a:schemeClr val="bg1"/>
              </a:solidFill>
            </a:endParaRPr>
          </a:p>
          <a:p>
            <a:r>
              <a:rPr lang="ru-RU" i="1" dirty="0" smtClean="0">
                <a:solidFill>
                  <a:schemeClr val="bg1"/>
                </a:solidFill>
              </a:rPr>
              <a:t>Задача</a:t>
            </a:r>
            <a:r>
              <a:rPr lang="ru-RU" i="1" dirty="0">
                <a:solidFill>
                  <a:schemeClr val="bg1"/>
                </a:solidFill>
              </a:rPr>
              <a:t> — выбрать, что купить к чаю, чтобы хватило на всех, и объяснить свой </a:t>
            </a:r>
            <a:r>
              <a:rPr lang="ru-RU" i="1" dirty="0" smtClean="0">
                <a:solidFill>
                  <a:schemeClr val="bg1"/>
                </a:solidFill>
              </a:rPr>
              <a:t>выбор.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2712" y="230875"/>
            <a:ext cx="59958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Практические </a:t>
            </a:r>
            <a:r>
              <a:rPr lang="ru-RU" sz="2800" b="1" dirty="0">
                <a:solidFill>
                  <a:schemeClr val="bg1"/>
                </a:solidFill>
              </a:rPr>
              <a:t>идеи для </a:t>
            </a:r>
            <a:r>
              <a:rPr lang="ru-RU" sz="2800" b="1" dirty="0" smtClean="0">
                <a:solidFill>
                  <a:schemeClr val="bg1"/>
                </a:solidFill>
              </a:rPr>
              <a:t>закрепления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33" y="6084231"/>
            <a:ext cx="1694835" cy="67671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5934" y="1032933"/>
            <a:ext cx="3713562" cy="479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580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99574E-AE77-91B5-AA50-884A40BE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4D0A853-19CE-4FF8-F3D4-F9FF308A5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34"/>
            <a:ext cx="12189632" cy="68593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0200" y="5749850"/>
            <a:ext cx="1383912" cy="10120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4803" y="363815"/>
            <a:ext cx="1627773" cy="69500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63316" y="735288"/>
            <a:ext cx="738368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Урок</a:t>
            </a:r>
            <a:r>
              <a:rPr lang="ru-RU" sz="2400" b="1" dirty="0">
                <a:solidFill>
                  <a:schemeClr val="bg1"/>
                </a:solidFill>
              </a:rPr>
              <a:t> 1: </a:t>
            </a:r>
            <a:r>
              <a:rPr lang="ru-RU" sz="2400" b="1" dirty="0" smtClean="0">
                <a:solidFill>
                  <a:schemeClr val="bg1"/>
                </a:solidFill>
              </a:rPr>
              <a:t>Ресурсы </a:t>
            </a:r>
            <a:r>
              <a:rPr lang="ru-RU" sz="2400" b="1" dirty="0">
                <a:solidFill>
                  <a:schemeClr val="bg1"/>
                </a:solidFill>
              </a:rPr>
              <a:t>ограничены, нужно </a:t>
            </a:r>
            <a:r>
              <a:rPr lang="ru-RU" sz="2400" b="1" dirty="0" smtClean="0">
                <a:solidFill>
                  <a:schemeClr val="bg1"/>
                </a:solidFill>
              </a:rPr>
              <a:t>выбирать</a:t>
            </a:r>
          </a:p>
          <a:p>
            <a:r>
              <a:rPr lang="ru-RU" sz="1600" b="1" i="1" dirty="0" smtClean="0">
                <a:solidFill>
                  <a:schemeClr val="bg1"/>
                </a:solidFill>
              </a:rPr>
              <a:t>У </a:t>
            </a:r>
            <a:r>
              <a:rPr lang="ru-RU" sz="1600" b="1" i="1" dirty="0">
                <a:solidFill>
                  <a:schemeClr val="bg1"/>
                </a:solidFill>
              </a:rPr>
              <a:t>Жени было всего семь лепестков — это как ограниченный бюджет или небольшое количество карманных денег. Она тратила их одно за другим, и в какой-то момент поняла, что запас кончается</a:t>
            </a:r>
            <a:r>
              <a:rPr lang="ru-RU" sz="1600" b="1" i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1600" b="1" i="1" dirty="0" smtClean="0">
                <a:solidFill>
                  <a:srgbClr val="00B050"/>
                </a:solidFill>
              </a:rPr>
              <a:t>Что </a:t>
            </a:r>
            <a:r>
              <a:rPr lang="ru-RU" sz="1600" b="1" i="1" dirty="0">
                <a:solidFill>
                  <a:srgbClr val="00B050"/>
                </a:solidFill>
              </a:rPr>
              <a:t>донести: </a:t>
            </a:r>
            <a:r>
              <a:rPr lang="ru-RU" sz="1600" b="1" i="1" dirty="0">
                <a:solidFill>
                  <a:schemeClr val="bg1"/>
                </a:solidFill>
              </a:rPr>
              <a:t>денег обычно не бесконечно, поэтому перед тратой полезно подумать: «Это сейчас самое важное? Или лучше подождать и потратить на что-то более нужное</a:t>
            </a:r>
            <a:r>
              <a:rPr lang="ru-RU" sz="1600" b="1" i="1" dirty="0" smtClean="0">
                <a:solidFill>
                  <a:schemeClr val="bg1"/>
                </a:solidFill>
              </a:rPr>
              <a:t>?»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Урок 2: </a:t>
            </a:r>
            <a:r>
              <a:rPr lang="ru-RU" sz="2400" b="1" dirty="0" smtClean="0">
                <a:solidFill>
                  <a:schemeClr val="bg1"/>
                </a:solidFill>
              </a:rPr>
              <a:t>Не </a:t>
            </a:r>
            <a:r>
              <a:rPr lang="ru-RU" sz="2400" b="1" dirty="0">
                <a:solidFill>
                  <a:schemeClr val="bg1"/>
                </a:solidFill>
              </a:rPr>
              <a:t>все желания — настоящие </a:t>
            </a:r>
            <a:r>
              <a:rPr lang="ru-RU" sz="2400" b="1" dirty="0" smtClean="0">
                <a:solidFill>
                  <a:schemeClr val="bg1"/>
                </a:solidFill>
              </a:rPr>
              <a:t>потребности</a:t>
            </a:r>
          </a:p>
          <a:p>
            <a:r>
              <a:rPr lang="ru-RU" sz="1600" b="1" i="1" dirty="0" smtClean="0">
                <a:solidFill>
                  <a:schemeClr val="bg1"/>
                </a:solidFill>
              </a:rPr>
              <a:t>Женя </a:t>
            </a:r>
            <a:r>
              <a:rPr lang="ru-RU" sz="1600" b="1" i="1" dirty="0">
                <a:solidFill>
                  <a:schemeClr val="bg1"/>
                </a:solidFill>
              </a:rPr>
              <a:t>загадывает разные вещи: вернуть баранки, склеить вазу, получить игрушки, попасть на Северный полюс. </a:t>
            </a:r>
            <a:endParaRPr lang="ru-RU" sz="1600" b="1" i="1" dirty="0" smtClean="0">
              <a:solidFill>
                <a:schemeClr val="bg1"/>
              </a:solidFill>
            </a:endParaRPr>
          </a:p>
          <a:p>
            <a:r>
              <a:rPr lang="ru-RU" sz="1600" b="1" i="1" dirty="0" smtClean="0">
                <a:solidFill>
                  <a:srgbClr val="00B050"/>
                </a:solidFill>
              </a:rPr>
              <a:t>Что </a:t>
            </a:r>
            <a:r>
              <a:rPr lang="ru-RU" sz="1600" b="1" i="1" dirty="0">
                <a:solidFill>
                  <a:srgbClr val="00B050"/>
                </a:solidFill>
              </a:rPr>
              <a:t>донести: </a:t>
            </a:r>
            <a:r>
              <a:rPr lang="ru-RU" sz="1600" b="1" i="1" dirty="0">
                <a:solidFill>
                  <a:schemeClr val="bg1"/>
                </a:solidFill>
              </a:rPr>
              <a:t>есть потребности (то, без чего трудно или плохо: еда, одежда, безопасность) и есть «</a:t>
            </a:r>
            <a:r>
              <a:rPr lang="ru-RU" sz="1600" b="1" i="1" dirty="0" err="1">
                <a:solidFill>
                  <a:schemeClr val="bg1"/>
                </a:solidFill>
              </a:rPr>
              <a:t>хотелки</a:t>
            </a:r>
            <a:r>
              <a:rPr lang="ru-RU" sz="1600" b="1" i="1" dirty="0">
                <a:solidFill>
                  <a:schemeClr val="bg1"/>
                </a:solidFill>
              </a:rPr>
              <a:t>» (приятно, но можно подождать). Тратить ограниченный ресурс лучше на то, что действительно важно</a:t>
            </a:r>
            <a:r>
              <a:rPr lang="ru-RU" sz="1600" b="1" i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Урок </a:t>
            </a:r>
            <a:r>
              <a:rPr lang="ru-RU" sz="2400" b="1" dirty="0" smtClean="0">
                <a:solidFill>
                  <a:schemeClr val="bg1"/>
                </a:solidFill>
              </a:rPr>
              <a:t>3: </a:t>
            </a:r>
            <a:r>
              <a:rPr lang="ru-RU" sz="2400" b="1" dirty="0" smtClean="0">
                <a:solidFill>
                  <a:schemeClr val="bg1"/>
                </a:solidFill>
              </a:rPr>
              <a:t>Самое </a:t>
            </a:r>
            <a:r>
              <a:rPr lang="ru-RU" sz="2400" b="1" dirty="0">
                <a:solidFill>
                  <a:schemeClr val="bg1"/>
                </a:solidFill>
              </a:rPr>
              <a:t>ценное нельзя купить за </a:t>
            </a:r>
            <a:r>
              <a:rPr lang="ru-RU" sz="2400" b="1" dirty="0" smtClean="0">
                <a:solidFill>
                  <a:schemeClr val="bg1"/>
                </a:solidFill>
              </a:rPr>
              <a:t>деньги</a:t>
            </a:r>
          </a:p>
          <a:p>
            <a:r>
              <a:rPr lang="ru-RU" sz="1600" b="1" i="1" dirty="0" smtClean="0">
                <a:solidFill>
                  <a:schemeClr val="bg1"/>
                </a:solidFill>
              </a:rPr>
              <a:t>Седьмым </a:t>
            </a:r>
            <a:r>
              <a:rPr lang="ru-RU" sz="1600" b="1" i="1" dirty="0">
                <a:solidFill>
                  <a:schemeClr val="bg1"/>
                </a:solidFill>
              </a:rPr>
              <a:t>лепестком Женя исцеляет мальчика Витю — и это приносит ей настоящую радость. Здесь хорошо видно, что помощь другому и добрые поступки ценнее любых игрушек</a:t>
            </a:r>
            <a:r>
              <a:rPr lang="ru-RU" sz="1600" b="1" i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1600" b="1" i="1" dirty="0" smtClean="0">
                <a:solidFill>
                  <a:srgbClr val="00B050"/>
                </a:solidFill>
              </a:rPr>
              <a:t>Что </a:t>
            </a:r>
            <a:r>
              <a:rPr lang="ru-RU" sz="1600" b="1" i="1" dirty="0">
                <a:solidFill>
                  <a:srgbClr val="00B050"/>
                </a:solidFill>
              </a:rPr>
              <a:t>донести: </a:t>
            </a:r>
            <a:r>
              <a:rPr lang="ru-RU" sz="1600" b="1" i="1" dirty="0">
                <a:solidFill>
                  <a:schemeClr val="bg1"/>
                </a:solidFill>
              </a:rPr>
              <a:t>не всё измеряется деньгами. Дружба, здоровье, помощь близким — это то, что не купишь, и это часто самое важное.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316" y="5917505"/>
            <a:ext cx="1694835" cy="67671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61843" y="249652"/>
            <a:ext cx="52564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prstClr val="white"/>
                </a:solidFill>
              </a:rPr>
              <a:t>В. </a:t>
            </a:r>
            <a:r>
              <a:rPr lang="ru-RU" sz="2800" b="1" dirty="0" smtClean="0">
                <a:solidFill>
                  <a:prstClr val="white"/>
                </a:solidFill>
              </a:rPr>
              <a:t>Катаев </a:t>
            </a:r>
            <a:r>
              <a:rPr lang="ru-RU" sz="2800" b="1" dirty="0">
                <a:solidFill>
                  <a:prstClr val="white"/>
                </a:solidFill>
              </a:rPr>
              <a:t>«Цветик‑</a:t>
            </a:r>
            <a:r>
              <a:rPr lang="ru-RU" sz="2800" b="1" dirty="0" err="1">
                <a:solidFill>
                  <a:prstClr val="white"/>
                </a:solidFill>
              </a:rPr>
              <a:t>семицветик</a:t>
            </a:r>
            <a:r>
              <a:rPr lang="ru-RU" sz="2800" b="1" dirty="0">
                <a:solidFill>
                  <a:prstClr val="white"/>
                </a:solidFill>
              </a:rPr>
              <a:t>» 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0987" y="1197365"/>
            <a:ext cx="3434658" cy="446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219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99574E-AE77-91B5-AA50-884A40BE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4D0A853-19CE-4FF8-F3D4-F9FF308A5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34"/>
            <a:ext cx="12189632" cy="68593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4803" y="363815"/>
            <a:ext cx="1627773" cy="69500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63316" y="735288"/>
            <a:ext cx="654548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Игра </a:t>
            </a:r>
            <a:r>
              <a:rPr lang="ru-RU" sz="2400" b="1" dirty="0">
                <a:solidFill>
                  <a:schemeClr val="bg1"/>
                </a:solidFill>
              </a:rPr>
              <a:t>«Лепестки желаний</a:t>
            </a:r>
            <a:r>
              <a:rPr lang="ru-RU" sz="2400" b="1" dirty="0" smtClean="0">
                <a:solidFill>
                  <a:schemeClr val="bg1"/>
                </a:solidFill>
              </a:rPr>
              <a:t>».</a:t>
            </a:r>
          </a:p>
          <a:p>
            <a:r>
              <a:rPr lang="ru-RU" sz="1600" b="1" i="1" dirty="0" smtClean="0">
                <a:solidFill>
                  <a:schemeClr val="bg1"/>
                </a:solidFill>
              </a:rPr>
              <a:t>Сделайте </a:t>
            </a:r>
            <a:r>
              <a:rPr lang="ru-RU" sz="1600" b="1" i="1" dirty="0">
                <a:solidFill>
                  <a:schemeClr val="bg1"/>
                </a:solidFill>
              </a:rPr>
              <a:t>бумажный цветик‑</a:t>
            </a:r>
            <a:r>
              <a:rPr lang="ru-RU" sz="1600" b="1" i="1" dirty="0" err="1">
                <a:solidFill>
                  <a:schemeClr val="bg1"/>
                </a:solidFill>
              </a:rPr>
              <a:t>семицветик</a:t>
            </a:r>
            <a:r>
              <a:rPr lang="ru-RU" sz="1600" b="1" i="1" dirty="0">
                <a:solidFill>
                  <a:schemeClr val="bg1"/>
                </a:solidFill>
              </a:rPr>
              <a:t> с семью лепестками. На обороте каждого </a:t>
            </a:r>
            <a:r>
              <a:rPr lang="ru-RU" sz="1600" b="1" i="1" dirty="0" smtClean="0">
                <a:solidFill>
                  <a:schemeClr val="bg1"/>
                </a:solidFill>
              </a:rPr>
              <a:t>наклейте </a:t>
            </a:r>
            <a:r>
              <a:rPr lang="ru-RU" sz="1600" b="1" i="1" dirty="0">
                <a:solidFill>
                  <a:schemeClr val="bg1"/>
                </a:solidFill>
              </a:rPr>
              <a:t>или нарисуйте вариант траты: «мороженое», «новая игрушка», «билет в зоопарк», «помочь бабушке», «купить корм для птиц», «сделать подарок другу», «</a:t>
            </a:r>
            <a:r>
              <a:rPr lang="ru-RU" sz="1600" b="1" i="1" dirty="0" smtClean="0">
                <a:solidFill>
                  <a:schemeClr val="bg1"/>
                </a:solidFill>
              </a:rPr>
              <a:t>накопить». </a:t>
            </a:r>
            <a:r>
              <a:rPr lang="ru-RU" sz="1600" b="1" i="1" dirty="0">
                <a:solidFill>
                  <a:schemeClr val="bg1"/>
                </a:solidFill>
              </a:rPr>
              <a:t>Пусть </a:t>
            </a:r>
            <a:r>
              <a:rPr lang="ru-RU" sz="1600" b="1" i="1" dirty="0" smtClean="0">
                <a:solidFill>
                  <a:schemeClr val="bg1"/>
                </a:solidFill>
              </a:rPr>
              <a:t>ребята «тратят</a:t>
            </a:r>
            <a:r>
              <a:rPr lang="ru-RU" sz="1600" b="1" i="1" dirty="0">
                <a:solidFill>
                  <a:schemeClr val="bg1"/>
                </a:solidFill>
              </a:rPr>
              <a:t>» лепестки по одному и </a:t>
            </a:r>
            <a:r>
              <a:rPr lang="ru-RU" sz="1600" b="1" i="1" dirty="0" smtClean="0">
                <a:solidFill>
                  <a:schemeClr val="bg1"/>
                </a:solidFill>
              </a:rPr>
              <a:t>объясняют</a:t>
            </a:r>
            <a:r>
              <a:rPr lang="ru-RU" sz="1600" b="1" i="1" dirty="0">
                <a:solidFill>
                  <a:schemeClr val="bg1"/>
                </a:solidFill>
              </a:rPr>
              <a:t>, почему </a:t>
            </a:r>
            <a:r>
              <a:rPr lang="ru-RU" sz="1600" b="1" i="1" dirty="0" smtClean="0">
                <a:solidFill>
                  <a:schemeClr val="bg1"/>
                </a:solidFill>
              </a:rPr>
              <a:t>выбрали </a:t>
            </a:r>
            <a:r>
              <a:rPr lang="ru-RU" sz="1600" b="1" i="1" dirty="0">
                <a:solidFill>
                  <a:schemeClr val="bg1"/>
                </a:solidFill>
              </a:rPr>
              <a:t>именно это. В конце обсудите, что осталось и стоило ли это сохранить</a:t>
            </a:r>
            <a:r>
              <a:rPr lang="ru-RU" sz="1600" b="1" i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Сортировка </a:t>
            </a:r>
            <a:r>
              <a:rPr lang="ru-RU" sz="2400" b="1" dirty="0">
                <a:solidFill>
                  <a:schemeClr val="bg1"/>
                </a:solidFill>
              </a:rPr>
              <a:t>«Нужно/Хочется».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sz="1600" b="1" i="1" dirty="0" smtClean="0">
                <a:solidFill>
                  <a:schemeClr val="bg1"/>
                </a:solidFill>
              </a:rPr>
              <a:t>Подготовьте </a:t>
            </a:r>
            <a:r>
              <a:rPr lang="ru-RU" sz="1600" b="1" i="1" dirty="0">
                <a:solidFill>
                  <a:schemeClr val="bg1"/>
                </a:solidFill>
              </a:rPr>
              <a:t>карточки с разными вещами и ситуациями (хлеб, лекарство, новая кукла, конфеты, тёплая куртка, наклейки). </a:t>
            </a:r>
            <a:r>
              <a:rPr lang="ru-RU" sz="1600" b="1" i="1" dirty="0" smtClean="0">
                <a:solidFill>
                  <a:schemeClr val="bg1"/>
                </a:solidFill>
              </a:rPr>
              <a:t>Ребята раскладывают </a:t>
            </a:r>
            <a:r>
              <a:rPr lang="ru-RU" sz="1600" b="1" i="1" dirty="0">
                <a:solidFill>
                  <a:schemeClr val="bg1"/>
                </a:solidFill>
              </a:rPr>
              <a:t>их на две кучки и </a:t>
            </a:r>
            <a:r>
              <a:rPr lang="ru-RU" sz="1600" b="1" i="1" dirty="0" smtClean="0">
                <a:solidFill>
                  <a:schemeClr val="bg1"/>
                </a:solidFill>
              </a:rPr>
              <a:t>объясняют </a:t>
            </a:r>
            <a:r>
              <a:rPr lang="ru-RU" sz="1600" b="1" i="1" dirty="0">
                <a:solidFill>
                  <a:schemeClr val="bg1"/>
                </a:solidFill>
              </a:rPr>
              <a:t>выбор. Свяжите с желаниями Жени: какие из них были «нужно», а какие — «хочу</a:t>
            </a:r>
            <a:r>
              <a:rPr lang="ru-RU" sz="1600" b="1" i="1" dirty="0" smtClean="0">
                <a:solidFill>
                  <a:schemeClr val="bg1"/>
                </a:solidFill>
              </a:rPr>
              <a:t>».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Ролевая </a:t>
            </a:r>
            <a:r>
              <a:rPr lang="ru-RU" sz="2400" b="1" dirty="0">
                <a:solidFill>
                  <a:schemeClr val="bg1"/>
                </a:solidFill>
              </a:rPr>
              <a:t>игра «Совет желаний».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sz="1600" b="1" i="1" dirty="0" smtClean="0">
                <a:solidFill>
                  <a:schemeClr val="bg1"/>
                </a:solidFill>
              </a:rPr>
              <a:t>Распределите </a:t>
            </a:r>
            <a:r>
              <a:rPr lang="ru-RU" sz="1600" b="1" i="1" dirty="0">
                <a:solidFill>
                  <a:schemeClr val="bg1"/>
                </a:solidFill>
              </a:rPr>
              <a:t>роли: Женя, мама, папа, друг. Обсудите: «У нас есть семь монеток на месяц. Что купим в первую очередь, а что подождёт?» Это учит совместному принятию решений и планированию бюджета.</a:t>
            </a:r>
            <a:endParaRPr lang="ru-RU" sz="1100" b="1" i="1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16" y="5917505"/>
            <a:ext cx="1694835" cy="67671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61843" y="249652"/>
            <a:ext cx="83873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Практические </a:t>
            </a:r>
            <a:r>
              <a:rPr lang="ru-RU" sz="2800" b="1" dirty="0" smtClean="0">
                <a:solidFill>
                  <a:schemeClr val="bg1"/>
                </a:solidFill>
              </a:rPr>
              <a:t>идеи </a:t>
            </a:r>
            <a:r>
              <a:rPr lang="ru-RU" sz="2800" b="1" dirty="0" smtClean="0">
                <a:solidFill>
                  <a:prstClr val="white"/>
                </a:solidFill>
              </a:rPr>
              <a:t>В</a:t>
            </a:r>
            <a:r>
              <a:rPr lang="ru-RU" sz="2800" b="1" dirty="0">
                <a:solidFill>
                  <a:prstClr val="white"/>
                </a:solidFill>
              </a:rPr>
              <a:t>. </a:t>
            </a:r>
            <a:r>
              <a:rPr lang="ru-RU" sz="2800" b="1" dirty="0" smtClean="0">
                <a:solidFill>
                  <a:prstClr val="white"/>
                </a:solidFill>
              </a:rPr>
              <a:t>Катаев </a:t>
            </a:r>
            <a:r>
              <a:rPr lang="ru-RU" sz="2800" b="1" dirty="0">
                <a:solidFill>
                  <a:prstClr val="white"/>
                </a:solidFill>
              </a:rPr>
              <a:t>«Цветик‑</a:t>
            </a:r>
            <a:r>
              <a:rPr lang="ru-RU" sz="2800" b="1" dirty="0" err="1">
                <a:solidFill>
                  <a:prstClr val="white"/>
                </a:solidFill>
              </a:rPr>
              <a:t>семицветик</a:t>
            </a:r>
            <a:r>
              <a:rPr lang="ru-RU" sz="2800" b="1" dirty="0">
                <a:solidFill>
                  <a:prstClr val="white"/>
                </a:solidFill>
              </a:rPr>
              <a:t>» 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8342" y="1223675"/>
            <a:ext cx="4861748" cy="273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286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99574E-AE77-91B5-AA50-884A40BE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4D0A853-19CE-4FF8-F3D4-F9FF308A5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632" cy="68593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2913" y="135098"/>
            <a:ext cx="1627773" cy="69500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89254" y="770749"/>
            <a:ext cx="653121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Урок</a:t>
            </a:r>
            <a:r>
              <a:rPr lang="ru-RU" sz="2400" b="1" dirty="0">
                <a:solidFill>
                  <a:schemeClr val="bg1"/>
                </a:solidFill>
              </a:rPr>
              <a:t> 1: </a:t>
            </a:r>
            <a:r>
              <a:rPr lang="ru-RU" sz="2400" b="1" dirty="0" smtClean="0">
                <a:solidFill>
                  <a:schemeClr val="bg1"/>
                </a:solidFill>
              </a:rPr>
              <a:t>Планирование </a:t>
            </a:r>
            <a:r>
              <a:rPr lang="ru-RU" sz="2400" b="1" dirty="0">
                <a:solidFill>
                  <a:schemeClr val="bg1"/>
                </a:solidFill>
              </a:rPr>
              <a:t>бюджета и расчёт расходов (пример Крота</a:t>
            </a:r>
            <a:r>
              <a:rPr lang="ru-RU" sz="2400" b="1" dirty="0" smtClean="0">
                <a:solidFill>
                  <a:schemeClr val="bg1"/>
                </a:solidFill>
              </a:rPr>
              <a:t>)</a:t>
            </a:r>
          </a:p>
          <a:p>
            <a:r>
              <a:rPr lang="ru-RU" sz="1600" i="1" dirty="0" smtClean="0">
                <a:solidFill>
                  <a:schemeClr val="bg1"/>
                </a:solidFill>
              </a:rPr>
              <a:t>Крот </a:t>
            </a:r>
            <a:r>
              <a:rPr lang="ru-RU" sz="1600" i="1" dirty="0">
                <a:solidFill>
                  <a:schemeClr val="bg1"/>
                </a:solidFill>
              </a:rPr>
              <a:t>в сказке очень практичен: он считает, сколько зёрен будет съедать </a:t>
            </a:r>
            <a:r>
              <a:rPr lang="ru-RU" sz="1600" i="1" dirty="0" err="1">
                <a:solidFill>
                  <a:schemeClr val="bg1"/>
                </a:solidFill>
              </a:rPr>
              <a:t>Дюймовочка</a:t>
            </a:r>
            <a:r>
              <a:rPr lang="ru-RU" sz="1600" i="1" dirty="0">
                <a:solidFill>
                  <a:schemeClr val="bg1"/>
                </a:solidFill>
              </a:rPr>
              <a:t>: «Половина зёрнышка в день… в год — 182 с половиной зёрнышка». Для ребёнка это забавный момент, а для финансовой беседы — отличный пример планирования</a:t>
            </a:r>
            <a:r>
              <a:rPr lang="ru-RU" sz="1600" i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1600" i="1" dirty="0" smtClean="0">
                <a:solidFill>
                  <a:srgbClr val="00B050"/>
                </a:solidFill>
              </a:rPr>
              <a:t>Что </a:t>
            </a:r>
            <a:r>
              <a:rPr lang="ru-RU" sz="1600" i="1" dirty="0">
                <a:solidFill>
                  <a:srgbClr val="00B050"/>
                </a:solidFill>
              </a:rPr>
              <a:t>донести: </a:t>
            </a:r>
            <a:r>
              <a:rPr lang="ru-RU" sz="1600" i="1" dirty="0">
                <a:solidFill>
                  <a:schemeClr val="bg1"/>
                </a:solidFill>
              </a:rPr>
              <a:t>взрослые перед важными решениями считают: сколько это будет стоить, хватит ли денег, потянет ли семья такие траты. </a:t>
            </a:r>
            <a:endParaRPr lang="ru-RU" sz="1600" i="1" dirty="0" smtClean="0">
              <a:solidFill>
                <a:schemeClr val="bg1"/>
              </a:solidFill>
            </a:endParaRPr>
          </a:p>
          <a:p>
            <a:r>
              <a:rPr lang="ru-RU" sz="2400" b="1" dirty="0">
                <a:solidFill>
                  <a:schemeClr val="bg1"/>
                </a:solidFill>
              </a:rPr>
              <a:t>Урок 2: </a:t>
            </a:r>
            <a:r>
              <a:rPr lang="ru-RU" sz="2400" b="1" dirty="0" smtClean="0">
                <a:solidFill>
                  <a:schemeClr val="bg1"/>
                </a:solidFill>
              </a:rPr>
              <a:t>Ценность </a:t>
            </a:r>
            <a:r>
              <a:rPr lang="ru-RU" sz="2400" b="1" dirty="0">
                <a:solidFill>
                  <a:schemeClr val="bg1"/>
                </a:solidFill>
              </a:rPr>
              <a:t>вещей, которые достаются трудом, и умение обходиться </a:t>
            </a:r>
            <a:r>
              <a:rPr lang="ru-RU" sz="2400" b="1" dirty="0" smtClean="0">
                <a:solidFill>
                  <a:schemeClr val="bg1"/>
                </a:solidFill>
              </a:rPr>
              <a:t>малым</a:t>
            </a:r>
          </a:p>
          <a:p>
            <a:r>
              <a:rPr lang="ru-RU" sz="1600" i="1" dirty="0" err="1" smtClean="0">
                <a:solidFill>
                  <a:schemeClr val="bg1"/>
                </a:solidFill>
              </a:rPr>
              <a:t>Дюймовочка</a:t>
            </a:r>
            <a:r>
              <a:rPr lang="ru-RU" sz="1600" i="1" dirty="0" smtClean="0">
                <a:solidFill>
                  <a:schemeClr val="bg1"/>
                </a:solidFill>
              </a:rPr>
              <a:t> </a:t>
            </a:r>
            <a:r>
              <a:rPr lang="ru-RU" sz="1600" i="1" dirty="0">
                <a:solidFill>
                  <a:schemeClr val="bg1"/>
                </a:solidFill>
              </a:rPr>
              <a:t>почти ничего не имеет, но умеет использовать то, что есть: лепесток — как одеяло, скорлупку — как лодочку, лист — как плот. Она бережёт и приспосабливает имеющиеся ресурсы</a:t>
            </a:r>
            <a:r>
              <a:rPr lang="ru-RU" sz="1600" i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1600" i="1" dirty="0" smtClean="0">
                <a:solidFill>
                  <a:srgbClr val="00B050"/>
                </a:solidFill>
              </a:rPr>
              <a:t>Что </a:t>
            </a:r>
            <a:r>
              <a:rPr lang="ru-RU" sz="1600" i="1" dirty="0">
                <a:solidFill>
                  <a:srgbClr val="00B050"/>
                </a:solidFill>
              </a:rPr>
              <a:t>донести: </a:t>
            </a:r>
            <a:r>
              <a:rPr lang="ru-RU" sz="1600" i="1" dirty="0">
                <a:solidFill>
                  <a:schemeClr val="bg1"/>
                </a:solidFill>
              </a:rPr>
              <a:t>вещь ценна не только тем, сколько она стоит, но и тем, как её используют. Иногда можно обойтись малым, если быть внимательным и изобретательным. Это бережливость и рациональное использование ресурсов.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254" y="5850775"/>
            <a:ext cx="1694835" cy="67671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35994" y="220990"/>
            <a:ext cx="50823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Г. Х. </a:t>
            </a:r>
            <a:r>
              <a:rPr lang="ru-RU" sz="2800" b="1" dirty="0" smtClean="0">
                <a:solidFill>
                  <a:schemeClr val="bg1"/>
                </a:solidFill>
              </a:rPr>
              <a:t>Андерсен «</a:t>
            </a:r>
            <a:r>
              <a:rPr lang="ru-RU" sz="2800" b="1" dirty="0" err="1" smtClean="0">
                <a:solidFill>
                  <a:schemeClr val="bg1"/>
                </a:solidFill>
              </a:rPr>
              <a:t>Дюймовочка</a:t>
            </a:r>
            <a:r>
              <a:rPr lang="ru-RU" sz="2800" b="1" dirty="0">
                <a:solidFill>
                  <a:schemeClr val="bg1"/>
                </a:solidFill>
              </a:rPr>
              <a:t>» 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endParaRPr lang="ru-RU" sz="28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5310" y="1125975"/>
            <a:ext cx="4912421" cy="356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896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99574E-AE77-91B5-AA50-884A40BE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4D0A853-19CE-4FF8-F3D4-F9FF308A5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632" cy="68593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2913" y="135098"/>
            <a:ext cx="1627773" cy="69500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254" y="5850775"/>
            <a:ext cx="1694835" cy="67671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08994" y="368437"/>
            <a:ext cx="43715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Г. Х. </a:t>
            </a:r>
            <a:r>
              <a:rPr lang="ru-RU" sz="2400" b="1" dirty="0" smtClean="0">
                <a:solidFill>
                  <a:schemeClr val="bg1"/>
                </a:solidFill>
              </a:rPr>
              <a:t>Андерсен «</a:t>
            </a:r>
            <a:r>
              <a:rPr lang="ru-RU" sz="2400" b="1" dirty="0" err="1" smtClean="0">
                <a:solidFill>
                  <a:schemeClr val="bg1"/>
                </a:solidFill>
              </a:rPr>
              <a:t>Дюймовочка</a:t>
            </a:r>
            <a:r>
              <a:rPr lang="ru-RU" sz="2400" b="1" dirty="0">
                <a:solidFill>
                  <a:schemeClr val="bg1"/>
                </a:solidFill>
              </a:rPr>
              <a:t>» 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7134" y="830102"/>
            <a:ext cx="8051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Урок 3: </a:t>
            </a:r>
            <a:r>
              <a:rPr lang="ru-RU" sz="2400" b="1" dirty="0" smtClean="0">
                <a:solidFill>
                  <a:schemeClr val="bg1"/>
                </a:solidFill>
              </a:rPr>
              <a:t>Не </a:t>
            </a:r>
            <a:r>
              <a:rPr lang="ru-RU" sz="2400" b="1" dirty="0">
                <a:solidFill>
                  <a:schemeClr val="bg1"/>
                </a:solidFill>
              </a:rPr>
              <a:t>всегда «богато» значит «хорошо» и «безопасно</a:t>
            </a:r>
            <a:r>
              <a:rPr lang="ru-RU" sz="2400" b="1" dirty="0" smtClean="0">
                <a:solidFill>
                  <a:schemeClr val="bg1"/>
                </a:solidFill>
              </a:rPr>
              <a:t>»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Мышь </a:t>
            </a:r>
            <a:r>
              <a:rPr lang="ru-RU" dirty="0">
                <a:solidFill>
                  <a:schemeClr val="bg1"/>
                </a:solidFill>
              </a:rPr>
              <a:t>устроила </a:t>
            </a:r>
            <a:r>
              <a:rPr lang="ru-RU" dirty="0" err="1">
                <a:solidFill>
                  <a:schemeClr val="bg1"/>
                </a:solidFill>
              </a:rPr>
              <a:t>Дюймовочке</a:t>
            </a:r>
            <a:r>
              <a:rPr lang="ru-RU" dirty="0">
                <a:solidFill>
                  <a:schemeClr val="bg1"/>
                </a:solidFill>
              </a:rPr>
              <a:t> уютный дом, Крот — богатое, но тёмное и скучное жилище под землёй. Сама </a:t>
            </a:r>
            <a:r>
              <a:rPr lang="ru-RU" dirty="0" err="1">
                <a:solidFill>
                  <a:schemeClr val="bg1"/>
                </a:solidFill>
              </a:rPr>
              <a:t>Дюймовочка</a:t>
            </a:r>
            <a:r>
              <a:rPr lang="ru-RU" dirty="0">
                <a:solidFill>
                  <a:schemeClr val="bg1"/>
                </a:solidFill>
              </a:rPr>
              <a:t> хотела света, свободы и радости, а не «выгодного» замужества.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rgbClr val="00B050"/>
                </a:solidFill>
              </a:rPr>
              <a:t>Что </a:t>
            </a:r>
            <a:r>
              <a:rPr lang="ru-RU" dirty="0">
                <a:solidFill>
                  <a:srgbClr val="00B050"/>
                </a:solidFill>
              </a:rPr>
              <a:t>донести: </a:t>
            </a:r>
            <a:r>
              <a:rPr lang="ru-RU" dirty="0">
                <a:solidFill>
                  <a:schemeClr val="bg1"/>
                </a:solidFill>
              </a:rPr>
              <a:t>когда выбираешь, что купить или где жить, важно думать не только «сколько это стоит» или «это </a:t>
            </a:r>
            <a:r>
              <a:rPr lang="ru-RU" dirty="0" smtClean="0">
                <a:solidFill>
                  <a:schemeClr val="bg1"/>
                </a:solidFill>
              </a:rPr>
              <a:t>красиво», </a:t>
            </a:r>
            <a:r>
              <a:rPr lang="ru-RU" dirty="0">
                <a:solidFill>
                  <a:schemeClr val="bg1"/>
                </a:solidFill>
              </a:rPr>
              <a:t>но и «мне там будет хорошо и спокойно?». Иногда более простой, но подходящий вариант лучше дорогого и неудобного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400" b="1" dirty="0">
                <a:solidFill>
                  <a:schemeClr val="bg1"/>
                </a:solidFill>
              </a:rPr>
              <a:t>Урок </a:t>
            </a:r>
            <a:r>
              <a:rPr lang="ru-RU" sz="2400" b="1" dirty="0" smtClean="0">
                <a:solidFill>
                  <a:schemeClr val="bg1"/>
                </a:solidFill>
              </a:rPr>
              <a:t>4: Помощь </a:t>
            </a:r>
            <a:r>
              <a:rPr lang="ru-RU" sz="2400" b="1" dirty="0">
                <a:solidFill>
                  <a:schemeClr val="bg1"/>
                </a:solidFill>
              </a:rPr>
              <a:t>и поддержка важнее материальной </a:t>
            </a:r>
            <a:r>
              <a:rPr lang="ru-RU" sz="2400" b="1" dirty="0" smtClean="0">
                <a:solidFill>
                  <a:schemeClr val="bg1"/>
                </a:solidFill>
              </a:rPr>
              <a:t>выгоды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</a:t>
            </a:r>
            <a:r>
              <a:rPr lang="ru-RU" dirty="0">
                <a:solidFill>
                  <a:schemeClr val="bg1"/>
                </a:solidFill>
              </a:rPr>
              <a:t>финале </a:t>
            </a:r>
            <a:r>
              <a:rPr lang="ru-RU" dirty="0" err="1">
                <a:solidFill>
                  <a:schemeClr val="bg1"/>
                </a:solidFill>
              </a:rPr>
              <a:t>Дюймовочку</a:t>
            </a:r>
            <a:r>
              <a:rPr lang="ru-RU" dirty="0">
                <a:solidFill>
                  <a:schemeClr val="bg1"/>
                </a:solidFill>
              </a:rPr>
              <a:t> спасают и помогают ей ласточка и эльфы. Ей дарят крылья и новую жизнь, не требуя взамен выгоды. </a:t>
            </a:r>
            <a:r>
              <a:rPr lang="ru-RU" dirty="0" smtClean="0">
                <a:solidFill>
                  <a:schemeClr val="bg1"/>
                </a:solidFill>
              </a:rPr>
              <a:t>Ценность </a:t>
            </a:r>
            <a:r>
              <a:rPr lang="ru-RU" dirty="0">
                <a:solidFill>
                  <a:schemeClr val="bg1"/>
                </a:solidFill>
              </a:rPr>
              <a:t>взаимопомощи: иногда самое важное — не деньги и не расчёты, а то, что люди помогают друг другу просто потому, что хотят поддержать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Что </a:t>
            </a:r>
            <a:r>
              <a:rPr lang="ru-RU" dirty="0">
                <a:solidFill>
                  <a:srgbClr val="00B050"/>
                </a:solidFill>
              </a:rPr>
              <a:t>донести: </a:t>
            </a:r>
            <a:r>
              <a:rPr lang="ru-RU" dirty="0">
                <a:solidFill>
                  <a:schemeClr val="bg1"/>
                </a:solidFill>
              </a:rPr>
              <a:t>семья и друзья помогают не ради выгоды, а чтобы поддержать.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0180" y="1126122"/>
            <a:ext cx="3916534" cy="506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309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99574E-AE77-91B5-AA50-884A40BE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4D0A853-19CE-4FF8-F3D4-F9FF308A5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0"/>
            <a:ext cx="12189632" cy="68593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2913" y="135098"/>
            <a:ext cx="1627773" cy="69500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54" y="6045516"/>
            <a:ext cx="1694835" cy="6767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3267" y="306882"/>
            <a:ext cx="88222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prstClr val="white"/>
                </a:solidFill>
              </a:rPr>
              <a:t>Практические идеи </a:t>
            </a:r>
            <a:r>
              <a:rPr lang="ru-RU" sz="2800" b="1" dirty="0" smtClean="0">
                <a:solidFill>
                  <a:prstClr val="white"/>
                </a:solidFill>
              </a:rPr>
              <a:t>Г.Х. Андерсон «</a:t>
            </a:r>
            <a:r>
              <a:rPr lang="ru-RU" sz="2800" b="1" dirty="0" err="1" smtClean="0">
                <a:solidFill>
                  <a:prstClr val="white"/>
                </a:solidFill>
              </a:rPr>
              <a:t>Дюймовочка</a:t>
            </a:r>
            <a:r>
              <a:rPr lang="ru-RU" sz="2800" b="1" dirty="0" smtClean="0">
                <a:solidFill>
                  <a:prstClr val="white"/>
                </a:solidFill>
              </a:rPr>
              <a:t>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2" y="830102"/>
            <a:ext cx="728133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Игра </a:t>
            </a:r>
            <a:r>
              <a:rPr lang="ru-RU" sz="2400" b="1" dirty="0">
                <a:solidFill>
                  <a:schemeClr val="bg1"/>
                </a:solidFill>
              </a:rPr>
              <a:t>«Бюджет Крота».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i="1" dirty="0" smtClean="0">
                <a:solidFill>
                  <a:schemeClr val="bg1"/>
                </a:solidFill>
              </a:rPr>
              <a:t>Подготовить ребятам </a:t>
            </a:r>
            <a:r>
              <a:rPr lang="ru-RU" i="1" dirty="0">
                <a:solidFill>
                  <a:schemeClr val="bg1"/>
                </a:solidFill>
              </a:rPr>
              <a:t>условные «зёрнышки» (фишки, камешки) и карточки: «еда на день», «тёплое одеяло», «лампочка», «игрушка», «билет в парк». Задача: распределить зёрнышки на неделю и объяснить, что важнее купить сначала. Это тренирует </a:t>
            </a:r>
            <a:r>
              <a:rPr lang="ru-RU" i="1" dirty="0" smtClean="0">
                <a:solidFill>
                  <a:schemeClr val="bg1"/>
                </a:solidFill>
              </a:rPr>
              <a:t>навык выбора и расходования доступных средств.</a:t>
            </a:r>
          </a:p>
          <a:p>
            <a:endParaRPr lang="ru-RU" i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Сортировка </a:t>
            </a:r>
            <a:r>
              <a:rPr lang="ru-RU" sz="2400" b="1" dirty="0">
                <a:solidFill>
                  <a:schemeClr val="bg1"/>
                </a:solidFill>
              </a:rPr>
              <a:t>«Уютно/Выгодно».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i="1" dirty="0" smtClean="0">
                <a:solidFill>
                  <a:schemeClr val="bg1"/>
                </a:solidFill>
              </a:rPr>
              <a:t>Подготовьте </a:t>
            </a:r>
            <a:r>
              <a:rPr lang="ru-RU" i="1" dirty="0">
                <a:solidFill>
                  <a:schemeClr val="bg1"/>
                </a:solidFill>
              </a:rPr>
              <a:t>картинки: тёплый плед, фонарик, новая игрушка, модные кроссовки, кастрюля, сладости. </a:t>
            </a:r>
            <a:r>
              <a:rPr lang="ru-RU" i="1" dirty="0" smtClean="0">
                <a:solidFill>
                  <a:schemeClr val="bg1"/>
                </a:solidFill>
              </a:rPr>
              <a:t>Ребята делят </a:t>
            </a:r>
            <a:r>
              <a:rPr lang="ru-RU" i="1" dirty="0">
                <a:solidFill>
                  <a:schemeClr val="bg1"/>
                </a:solidFill>
              </a:rPr>
              <a:t>на «то, что делает дом удобным и безопасным» и «то, что просто хочется». Обсудите, что покупают в первую очередь</a:t>
            </a:r>
            <a:r>
              <a:rPr lang="ru-RU" i="1" dirty="0" smtClean="0">
                <a:solidFill>
                  <a:schemeClr val="bg1"/>
                </a:solidFill>
              </a:rPr>
              <a:t>.</a:t>
            </a:r>
          </a:p>
          <a:p>
            <a:endParaRPr lang="ru-RU" i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Мини‑история </a:t>
            </a:r>
            <a:r>
              <a:rPr lang="ru-RU" sz="2400" b="1" dirty="0">
                <a:solidFill>
                  <a:schemeClr val="bg1"/>
                </a:solidFill>
              </a:rPr>
              <a:t>«Если бы я был </a:t>
            </a:r>
            <a:r>
              <a:rPr lang="ru-RU" sz="2400" b="1" dirty="0" err="1">
                <a:solidFill>
                  <a:schemeClr val="bg1"/>
                </a:solidFill>
              </a:rPr>
              <a:t>Дюймовочкой</a:t>
            </a:r>
            <a:r>
              <a:rPr lang="ru-RU" sz="2400" b="1" dirty="0" smtClean="0">
                <a:solidFill>
                  <a:schemeClr val="bg1"/>
                </a:solidFill>
              </a:rPr>
              <a:t>».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i="1" dirty="0">
                <a:solidFill>
                  <a:schemeClr val="bg1"/>
                </a:solidFill>
              </a:rPr>
              <a:t>Предложите </a:t>
            </a:r>
            <a:r>
              <a:rPr lang="ru-RU" i="1" dirty="0" smtClean="0">
                <a:solidFill>
                  <a:schemeClr val="bg1"/>
                </a:solidFill>
              </a:rPr>
              <a:t>ребятам </a:t>
            </a:r>
            <a:r>
              <a:rPr lang="ru-RU" i="1" dirty="0">
                <a:solidFill>
                  <a:schemeClr val="bg1"/>
                </a:solidFill>
              </a:rPr>
              <a:t>придумать, что бы </a:t>
            </a:r>
            <a:r>
              <a:rPr lang="ru-RU" i="1" dirty="0" smtClean="0">
                <a:solidFill>
                  <a:schemeClr val="bg1"/>
                </a:solidFill>
              </a:rPr>
              <a:t>они взяли </a:t>
            </a:r>
            <a:r>
              <a:rPr lang="ru-RU" i="1" dirty="0">
                <a:solidFill>
                  <a:schemeClr val="bg1"/>
                </a:solidFill>
              </a:rPr>
              <a:t>с собой в дорогу, если можно взять только 3 вещи, и почему. Это учит выбирать самое нужное</a:t>
            </a:r>
            <a:r>
              <a:rPr lang="ru-RU" i="1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4730" y="1037648"/>
            <a:ext cx="4429304" cy="466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943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99574E-AE77-91B5-AA50-884A40BE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4D0A853-19CE-4FF8-F3D4-F9FF308A5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05" y="0"/>
            <a:ext cx="12189632" cy="68593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8669" y="163281"/>
            <a:ext cx="1627773" cy="69500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33046" y="1124113"/>
            <a:ext cx="586485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В сказке «Про доверчивого Мышонка и мамину зарплату» мама получает зарплату и планирует купить Мышонку футболку. Но деньги крадут. 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Мама </a:t>
            </a:r>
            <a:r>
              <a:rPr lang="ru-RU" sz="2000" dirty="0">
                <a:solidFill>
                  <a:schemeClr val="bg1"/>
                </a:solidFill>
              </a:rPr>
              <a:t>объясняет, что часть зарплаты ушла на необходимые вещи (еда, жильё), а часть она хранит на банковской карточке — так безопаснее. </a:t>
            </a:r>
            <a:r>
              <a:rPr lang="ru-RU" sz="2000" dirty="0" smtClean="0">
                <a:solidFill>
                  <a:srgbClr val="00B050"/>
                </a:solidFill>
              </a:rPr>
              <a:t>Посмотрите постановку и обсудите </a:t>
            </a:r>
            <a:r>
              <a:rPr lang="ru-RU" sz="2000" dirty="0">
                <a:solidFill>
                  <a:srgbClr val="00B050"/>
                </a:solidFill>
              </a:rPr>
              <a:t>с </a:t>
            </a:r>
            <a:r>
              <a:rPr lang="ru-RU" sz="2000" dirty="0" smtClean="0">
                <a:solidFill>
                  <a:srgbClr val="00B050"/>
                </a:solidFill>
              </a:rPr>
              <a:t>ребятами:</a:t>
            </a:r>
          </a:p>
          <a:p>
            <a:r>
              <a:rPr lang="ru-RU" sz="2000" dirty="0" smtClean="0">
                <a:solidFill>
                  <a:srgbClr val="00B050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На </a:t>
            </a:r>
            <a:r>
              <a:rPr lang="ru-RU" sz="2000" dirty="0">
                <a:solidFill>
                  <a:schemeClr val="bg1"/>
                </a:solidFill>
              </a:rPr>
              <a:t>что в первую очередь тратятся деньги в семье? Почему важно разделять траты на «нужное» и «</a:t>
            </a:r>
            <a:r>
              <a:rPr lang="ru-RU" sz="2000" dirty="0" err="1">
                <a:solidFill>
                  <a:schemeClr val="bg1"/>
                </a:solidFill>
              </a:rPr>
              <a:t>хотелки</a:t>
            </a:r>
            <a:r>
              <a:rPr lang="ru-RU" sz="2000" dirty="0">
                <a:solidFill>
                  <a:schemeClr val="bg1"/>
                </a:solidFill>
              </a:rPr>
              <a:t>»?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51328" y="335065"/>
            <a:ext cx="81151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«Про доверчивого Мышонка и мамину зарплату» 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910" y="5943909"/>
            <a:ext cx="1694835" cy="6767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6386" y="4601988"/>
            <a:ext cx="1562100" cy="15621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6200" y="1440723"/>
            <a:ext cx="5729814" cy="289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143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99574E-AE77-91B5-AA50-884A40BE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4D0A853-19CE-4FF8-F3D4-F9FF308A5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05" y="0"/>
            <a:ext cx="12189632" cy="68593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5179" y="246019"/>
            <a:ext cx="1627773" cy="6950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0" y="738165"/>
            <a:ext cx="3694307" cy="52053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6139" y="738166"/>
            <a:ext cx="3861197" cy="52053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0783" y="3801639"/>
            <a:ext cx="1560711" cy="156071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760750" y="153390"/>
            <a:ext cx="31119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Умная раскраска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741440" y="1401835"/>
            <a:ext cx="25733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Использование простых инструментов для закрепления знаний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849" y="6063053"/>
            <a:ext cx="1694835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29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99574E-AE77-91B5-AA50-884A40BE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4D0A853-19CE-4FF8-F3D4-F9FF308A5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05" y="0"/>
            <a:ext cx="12189632" cy="68593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6646" y="338299"/>
            <a:ext cx="1627773" cy="69500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27905" y="1941397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Рекомендации </a:t>
            </a:r>
            <a:r>
              <a:rPr lang="ru-RU" sz="3200" dirty="0" smtClean="0">
                <a:solidFill>
                  <a:schemeClr val="bg1"/>
                </a:solidFill>
              </a:rPr>
              <a:t>родителям по литературе для детей по финансам</a:t>
            </a:r>
            <a:endParaRPr lang="ru-RU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hlinkClick r:id="rId4"/>
              </a:rPr>
              <a:t>https://fincubator.ru/projects-arfg/rid/doc/books</a:t>
            </a:r>
            <a:r>
              <a:rPr lang="en-US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hlinkClick r:id="rId4"/>
              </a:rPr>
              <a:t>/</a:t>
            </a:r>
            <a:r>
              <a:rPr lang="ru-RU" sz="32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endParaRPr lang="ru-RU" sz="32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6556" y="2062448"/>
            <a:ext cx="2363459" cy="23634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3905" y="4717446"/>
            <a:ext cx="1780186" cy="165215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982" y="356588"/>
            <a:ext cx="1694835" cy="6767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070" y="5914394"/>
            <a:ext cx="1694835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383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99574E-AE77-91B5-AA50-884A40BE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4D0A853-19CE-4FF8-F3D4-F9FF308A5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632" cy="685933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080" y="208808"/>
            <a:ext cx="1627773" cy="69500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950" y="4915959"/>
            <a:ext cx="2248034" cy="194204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19047" y="1382280"/>
            <a:ext cx="3206774" cy="420050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358379" y="1382280"/>
            <a:ext cx="18999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Эта книга – пособие для родителей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29050" y="259010"/>
            <a:ext cx="81441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Книга «Мама, папа, дайте денег!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Как </a:t>
            </a:r>
            <a:r>
              <a:rPr lang="ru-RU" sz="2400" b="1" dirty="0">
                <a:solidFill>
                  <a:schemeClr val="bg1"/>
                </a:solidFill>
              </a:rPr>
              <a:t>воспитать у детей разумное отношение к финансам»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507439" y="1401272"/>
            <a:ext cx="513159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Поможет родителям:</a:t>
            </a:r>
          </a:p>
          <a:p>
            <a:r>
              <a:rPr lang="ru-RU" sz="2000" dirty="0">
                <a:solidFill>
                  <a:schemeClr val="bg1"/>
                </a:solidFill>
              </a:rPr>
              <a:t>привить детям полезные </a:t>
            </a:r>
            <a:r>
              <a:rPr lang="ru-RU" sz="2000" dirty="0" smtClean="0">
                <a:solidFill>
                  <a:schemeClr val="bg1"/>
                </a:solidFill>
              </a:rPr>
              <a:t>привычки</a:t>
            </a:r>
            <a:r>
              <a:rPr lang="ru-RU" sz="2000" dirty="0">
                <a:solidFill>
                  <a:schemeClr val="bg1"/>
                </a:solidFill>
              </a:rPr>
              <a:t>, </a:t>
            </a:r>
          </a:p>
          <a:p>
            <a:r>
              <a:rPr lang="ru-RU" sz="2000" dirty="0">
                <a:solidFill>
                  <a:schemeClr val="bg1"/>
                </a:solidFill>
              </a:rPr>
              <a:t>позволит правильно транслировать свои знания и опыт, </a:t>
            </a:r>
          </a:p>
          <a:p>
            <a:r>
              <a:rPr lang="ru-RU" sz="2000" dirty="0">
                <a:solidFill>
                  <a:schemeClr val="bg1"/>
                </a:solidFill>
              </a:rPr>
              <a:t>строить взаимодействие с точки зрения возраста и уровня понимания.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Она наполнена:</a:t>
            </a:r>
          </a:p>
          <a:p>
            <a:r>
              <a:rPr lang="ru-RU" sz="2000" dirty="0">
                <a:solidFill>
                  <a:schemeClr val="bg1"/>
                </a:solidFill>
              </a:rPr>
              <a:t>большим опытом педагога и психолога,</a:t>
            </a:r>
          </a:p>
          <a:p>
            <a:r>
              <a:rPr lang="ru-RU" sz="2000" dirty="0">
                <a:solidFill>
                  <a:schemeClr val="bg1"/>
                </a:solidFill>
              </a:rPr>
              <a:t>яркими жизненными примерами, </a:t>
            </a:r>
          </a:p>
          <a:p>
            <a:r>
              <a:rPr lang="ru-RU" sz="2000" dirty="0">
                <a:solidFill>
                  <a:schemeClr val="bg1"/>
                </a:solidFill>
              </a:rPr>
              <a:t>веселыми историями </a:t>
            </a:r>
          </a:p>
          <a:p>
            <a:r>
              <a:rPr lang="ru-RU" sz="2000" dirty="0">
                <a:solidFill>
                  <a:schemeClr val="bg1"/>
                </a:solidFill>
              </a:rPr>
              <a:t>осмысленными выводами, которые пригодятся вдумчивым родителям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7640" y="3777224"/>
            <a:ext cx="1409700" cy="14097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182" y="5882703"/>
            <a:ext cx="1694835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58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7" y="-1562"/>
            <a:ext cx="12193774" cy="6859562"/>
          </a:xfrm>
          <a:prstGeom prst="rect">
            <a:avLst/>
          </a:prstGeom>
        </p:spPr>
      </p:pic>
      <p:grpSp>
        <p:nvGrpSpPr>
          <p:cNvPr id="22" name="Группа 21"/>
          <p:cNvGrpSpPr/>
          <p:nvPr/>
        </p:nvGrpSpPr>
        <p:grpSpPr>
          <a:xfrm>
            <a:off x="3514892" y="4267194"/>
            <a:ext cx="5263348" cy="1290242"/>
            <a:chOff x="976333" y="4159474"/>
            <a:chExt cx="5263348" cy="1290242"/>
          </a:xfrm>
        </p:grpSpPr>
        <p:sp>
          <p:nvSpPr>
            <p:cNvPr id="3" name="TextBox 2"/>
            <p:cNvSpPr txBox="1"/>
            <p:nvPr/>
          </p:nvSpPr>
          <p:spPr>
            <a:xfrm>
              <a:off x="976333" y="4159474"/>
              <a:ext cx="52633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PF DinDisplay Pro" panose="02000506030000020004" pitchFamily="2" charset="0"/>
                </a:rPr>
                <a:t>www.fincubator.ru/projects-arfg</a:t>
              </a:r>
              <a:r>
                <a:rPr lang="ru-RU" sz="2400" b="1" dirty="0">
                  <a:solidFill>
                    <a:schemeClr val="bg1"/>
                  </a:solidFill>
                  <a:latin typeface="PF DinDisplay Pro" panose="02000506030000020004" pitchFamily="2" charset="0"/>
                </a:rPr>
                <a:t>/</a:t>
              </a:r>
              <a:r>
                <a:rPr lang="en-US" sz="2400" b="1" dirty="0">
                  <a:solidFill>
                    <a:schemeClr val="bg1"/>
                  </a:solidFill>
                  <a:latin typeface="PF DinDisplay Pro" panose="02000506030000020004" pitchFamily="2" charset="0"/>
                </a:rPr>
                <a:t>rid</a:t>
              </a:r>
              <a:endParaRPr lang="ru-RU" sz="2400" b="1" dirty="0">
                <a:solidFill>
                  <a:schemeClr val="bg1"/>
                </a:solidFill>
                <a:latin typeface="PF DinDisplay Pro" panose="02000506030000020004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76333" y="4988051"/>
              <a:ext cx="47712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solidFill>
                    <a:schemeClr val="bg1"/>
                  </a:solidFill>
                  <a:latin typeface="PF DinDisplay Pro" panose="02000506030000020004" pitchFamily="2" charset="0"/>
                </a:rPr>
                <a:t>rid_govorim_o_finansah</a:t>
              </a:r>
              <a:endParaRPr lang="ru-RU" sz="2400" b="1" dirty="0">
                <a:solidFill>
                  <a:schemeClr val="bg1"/>
                </a:solidFill>
                <a:latin typeface="PF DinDisplay Pro" panose="02000506030000020004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6333" y="4585209"/>
              <a:ext cx="47712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PF DinDisplay Pro" panose="02000506030000020004" pitchFamily="2" charset="0"/>
                </a:rPr>
                <a:t>ridfinance@yandex.ru</a:t>
              </a:r>
              <a:endParaRPr lang="ru-RU" sz="2400" b="1" dirty="0">
                <a:solidFill>
                  <a:schemeClr val="bg1"/>
                </a:solidFill>
                <a:latin typeface="PF DinDisplay Pro" panose="02000506030000020004" pitchFamily="2" charset="0"/>
              </a:endParaRPr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56" y="4267194"/>
            <a:ext cx="1889425" cy="188942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331" y="896481"/>
            <a:ext cx="6505302" cy="279469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54" y="521192"/>
            <a:ext cx="1694993" cy="673611"/>
          </a:xfrm>
          <a:prstGeom prst="rect">
            <a:avLst/>
          </a:prstGeom>
        </p:spPr>
      </p:pic>
      <p:grpSp>
        <p:nvGrpSpPr>
          <p:cNvPr id="23" name="Группа 22"/>
          <p:cNvGrpSpPr/>
          <p:nvPr/>
        </p:nvGrpSpPr>
        <p:grpSpPr>
          <a:xfrm>
            <a:off x="3019947" y="4358871"/>
            <a:ext cx="375671" cy="1119565"/>
            <a:chOff x="435845" y="4506822"/>
            <a:chExt cx="375671" cy="1119565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544" y="4506822"/>
              <a:ext cx="328272" cy="316413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895" y="4987440"/>
              <a:ext cx="337571" cy="240649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845" y="5410529"/>
              <a:ext cx="375671" cy="215858"/>
            </a:xfrm>
            <a:prstGeom prst="rect">
              <a:avLst/>
            </a:prstGeom>
          </p:spPr>
        </p:pic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24721" y="5478436"/>
            <a:ext cx="426757" cy="42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019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1034</Words>
  <Application>Microsoft Office PowerPoint</Application>
  <PresentationFormat>Широкоэкранный</PresentationFormat>
  <Paragraphs>149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PF DinDisplay Pro</vt:lpstr>
      <vt:lpstr>PF DinDisplay Pro Black</vt:lpstr>
      <vt:lpstr>Wingdings</vt:lpstr>
      <vt:lpstr>Тема Office</vt:lpstr>
      <vt:lpstr>Сказки как проводник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User</cp:lastModifiedBy>
  <cp:revision>96</cp:revision>
  <dcterms:created xsi:type="dcterms:W3CDTF">2024-02-28T08:59:54Z</dcterms:created>
  <dcterms:modified xsi:type="dcterms:W3CDTF">2026-09-14T14:29:10Z</dcterms:modified>
</cp:coreProperties>
</file>