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69" r:id="rId3"/>
    <p:sldId id="271" r:id="rId4"/>
    <p:sldId id="266" r:id="rId5"/>
    <p:sldId id="274" r:id="rId6"/>
    <p:sldId id="258" r:id="rId7"/>
    <p:sldId id="259" r:id="rId8"/>
    <p:sldId id="310" r:id="rId9"/>
    <p:sldId id="264" r:id="rId10"/>
    <p:sldId id="272" r:id="rId11"/>
    <p:sldId id="261" r:id="rId12"/>
    <p:sldId id="265" r:id="rId13"/>
    <p:sldId id="268" r:id="rId14"/>
    <p:sldId id="270" r:id="rId15"/>
    <p:sldId id="311" r:id="rId16"/>
    <p:sldId id="273" r:id="rId17"/>
    <p:sldId id="267" r:id="rId18"/>
    <p:sldId id="312" r:id="rId19"/>
    <p:sldId id="263" r:id="rId20"/>
    <p:sldId id="313" r:id="rId21"/>
    <p:sldId id="262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42896"/>
    <a:srgbClr val="3BB9EF"/>
    <a:srgbClr val="4BBCE8"/>
    <a:srgbClr val="314184"/>
    <a:srgbClr val="234086"/>
    <a:srgbClr val="E61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6B49A-B5DC-40B4-A7D1-025BA6FD2037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0AF540-DAA9-425B-9E34-CD0FFE977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218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728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377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72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202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156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939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558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969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607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493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547CD-D779-4C8E-A63E-42EFCC8B891C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554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hyperlink" Target="https://fincubator.ru/projects-arfg/rid/doc/books/" TargetMode="External"/><Relationship Id="rId7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jpg"/><Relationship Id="rId4" Type="http://schemas.openxmlformats.org/officeDocument/2006/relationships/hyperlink" Target="https://fincubator.ru/projects-arfg/rid/doc/video/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jpeg"/><Relationship Id="rId7" Type="http://schemas.openxmlformats.org/officeDocument/2006/relationships/image" Target="../media/image40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2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8706" y="2737360"/>
            <a:ext cx="8360239" cy="1942080"/>
          </a:xfrm>
        </p:spPr>
        <p:txBody>
          <a:bodyPr>
            <a:normAutofit fontScale="90000"/>
          </a:bodyPr>
          <a:lstStyle/>
          <a:p>
            <a:pPr algn="l"/>
            <a:r>
              <a:rPr lang="ru-RU" sz="6200" b="1" dirty="0">
                <a:solidFill>
                  <a:srgbClr val="00B0F0"/>
                </a:solidFill>
                <a:latin typeface="PF DinDisplay Pro" panose="02000506030000020004" pitchFamily="2" charset="0"/>
              </a:rPr>
              <a:t>Финансовая грамотность в русской и зарубежной литературе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98" y="442812"/>
            <a:ext cx="1694993" cy="67361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058" y="429813"/>
            <a:ext cx="1628500" cy="69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38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377439" y="399958"/>
            <a:ext cx="7402287" cy="880203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Финансовая грамотность в литературе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222066" y="1350756"/>
            <a:ext cx="4529667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3399"/>
                </a:solidFill>
              </a:rPr>
              <a:t>«Книга — великая вещь, пока человек умеет ею пользоваться». </a:t>
            </a:r>
          </a:p>
          <a:p>
            <a:r>
              <a:rPr lang="ru-RU" dirty="0"/>
              <a:t>А. Блок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3665" y="3288149"/>
            <a:ext cx="3327402" cy="332740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1406" y="1280161"/>
            <a:ext cx="583765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lda Sans"/>
              </a:rPr>
              <a:t>Классические сюжеты напоминают нам, что финансы — это всегда испытание, суровая проверка на прочность. </a:t>
            </a:r>
          </a:p>
          <a:p>
            <a:r>
              <a:rPr lang="ru-RU" sz="2800" dirty="0">
                <a:solidFill>
                  <a:srgbClr val="003399"/>
                </a:solidFill>
                <a:latin typeface="Tilda Sans"/>
              </a:rPr>
              <a:t>Многих литературных героев деньги заставили переступать через гуманизм и собственное «я». </a:t>
            </a:r>
          </a:p>
          <a:p>
            <a:r>
              <a:rPr lang="ru-RU" sz="2800" b="1" dirty="0">
                <a:latin typeface="Tilda Sans"/>
              </a:rPr>
              <a:t>Разумнее относиться к ним трезво, как к средству, без трепета и поклонения.</a:t>
            </a:r>
          </a:p>
        </p:txBody>
      </p:sp>
    </p:spTree>
    <p:extLst>
      <p:ext uri="{BB962C8B-B14F-4D97-AF65-F5344CB8AC3E}">
        <p14:creationId xmlns:p14="http://schemas.microsoft.com/office/powerpoint/2010/main" val="3207732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669" y="5783105"/>
            <a:ext cx="905685" cy="871989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745378" y="360011"/>
            <a:ext cx="6895011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«</a:t>
            </a:r>
            <a:r>
              <a:rPr lang="ru-RU" sz="4200" b="1" dirty="0" smtClean="0">
                <a:solidFill>
                  <a:srgbClr val="042896"/>
                </a:solidFill>
                <a:latin typeface="PF DinDisplay Pro Black" panose="02000503030000020004" pitchFamily="2" charset="0"/>
              </a:rPr>
              <a:t>Хождение </a:t>
            </a:r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за три моря» </a:t>
            </a: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975349" y="1431767"/>
            <a:ext cx="9878918" cy="12521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7030" y="1400993"/>
            <a:ext cx="5906324" cy="438211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24933" y="1374866"/>
            <a:ext cx="4663451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lda Sans"/>
              </a:rPr>
              <a:t>Товар для путешествия был взят в долг. После ограбления в низовьях Волги Никитин отправился в Индию «от </a:t>
            </a:r>
            <a:r>
              <a:rPr lang="ru-RU" sz="2200" dirty="0" err="1">
                <a:latin typeface="Tilda Sans"/>
              </a:rPr>
              <a:t>многия</a:t>
            </a:r>
            <a:r>
              <a:rPr lang="ru-RU" sz="2200" dirty="0">
                <a:latin typeface="Tilda Sans"/>
              </a:rPr>
              <a:t> беды», так как побоялся возвращаться с пустыми руками. </a:t>
            </a:r>
          </a:p>
          <a:p>
            <a:endParaRPr lang="ru-RU" sz="2200" b="1" dirty="0">
              <a:solidFill>
                <a:srgbClr val="003399"/>
              </a:solidFill>
              <a:latin typeface="Tilda Sans"/>
            </a:endParaRPr>
          </a:p>
          <a:p>
            <a:r>
              <a:rPr lang="ru-RU" sz="2200" b="1" dirty="0">
                <a:solidFill>
                  <a:srgbClr val="003399"/>
                </a:solidFill>
                <a:latin typeface="Tilda Sans"/>
              </a:rPr>
              <a:t>Финансовый урок: </a:t>
            </a:r>
          </a:p>
          <a:p>
            <a:r>
              <a:rPr lang="ru-RU" sz="2200" b="1" dirty="0">
                <a:latin typeface="Tilda Sans"/>
              </a:rPr>
              <a:t>Имея крупные </a:t>
            </a:r>
            <a:r>
              <a:rPr lang="ru-RU" sz="2200" b="1" dirty="0" smtClean="0">
                <a:latin typeface="Tilda Sans"/>
              </a:rPr>
              <a:t>долги, </a:t>
            </a:r>
            <a:r>
              <a:rPr lang="ru-RU" sz="2200" b="1" dirty="0">
                <a:latin typeface="Tilda Sans"/>
              </a:rPr>
              <a:t>вы можете попасть в очень затруднительные и непредвиденные ситуации. Избегайте закредитованности, задумайтесь о страховании, всегда оценивайте риски.</a:t>
            </a:r>
          </a:p>
        </p:txBody>
      </p:sp>
    </p:spTree>
    <p:extLst>
      <p:ext uri="{BB962C8B-B14F-4D97-AF65-F5344CB8AC3E}">
        <p14:creationId xmlns:p14="http://schemas.microsoft.com/office/powerpoint/2010/main" val="2850656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20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087" y="5783105"/>
            <a:ext cx="905685" cy="871989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69067" y="360011"/>
            <a:ext cx="7603065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А.С. Пушкин «Дубровский»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61545" y="1717947"/>
            <a:ext cx="4902936" cy="20061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61544" y="1620912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Tilda Sans"/>
              </a:rPr>
              <a:t>"Он увидел, во-первых, что Дубровский мало знает толку в делах, во-вторых, что человека столь горячего и неосмотрительного нетрудно будет  поставить в самое невыгодное положение."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6878" y="342900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003399"/>
                </a:solidFill>
                <a:latin typeface="Tilda Sans"/>
              </a:rPr>
              <a:t>Финансовый урок: </a:t>
            </a:r>
          </a:p>
          <a:p>
            <a:r>
              <a:rPr lang="ru-RU" sz="2000" dirty="0">
                <a:latin typeface="Tilda Sans"/>
              </a:rPr>
              <a:t> </a:t>
            </a:r>
            <a:r>
              <a:rPr lang="ru-RU" sz="2000" b="1" dirty="0">
                <a:latin typeface="Tilda Sans"/>
              </a:rPr>
              <a:t>Держите в порядке финансовые документы – договоры о купле-продаже, кредитные договоры, квитанции об оплате и иные документы.</a:t>
            </a:r>
          </a:p>
          <a:p>
            <a:r>
              <a:rPr lang="ru-RU" sz="2000" b="1" dirty="0">
                <a:latin typeface="Tilda Sans"/>
              </a:rPr>
              <a:t>Избегайте устных и неформальных договорённостей,   обязательно заключайте юридически корректный договор!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8595" y="1515041"/>
            <a:ext cx="3222813" cy="514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13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07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745378" y="360011"/>
            <a:ext cx="6895011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Н.В. Гоголь «Ревизор»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027602" y="1442514"/>
            <a:ext cx="4902936" cy="45435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61544" y="1442514"/>
            <a:ext cx="705685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lda Sans"/>
              </a:rPr>
              <a:t>Неумение провинциальных чиновников распознать мошенника, их доверчивость, раболепное преклонение перед столичными чинами и практика решения своих </a:t>
            </a:r>
            <a:br>
              <a:rPr lang="ru-RU" sz="2000" dirty="0">
                <a:latin typeface="Tilda Sans"/>
              </a:rPr>
            </a:br>
            <a:r>
              <a:rPr lang="ru-RU" sz="2000" dirty="0">
                <a:latin typeface="Tilda Sans"/>
              </a:rPr>
              <a:t>дел через взятки хоть бы «и борзыми щенками» дорого </a:t>
            </a:r>
            <a:br>
              <a:rPr lang="ru-RU" sz="2000" dirty="0">
                <a:latin typeface="Tilda Sans"/>
              </a:rPr>
            </a:br>
            <a:r>
              <a:rPr lang="ru-RU" sz="2000" dirty="0">
                <a:latin typeface="Tilda Sans"/>
              </a:rPr>
              <a:t>им обошлись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1543" y="3074396"/>
            <a:ext cx="6264987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3399"/>
                </a:solidFill>
                <a:latin typeface="Tilda Sans"/>
              </a:rPr>
              <a:t>Финансовый урок</a:t>
            </a:r>
          </a:p>
          <a:p>
            <a:r>
              <a:rPr lang="ru-RU" sz="2000" b="1" dirty="0">
                <a:latin typeface="Tilda Sans"/>
              </a:rPr>
              <a:t>Не спешите доверять незнакомцам, которые представляются сотрудниками банков, социальных служб или других организаций. </a:t>
            </a:r>
          </a:p>
          <a:p>
            <a:r>
              <a:rPr lang="ru-RU" sz="2000" b="1" dirty="0">
                <a:latin typeface="Tilda Sans"/>
              </a:rPr>
              <a:t>Прежде чем впустить их в дом или принять какое-либо предложение, позвоните в учреждение по официальному номеру и уточните, работает ли там такой сотрудник и актуальна ли предоставленная им информация.</a:t>
            </a:r>
          </a:p>
          <a:p>
            <a:endParaRPr lang="ru-RU" b="1" dirty="0">
              <a:solidFill>
                <a:srgbClr val="003399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336" y="1413164"/>
            <a:ext cx="3447859" cy="541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286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669" y="5783105"/>
            <a:ext cx="905685" cy="871989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745378" y="360011"/>
            <a:ext cx="7253755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Н.В. Гоголь «Мертвые души»</a:t>
            </a: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658824" y="1241696"/>
            <a:ext cx="6986576" cy="12521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>
                <a:latin typeface="Tilda Sans"/>
              </a:rPr>
              <a:t>Главный герой Павел Иванович Чичиков придумал схему, которая позволяла использовать системные недостатки финансовой системы того времени. </a:t>
            </a:r>
          </a:p>
          <a:p>
            <a:pPr marL="0" indent="0">
              <a:buNone/>
            </a:pPr>
            <a:r>
              <a:rPr lang="ru-RU" sz="2000" dirty="0">
                <a:latin typeface="Tilda Sans"/>
              </a:rPr>
              <a:t> Некоторые аспекты этой схемы: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lda Sans"/>
              </a:rPr>
              <a:t>Создание фиктивного актива</a:t>
            </a:r>
            <a:r>
              <a:rPr lang="ru-RU" sz="2000" dirty="0">
                <a:latin typeface="Tilda Sans"/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lda Sans"/>
              </a:rPr>
              <a:t>Мошенничество с залогом</a:t>
            </a:r>
            <a:r>
              <a:rPr lang="ru-RU" sz="2000" dirty="0">
                <a:latin typeface="Tilda Sans"/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lda Sans"/>
              </a:rPr>
              <a:t>Использование временного лага</a:t>
            </a:r>
            <a:r>
              <a:rPr lang="ru-RU" sz="2000" dirty="0">
                <a:latin typeface="Tilda Sans"/>
              </a:rPr>
              <a:t>. </a:t>
            </a:r>
          </a:p>
          <a:p>
            <a:pPr marL="0" indent="0">
              <a:buNone/>
            </a:pPr>
            <a:r>
              <a:rPr lang="ru-RU" sz="2000" b="1" dirty="0">
                <a:latin typeface="Tilda Sans"/>
              </a:rPr>
              <a:t>+ Умение договариваться и торговаться</a:t>
            </a:r>
            <a:r>
              <a:rPr lang="ru-RU" sz="2000" dirty="0">
                <a:latin typeface="Tilda Sans"/>
              </a:rPr>
              <a:t>. </a:t>
            </a:r>
          </a:p>
          <a:p>
            <a:pPr marL="0" indent="0">
              <a:buNone/>
            </a:pPr>
            <a:r>
              <a:rPr lang="ru-RU" sz="2000" b="1" dirty="0">
                <a:latin typeface="Tilda Sans"/>
              </a:rPr>
              <a:t>+ Понимание экономических процессов</a:t>
            </a:r>
            <a:r>
              <a:rPr lang="ru-RU" sz="2000" dirty="0">
                <a:latin typeface="Tilda Sans"/>
              </a:rPr>
              <a:t>. 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1083" y="1464957"/>
            <a:ext cx="3238611" cy="43181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77641" y="4531436"/>
            <a:ext cx="735101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200" b="1" dirty="0">
                <a:solidFill>
                  <a:srgbClr val="003399"/>
                </a:solidFill>
                <a:latin typeface="Tilda Sans"/>
              </a:rPr>
              <a:t>Финансовый урок</a:t>
            </a:r>
          </a:p>
          <a:p>
            <a:pPr lvl="0"/>
            <a:r>
              <a:rPr lang="ru-RU" sz="2200" b="1" dirty="0">
                <a:latin typeface="Tilda Sans"/>
              </a:rPr>
              <a:t>С современной финансовой точки зрения операция Чичикова — пример создания фиктивного капитала и мошенничества с обеспечением.</a:t>
            </a:r>
          </a:p>
          <a:p>
            <a:pPr lvl="0"/>
            <a:r>
              <a:rPr lang="ru-RU" sz="2200" b="1" dirty="0">
                <a:solidFill>
                  <a:srgbClr val="C00000"/>
                </a:solidFill>
                <a:latin typeface="Tilda Sans"/>
              </a:rPr>
              <a:t>Подобные деяния наказываются по закону! </a:t>
            </a:r>
          </a:p>
        </p:txBody>
      </p:sp>
    </p:spTree>
    <p:extLst>
      <p:ext uri="{BB962C8B-B14F-4D97-AF65-F5344CB8AC3E}">
        <p14:creationId xmlns:p14="http://schemas.microsoft.com/office/powerpoint/2010/main" val="3403965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377439" y="399958"/>
            <a:ext cx="7402287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И.А. Гончаров «Обломов»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37618" y="1381553"/>
            <a:ext cx="6897715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3399"/>
                </a:solidFill>
              </a:rPr>
              <a:t>Илья Обломов </a:t>
            </a:r>
          </a:p>
          <a:p>
            <a:r>
              <a:rPr lang="ru-RU" sz="2000" dirty="0">
                <a:latin typeface="Tilda Sans Bold"/>
                <a:ea typeface="Tilda Sans Bold" panose="020B0702020204020303" pitchFamily="34" charset="0"/>
              </a:rPr>
              <a:t>Живет в Петербурге на доходы от поместья, почти не выходит из дома и ничем не интересуется. Фамилия главного героя стала нарицательной и означает</a:t>
            </a:r>
            <a:r>
              <a:rPr lang="en-US" sz="2000" dirty="0">
                <a:latin typeface="Tilda Sans Bold"/>
                <a:ea typeface="Tilda Sans Bold" panose="020B0702020204020303" pitchFamily="34" charset="0"/>
              </a:rPr>
              <a:t> </a:t>
            </a:r>
            <a:r>
              <a:rPr lang="ru-RU" sz="2000" dirty="0">
                <a:latin typeface="Tilda Sans Bold"/>
                <a:ea typeface="Tilda Sans Bold" panose="020B0702020204020303" pitchFamily="34" charset="0"/>
              </a:rPr>
              <a:t>апатию, лень, застой и нежелание что-либо менять.</a:t>
            </a:r>
          </a:p>
          <a:p>
            <a:endParaRPr lang="ru-RU" sz="2400" dirty="0">
              <a:solidFill>
                <a:srgbClr val="374E50"/>
              </a:solidFill>
              <a:latin typeface="Tilda Sans Bold"/>
              <a:ea typeface="Tilda Sans Bold" panose="020B0702020204020303" pitchFamily="34" charset="0"/>
            </a:endParaRPr>
          </a:p>
          <a:p>
            <a:pPr lvl="0"/>
            <a:r>
              <a:rPr lang="ru-RU" sz="2800" b="1" dirty="0">
                <a:solidFill>
                  <a:srgbClr val="003399"/>
                </a:solidFill>
              </a:rPr>
              <a:t>Финансовый урок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prstClr val="black"/>
                </a:solidFill>
              </a:rPr>
              <a:t>Неумение управлять хозяйством.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prstClr val="black"/>
                </a:solidFill>
              </a:rPr>
              <a:t>Отсутствие контроля над расходами.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prstClr val="black"/>
                </a:solidFill>
              </a:rPr>
              <a:t>Нежелание разбираться в финансовых вопросах.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prstClr val="black"/>
                </a:solidFill>
              </a:rPr>
              <a:t>Отсутствие активных действий.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prstClr val="black"/>
                </a:solidFill>
              </a:rPr>
              <a:t>Нежелание делать расстановку приоритетов в расходах. </a:t>
            </a:r>
          </a:p>
          <a:p>
            <a:pPr lvl="0"/>
            <a:r>
              <a:rPr lang="ru-RU" sz="2200" b="1" dirty="0">
                <a:solidFill>
                  <a:srgbClr val="C00000"/>
                </a:solidFill>
              </a:rPr>
              <a:t>Ведут к разорению и упадку!</a:t>
            </a:r>
          </a:p>
          <a:p>
            <a:pPr lvl="0"/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9055" y="1447594"/>
            <a:ext cx="3255921" cy="526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427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377439" y="399958"/>
            <a:ext cx="7402287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И.А. Гончаров «Обломов»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44018" y="1449286"/>
            <a:ext cx="5466849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3399"/>
                </a:solidFill>
              </a:rPr>
              <a:t>Андрей </a:t>
            </a:r>
            <a:r>
              <a:rPr lang="ru-RU" sz="2400" b="1" dirty="0" err="1">
                <a:solidFill>
                  <a:srgbClr val="003399"/>
                </a:solidFill>
              </a:rPr>
              <a:t>Штольц</a:t>
            </a:r>
            <a:endParaRPr lang="ru-RU" sz="2400" b="1" dirty="0">
              <a:solidFill>
                <a:srgbClr val="003399"/>
              </a:solidFill>
            </a:endParaRPr>
          </a:p>
          <a:p>
            <a:r>
              <a:rPr lang="ru-RU" sz="2000" dirty="0">
                <a:latin typeface="Tilda Sans" panose="020B0402020204020303" pitchFamily="34" charset="0"/>
                <a:ea typeface="Tilda Sans Bold" panose="020B0702020204020303" pitchFamily="34" charset="0"/>
              </a:rPr>
              <a:t>Сделал карьеру, путешествует, вкладывает средства в надежные предприятия.</a:t>
            </a:r>
          </a:p>
          <a:p>
            <a:r>
              <a:rPr lang="ru-RU" sz="2000" dirty="0">
                <a:latin typeface="Tilda Sans" panose="020B0402020204020303" pitchFamily="34" charset="0"/>
                <a:ea typeface="Tilda Sans Bold" panose="020B0702020204020303" pitchFamily="34" charset="0"/>
              </a:rPr>
              <a:t>Отец давал карманные деньги юному Андрею за посильную работу.  «Из отцовских сорока сделал тысяч триста капиталу…»</a:t>
            </a:r>
          </a:p>
          <a:p>
            <a:endParaRPr lang="ru-RU" sz="2400" dirty="0">
              <a:solidFill>
                <a:srgbClr val="374E50"/>
              </a:solidFill>
              <a:latin typeface="Tilda Sans" panose="020B0402020204020303" pitchFamily="34" charset="0"/>
              <a:ea typeface="Tilda Sans Bold" panose="020B0702020204020303" pitchFamily="34" charset="0"/>
            </a:endParaRPr>
          </a:p>
          <a:p>
            <a:pPr lvl="0"/>
            <a:r>
              <a:rPr lang="ru-RU" sz="2400" b="1" dirty="0">
                <a:solidFill>
                  <a:srgbClr val="003399"/>
                </a:solidFill>
              </a:rPr>
              <a:t>Финансовый урок</a:t>
            </a:r>
          </a:p>
          <a:p>
            <a:pPr lvl="0"/>
            <a:r>
              <a:rPr lang="ru-RU" sz="2400" b="1" dirty="0">
                <a:solidFill>
                  <a:prstClr val="black"/>
                </a:solidFill>
              </a:rPr>
              <a:t>Прививайте финансовую грамотность ребенку, учите труду и правильному обращению с финансами. </a:t>
            </a:r>
            <a:endParaRPr lang="ru-RU" sz="2400" b="1" dirty="0">
              <a:solidFill>
                <a:srgbClr val="003399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5777" y="1626153"/>
            <a:ext cx="5616223" cy="421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763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467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69067" y="360011"/>
            <a:ext cx="7603065" cy="880203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«Гордость и предубеждение» Джейн Остен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61545" y="1717947"/>
            <a:ext cx="4902936" cy="20061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548" y="487212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800" b="1" dirty="0">
                <a:solidFill>
                  <a:srgbClr val="003399"/>
                </a:solidFill>
                <a:latin typeface="Tilda Sans"/>
              </a:rPr>
              <a:t>Финансовый урок</a:t>
            </a:r>
          </a:p>
          <a:p>
            <a:pPr lvl="0"/>
            <a:r>
              <a:rPr lang="ru-RU" sz="2000" b="1" dirty="0">
                <a:latin typeface="Tilda Sans"/>
              </a:rPr>
              <a:t>финансовая независимость — ключевой фактор свободы. Даже в современном мире важно уметь зарабатывать и распоряжаться деньгами.</a:t>
            </a:r>
            <a:endParaRPr lang="ru-RU" sz="2000" dirty="0">
              <a:latin typeface="Tilda San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548" y="1558141"/>
            <a:ext cx="6138333" cy="3406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rgbClr val="333333"/>
                </a:solidFill>
                <a:latin typeface="Tilda Sans"/>
                <a:ea typeface="Calibri" panose="020F0502020204030204" pitchFamily="34" charset="0"/>
              </a:rPr>
              <a:t>Финансовые вопросы в «Гордости и предубеждении» не только отражают социальный контекст эпохи, но и влияют на развитие сюжета и характеры персонажей. </a:t>
            </a:r>
            <a:endParaRPr lang="ru-RU" sz="2000" dirty="0">
              <a:latin typeface="Tilda Sans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Главная героиня Элизабет </a:t>
            </a:r>
            <a:r>
              <a:rPr lang="ru-RU" sz="2000" dirty="0" err="1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Беннет</a:t>
            </a:r>
            <a:r>
              <a:rPr lang="ru-RU" sz="2000" dirty="0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 демонстрирует финансовую грамотность, когда отказывается от выгодного предложения брака ради любви и проявляет независимость в финансовых решениях.</a:t>
            </a:r>
            <a:endParaRPr lang="ru-RU" sz="1600" dirty="0">
              <a:latin typeface="Tilda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8523" y="1240214"/>
            <a:ext cx="3352309" cy="524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683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745378" y="360011"/>
            <a:ext cx="6895011" cy="880203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«Унесённые ветром» Маргарет Митчелл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5242551" y="1558141"/>
            <a:ext cx="4902936" cy="20061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64031" y="3564290"/>
            <a:ext cx="725230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003399"/>
                </a:solidFill>
                <a:latin typeface="Tilda Sans"/>
              </a:rPr>
              <a:t>Финансовый урок</a:t>
            </a:r>
          </a:p>
          <a:p>
            <a:pPr lvl="0"/>
            <a:r>
              <a:rPr lang="ru-RU" b="1" dirty="0">
                <a:latin typeface="Tilda Sans"/>
              </a:rPr>
              <a:t>«Унесённые ветром» показывает, что финансовая грамотность — это не просто умение считать деньги, а: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Tilda Sans"/>
              </a:rPr>
              <a:t>способность адаптироваться к кризисам;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Tilda Sans"/>
              </a:rPr>
              <a:t>готовность принимать жёсткие, но необходимые решения;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Tilda Sans"/>
              </a:rPr>
              <a:t>понимание рыночных трендов;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Tilda Sans"/>
              </a:rPr>
              <a:t>баланс между экономией и репутацией;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Tilda Sans"/>
              </a:rPr>
              <a:t>эмоциональная устойчивость.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64031" y="1600225"/>
            <a:ext cx="781110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latin typeface="Tilda Sans"/>
              </a:rPr>
              <a:t>Скарлетт</a:t>
            </a:r>
            <a:r>
              <a:rPr lang="ru-RU" dirty="0">
                <a:latin typeface="Tilda Sans"/>
              </a:rPr>
              <a:t> О’Хара — пример грамотного финансового поведения в годы кризиса. Она не жалуется на трудности, а занимается торговлей и лесопильным бизнесом, что было непривычно для женщины её круга.</a:t>
            </a:r>
          </a:p>
          <a:p>
            <a:r>
              <a:rPr lang="ru-RU" dirty="0">
                <a:latin typeface="Tilda Sans"/>
              </a:rPr>
              <a:t>Герои романа демонстрируют разные подходы: от катастрофической непрактичности (Эшли) до расчётливого прагматизма (</a:t>
            </a:r>
            <a:r>
              <a:rPr lang="ru-RU" dirty="0" err="1">
                <a:latin typeface="Tilda Sans"/>
              </a:rPr>
              <a:t>Ретт</a:t>
            </a:r>
            <a:r>
              <a:rPr lang="ru-RU" dirty="0">
                <a:latin typeface="Tilda Sans"/>
              </a:rPr>
              <a:t>). </a:t>
            </a:r>
            <a:endParaRPr lang="ru-RU" dirty="0" smtClean="0">
              <a:latin typeface="Tilda Sans"/>
            </a:endParaRPr>
          </a:p>
          <a:p>
            <a:r>
              <a:rPr lang="ru-RU" dirty="0" err="1" smtClean="0">
                <a:latin typeface="Tilda Sans"/>
              </a:rPr>
              <a:t>Скарлетт</a:t>
            </a:r>
            <a:r>
              <a:rPr lang="ru-RU" dirty="0" smtClean="0">
                <a:latin typeface="Tilda Sans"/>
              </a:rPr>
              <a:t> </a:t>
            </a:r>
            <a:r>
              <a:rPr lang="ru-RU" dirty="0">
                <a:latin typeface="Tilda Sans"/>
              </a:rPr>
              <a:t>— пример человека, который, несмотря на ошибки, научился использовать деньги как инструмент выживания и успеха.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2555" y="1538377"/>
            <a:ext cx="3253317" cy="491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244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07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745378" y="360011"/>
            <a:ext cx="6895011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А.Н. Чехов «Вишневый сад»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027602" y="1442514"/>
            <a:ext cx="4902936" cy="45435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87982" y="3816316"/>
            <a:ext cx="6096000" cy="236988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800" b="1" dirty="0">
                <a:solidFill>
                  <a:srgbClr val="003399"/>
                </a:solidFill>
                <a:latin typeface="Tilda Sans"/>
              </a:rPr>
              <a:t>Финансовые уроки</a:t>
            </a:r>
          </a:p>
          <a:p>
            <a:pPr lvl="0"/>
            <a:r>
              <a:rPr lang="ru-RU" sz="2000" b="1" dirty="0">
                <a:latin typeface="Tilda Sans"/>
              </a:rPr>
              <a:t>1. Праздная жизнь и бесконтрольное отношение к финансам приводят к губительным последствиям.</a:t>
            </a:r>
          </a:p>
          <a:p>
            <a:pPr lvl="0"/>
            <a:r>
              <a:rPr lang="ru-RU" sz="2000" b="1" dirty="0">
                <a:latin typeface="Tilda Sans"/>
              </a:rPr>
              <a:t>2. Нужно поменять отношение к бюджету, чтобы избежать финансового краха. </a:t>
            </a:r>
          </a:p>
          <a:p>
            <a:pPr lvl="0"/>
            <a:r>
              <a:rPr lang="ru-RU" sz="2000" b="1" dirty="0">
                <a:latin typeface="Tilda Sans"/>
              </a:rPr>
              <a:t>3. Активы должны приносить доход.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41868" y="1567418"/>
            <a:ext cx="58758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lda Sans"/>
              </a:rPr>
              <a:t>Пьеса Чехова иллюстрирует крах, к которому приводит нерациональное распоряжение деньгами и имуществом. </a:t>
            </a:r>
          </a:p>
          <a:p>
            <a:r>
              <a:rPr lang="ru-RU" dirty="0">
                <a:latin typeface="Tilda Sans"/>
              </a:rPr>
              <a:t>«Если бы энергия, которую вы в течение всей вашей жизни затратили на поиски денег для уплаты процентов, пошла у вас на что-нибудь другое, то, вероятно, в конце концов вы могли бы перевернуть землю…».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7234" y="1567417"/>
            <a:ext cx="3354965" cy="517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244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20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928" y="5770704"/>
            <a:ext cx="905685" cy="871989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69067" y="360011"/>
            <a:ext cx="7603065" cy="880203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А.Н. Островский «Бесприданница»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61545" y="1717947"/>
            <a:ext cx="4902936" cy="20061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55600" y="3541422"/>
            <a:ext cx="6096000" cy="236988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800" b="1" dirty="0">
                <a:solidFill>
                  <a:srgbClr val="003399"/>
                </a:solidFill>
                <a:latin typeface="Tilda Sans"/>
              </a:rPr>
              <a:t>Финансовый урок</a:t>
            </a:r>
          </a:p>
          <a:p>
            <a:pPr lvl="0"/>
            <a:r>
              <a:rPr lang="ru-RU" sz="2000" b="1" dirty="0">
                <a:latin typeface="Tilda Sans"/>
              </a:rPr>
              <a:t>Желание жить не по средствам ради демонстрации статуса  может привести к финансовым потерям.</a:t>
            </a:r>
          </a:p>
          <a:p>
            <a:pPr lvl="0"/>
            <a:r>
              <a:rPr lang="ru-RU" sz="2000" b="1" dirty="0">
                <a:latin typeface="Tilda Sans"/>
              </a:rPr>
              <a:t>Не совершайте необдуманных дорогостоящих покупок, которые лишь создадут видимость достатка, но серьёзно подорвут ваш бюджет.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5600" y="1352862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Tilda Sans"/>
              </a:rPr>
              <a:t>Один из героев произведения – мелкий чиновник Ю.К. </a:t>
            </a:r>
            <a:r>
              <a:rPr lang="ru-RU" sz="2000" dirty="0" err="1">
                <a:latin typeface="Tilda Sans"/>
              </a:rPr>
              <a:t>Карандышев</a:t>
            </a:r>
            <a:r>
              <a:rPr lang="ru-RU" sz="2000" dirty="0">
                <a:latin typeface="Tilda Sans"/>
              </a:rPr>
              <a:t> имеет небольшой доход. Чтобы произвести впечатление состоятельного человека, он устраивает роскошный обед. Однако вместо поддержки и уважения он получает насмешки и унижение.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9471" y="1294295"/>
            <a:ext cx="3201457" cy="512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91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340580" y="430057"/>
            <a:ext cx="8061961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«Великий Гэтсби» Ф. С. Фицджеральда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9086" y="1710218"/>
            <a:ext cx="3134779" cy="493606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45067" y="1425375"/>
            <a:ext cx="6434666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«Великий Гэтсби» — предостережение о ловушках материализма:</a:t>
            </a:r>
            <a:endParaRPr lang="ru-RU" sz="1400" dirty="0">
              <a:latin typeface="Tilda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богатство, построенное на песке, рушится;</a:t>
            </a:r>
            <a:endParaRPr lang="ru-RU" sz="1400" dirty="0">
              <a:latin typeface="Tilda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статус не равен счастью;</a:t>
            </a:r>
            <a:endParaRPr lang="ru-RU" sz="1400" dirty="0">
              <a:latin typeface="Tilda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репутация и законность — долгосрочные активы;</a:t>
            </a:r>
            <a:endParaRPr lang="ru-RU" sz="1400" dirty="0">
              <a:latin typeface="Tilda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деньги усиливают черты характера, но не меняют их.</a:t>
            </a:r>
            <a:endParaRPr lang="ru-RU" sz="1400" dirty="0">
              <a:effectLst/>
              <a:latin typeface="Tilda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5066" y="3634888"/>
            <a:ext cx="6316133" cy="2634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3399"/>
                </a:solidFill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Финансовый урок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Гэтсби имел всё, кроме главного: баланса между мечтой и реальностью. Его трагедия учит, что финансовая грамотность — это не только умение зарабатывать, но и способность:</a:t>
            </a:r>
            <a:endParaRPr lang="ru-RU" sz="1400" b="1" dirty="0">
              <a:latin typeface="Tilda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сохранять;</a:t>
            </a:r>
            <a:endParaRPr lang="ru-RU" sz="1400" b="1" dirty="0">
              <a:latin typeface="Tilda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инвестировать разумно;</a:t>
            </a:r>
            <a:endParaRPr lang="ru-RU" sz="1400" b="1" dirty="0">
              <a:latin typeface="Tilda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Tilda Sans"/>
                <a:ea typeface="Calibri" panose="020F0502020204030204" pitchFamily="34" charset="0"/>
              </a:rPr>
              <a:t>отделять истинные цели от иллюзий.</a:t>
            </a:r>
            <a:endParaRPr lang="ru-RU" b="1" dirty="0">
              <a:latin typeface="Tilda Sans"/>
            </a:endParaRPr>
          </a:p>
        </p:txBody>
      </p:sp>
    </p:spTree>
    <p:extLst>
      <p:ext uri="{BB962C8B-B14F-4D97-AF65-F5344CB8AC3E}">
        <p14:creationId xmlns:p14="http://schemas.microsoft.com/office/powerpoint/2010/main" val="777737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669" y="5783105"/>
            <a:ext cx="905685" cy="871989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745378" y="360011"/>
            <a:ext cx="6895011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А. Грин «Алые паруса»</a:t>
            </a: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975349" y="1431767"/>
            <a:ext cx="5797984" cy="12521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>
                <a:latin typeface="Tilda Sans"/>
              </a:rPr>
              <a:t>Повесть-феерия «Алые паруса» — это романтическая история любви </a:t>
            </a:r>
            <a:r>
              <a:rPr lang="ru-RU" sz="2000" dirty="0" err="1">
                <a:latin typeface="Tilda Sans"/>
              </a:rPr>
              <a:t>Ассоль</a:t>
            </a:r>
            <a:r>
              <a:rPr lang="ru-RU" sz="2000" dirty="0">
                <a:latin typeface="Tilda Sans"/>
              </a:rPr>
              <a:t> и Грея</a:t>
            </a:r>
          </a:p>
          <a:p>
            <a:pPr marL="0" indent="0">
              <a:buNone/>
            </a:pPr>
            <a:r>
              <a:rPr lang="ru-RU" sz="2000" dirty="0">
                <a:latin typeface="Tilda Sans"/>
              </a:rPr>
              <a:t>Отец </a:t>
            </a:r>
            <a:r>
              <a:rPr lang="ru-RU" sz="2000" dirty="0" err="1">
                <a:latin typeface="Tilda Sans"/>
              </a:rPr>
              <a:t>Ассоль</a:t>
            </a:r>
            <a:r>
              <a:rPr lang="ru-RU" sz="2000" dirty="0">
                <a:latin typeface="Tilda Sans"/>
              </a:rPr>
              <a:t> не сформировал финансовую подушку безопасности,  и поэтому мама </a:t>
            </a:r>
            <a:r>
              <a:rPr lang="ru-RU" sz="2000" dirty="0" err="1">
                <a:latin typeface="Tilda Sans"/>
              </a:rPr>
              <a:t>Ассоль</a:t>
            </a:r>
            <a:r>
              <a:rPr lang="ru-RU" sz="2000" dirty="0">
                <a:latin typeface="Tilda Sans"/>
              </a:rPr>
              <a:t> погибла.</a:t>
            </a:r>
          </a:p>
          <a:p>
            <a:pPr marL="0" indent="0">
              <a:buNone/>
            </a:pPr>
            <a:endParaRPr lang="ru-RU" sz="2000" dirty="0">
              <a:latin typeface="Tilda Sans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3399"/>
                </a:solidFill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Финансовый урок</a:t>
            </a:r>
          </a:p>
          <a:p>
            <a:pPr marL="0" indent="0">
              <a:buNone/>
            </a:pPr>
            <a:r>
              <a:rPr lang="ru-RU" sz="2000" b="1" dirty="0">
                <a:latin typeface="Tilda Sans"/>
              </a:rPr>
              <a:t>Трагический отрывок повести подчеркивает, насколько важно иметь финансовую подушку безопасности. </a:t>
            </a:r>
            <a:br>
              <a:rPr lang="ru-RU" sz="2000" b="1" dirty="0">
                <a:latin typeface="Tilda Sans"/>
              </a:rPr>
            </a:br>
            <a:r>
              <a:rPr lang="ru-RU" sz="2000" b="1" dirty="0">
                <a:latin typeface="Tilda Sans"/>
              </a:rPr>
              <a:t>Формируйте запас денежных средств, который поможет пережить трудности и пройти жизненные испытания без долгов и кредитов</a:t>
            </a:r>
            <a:r>
              <a:rPr lang="ru-RU" sz="2000" dirty="0">
                <a:latin typeface="Tilda Sans"/>
              </a:rPr>
              <a:t>.</a:t>
            </a:r>
          </a:p>
          <a:p>
            <a:pPr marL="0" indent="0">
              <a:buNone/>
            </a:pPr>
            <a:endParaRPr lang="ru-RU" sz="2000" dirty="0">
              <a:latin typeface="Tilda San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3243" y="1431767"/>
            <a:ext cx="4114292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465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20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087" y="5783105"/>
            <a:ext cx="905685" cy="871989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69067" y="360011"/>
            <a:ext cx="7603065" cy="880203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«Двенадцать стульев»</a:t>
            </a:r>
          </a:p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 Ильи Ильфа и Евгения Петрова 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61545" y="1717947"/>
            <a:ext cx="4902936" cy="20061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0600" y="1329932"/>
            <a:ext cx="3253504" cy="522153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56541" y="1558141"/>
            <a:ext cx="6096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lda Sans"/>
              </a:rPr>
              <a:t>«Двенадцать стульев» — сатира на финансовые иллюзии и авантюризм эпохи НЭПа. Роман учит, что:</a:t>
            </a:r>
          </a:p>
          <a:p>
            <a:r>
              <a:rPr lang="ru-RU" dirty="0">
                <a:latin typeface="Tilda Sans"/>
              </a:rPr>
              <a:t>•	деньги требуют дисциплины;</a:t>
            </a:r>
          </a:p>
          <a:p>
            <a:r>
              <a:rPr lang="ru-RU" dirty="0">
                <a:latin typeface="Tilda Sans"/>
              </a:rPr>
              <a:t>•	краткосрочная выгода часто оборачивается долгосрочными потерями;</a:t>
            </a:r>
          </a:p>
          <a:p>
            <a:r>
              <a:rPr lang="ru-RU" dirty="0">
                <a:latin typeface="Tilda Sans"/>
              </a:rPr>
              <a:t>•	адаптация и гибкость важнее ностальгии по прошлому (как у Кисы);</a:t>
            </a:r>
          </a:p>
          <a:p>
            <a:r>
              <a:rPr lang="ru-RU" dirty="0">
                <a:latin typeface="Tilda Sans"/>
              </a:rPr>
              <a:t>•	успех — это не только заработок, но и умение сохранять и приумножать.</a:t>
            </a:r>
          </a:p>
          <a:p>
            <a:endParaRPr lang="ru-RU" dirty="0">
              <a:latin typeface="Tilda Sans"/>
            </a:endParaRPr>
          </a:p>
          <a:p>
            <a:r>
              <a:rPr lang="ru-RU" sz="2000" b="1" dirty="0">
                <a:solidFill>
                  <a:srgbClr val="003399"/>
                </a:solidFill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Финансовый урок</a:t>
            </a:r>
          </a:p>
          <a:p>
            <a:r>
              <a:rPr lang="ru-RU" sz="2000" b="1" dirty="0">
                <a:latin typeface="Tilda Sans"/>
              </a:rPr>
              <a:t>Остап Бендер </a:t>
            </a:r>
            <a:r>
              <a:rPr lang="ru-RU" sz="2000" b="1" dirty="0" err="1">
                <a:latin typeface="Tilda Sans"/>
              </a:rPr>
              <a:t>харизматичен</a:t>
            </a:r>
            <a:r>
              <a:rPr lang="ru-RU" sz="2000" b="1" dirty="0">
                <a:latin typeface="Tilda Sans"/>
              </a:rPr>
              <a:t>, но его путь — предупреждение: финансовая грамотность строится на планировании, законности и ответственности, а не на «четырёхстах способах отъёма».</a:t>
            </a:r>
          </a:p>
        </p:txBody>
      </p:sp>
    </p:spTree>
    <p:extLst>
      <p:ext uri="{BB962C8B-B14F-4D97-AF65-F5344CB8AC3E}">
        <p14:creationId xmlns:p14="http://schemas.microsoft.com/office/powerpoint/2010/main" val="3429964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07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745378" y="360011"/>
            <a:ext cx="6895011" cy="880203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 «Песнь Льда и Пламени» Джорджа Р. Р. Мартин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027602" y="1442514"/>
            <a:ext cx="4902936" cy="45435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31070" y="1524932"/>
            <a:ext cx="6096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lda Sans"/>
              </a:rPr>
              <a:t>В Семи Королевствах распространена единая валюта — золотые драконы, серебряные олени и ряд медных монет различного номинала. Чеканятся деньги тремя монетными дворами по приказу короля и при содействии мастера над монетой — главного казначея. В Вольных городах же в ходу иные валюты — квадратные монеты </a:t>
            </a:r>
            <a:r>
              <a:rPr lang="ru-RU" dirty="0" err="1">
                <a:latin typeface="Tilda Sans"/>
              </a:rPr>
              <a:t>Браавоса</a:t>
            </a:r>
            <a:r>
              <a:rPr lang="ru-RU" dirty="0">
                <a:latin typeface="Tilda Sans"/>
              </a:rPr>
              <a:t>, овальные монеты Лиса, маленькие монетки </a:t>
            </a:r>
            <a:r>
              <a:rPr lang="ru-RU" dirty="0" err="1">
                <a:latin typeface="Tilda Sans"/>
              </a:rPr>
              <a:t>Волантиса</a:t>
            </a:r>
            <a:r>
              <a:rPr lang="ru-RU" dirty="0">
                <a:latin typeface="Tilda Sans"/>
              </a:rPr>
              <a:t> и другие денежные единицы.</a:t>
            </a:r>
          </a:p>
          <a:p>
            <a:endParaRPr lang="ru-RU" dirty="0">
              <a:latin typeface="Tilda Sans"/>
            </a:endParaRPr>
          </a:p>
          <a:p>
            <a:r>
              <a:rPr lang="ru-RU" sz="2000" b="1" dirty="0">
                <a:solidFill>
                  <a:srgbClr val="003399"/>
                </a:solidFill>
                <a:latin typeface="Tilda Sans"/>
              </a:rPr>
              <a:t>Финансовый урок</a:t>
            </a:r>
          </a:p>
          <a:p>
            <a:r>
              <a:rPr lang="ru-RU" sz="2000" b="1" dirty="0">
                <a:latin typeface="Tilda Sans"/>
              </a:rPr>
              <a:t>М</a:t>
            </a:r>
            <a:r>
              <a:rPr lang="ru-RU" sz="2000" b="1" dirty="0" smtClean="0">
                <a:latin typeface="Tilda Sans"/>
              </a:rPr>
              <a:t>ошенничество </a:t>
            </a:r>
            <a:r>
              <a:rPr lang="ru-RU" sz="2000" b="1" dirty="0">
                <a:latin typeface="Tilda Sans"/>
              </a:rPr>
              <a:t>распространено в волшебных мирах также, как и в современных, а долговые обязательства способны подорвать авторитет самого сильного правителя.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4401" y="1524932"/>
            <a:ext cx="4614504" cy="453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670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377439" y="399958"/>
            <a:ext cx="7402287" cy="880203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цикл «Ведьмак» Анджея </a:t>
            </a:r>
            <a:r>
              <a:rPr lang="ru-RU" sz="4200" b="1" dirty="0" err="1">
                <a:solidFill>
                  <a:srgbClr val="042896"/>
                </a:solidFill>
                <a:latin typeface="PF DinDisplay Pro Black" panose="02000503030000020004" pitchFamily="2" charset="0"/>
              </a:rPr>
              <a:t>Сапковского</a:t>
            </a:r>
            <a:endParaRPr lang="ru-RU" sz="4200" b="1" dirty="0">
              <a:solidFill>
                <a:srgbClr val="042896"/>
              </a:solidFill>
              <a:latin typeface="PF DinDisplay Pro Black" panose="02000503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2991" y="1413933"/>
            <a:ext cx="4887126" cy="48871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8496" y="1413933"/>
            <a:ext cx="6096000" cy="510447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В этой волшебной </a:t>
            </a:r>
            <a:r>
              <a:rPr lang="ru-RU" dirty="0" err="1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фэнтэзи</a:t>
            </a:r>
            <a:r>
              <a:rPr lang="ru-RU" dirty="0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 вселенной у многих государств есть собственные валюты.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Самые ходовые: </a:t>
            </a:r>
            <a:r>
              <a:rPr lang="ru-RU" b="1" dirty="0" err="1">
                <a:solidFill>
                  <a:srgbClr val="002060"/>
                </a:solidFill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орен</a:t>
            </a:r>
            <a:r>
              <a:rPr lang="ru-RU" dirty="0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 — монета </a:t>
            </a:r>
            <a:r>
              <a:rPr lang="ru-RU" dirty="0" err="1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Темерии</a:t>
            </a:r>
            <a:r>
              <a:rPr lang="ru-RU" dirty="0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новиградская</a:t>
            </a:r>
            <a:r>
              <a:rPr lang="ru-RU" b="1" dirty="0">
                <a:solidFill>
                  <a:srgbClr val="002060"/>
                </a:solidFill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 крона </a:t>
            </a:r>
            <a:r>
              <a:rPr lang="ru-RU" dirty="0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— монета </a:t>
            </a:r>
            <a:r>
              <a:rPr lang="ru-RU" dirty="0" err="1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Редании</a:t>
            </a:r>
            <a:r>
              <a:rPr lang="ru-RU" dirty="0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b="1" dirty="0" err="1">
                <a:solidFill>
                  <a:srgbClr val="002060"/>
                </a:solidFill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флорен</a:t>
            </a:r>
            <a:r>
              <a:rPr lang="ru-RU" dirty="0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 — золотая монета </a:t>
            </a:r>
            <a:r>
              <a:rPr lang="ru-RU" dirty="0" err="1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Нильфгаарда</a:t>
            </a:r>
            <a:r>
              <a:rPr lang="ru-RU" dirty="0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Гонорар Ведьмаку, как правило, выдают той чеканной монетой, которая наиболее популярна на конкретной территории. Все валюты свободно конвертируются, но они подвержены инфляции — так, на протяжении книжной саги </a:t>
            </a:r>
            <a:r>
              <a:rPr lang="ru-RU" b="1" dirty="0" err="1">
                <a:solidFill>
                  <a:srgbClr val="002060"/>
                </a:solidFill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орен</a:t>
            </a:r>
            <a:r>
              <a:rPr lang="ru-RU" dirty="0">
                <a:latin typeface="Tilda Sans"/>
                <a:ea typeface="Calibri" panose="020F0502020204030204" pitchFamily="34" charset="0"/>
                <a:cs typeface="Times New Roman" panose="02020603050405020304" pitchFamily="18" charset="0"/>
              </a:rPr>
              <a:t> постепенно обесценивался по политическим причинам.</a:t>
            </a:r>
            <a:endParaRPr lang="ru-RU" sz="1400" dirty="0">
              <a:latin typeface="Tilda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b="1" dirty="0">
              <a:latin typeface="Tilda Sans"/>
              <a:ea typeface="Calibri" panose="020F0502020204030204" pitchFamily="34" charset="0"/>
            </a:endParaRPr>
          </a:p>
          <a:p>
            <a:r>
              <a:rPr lang="ru-RU" sz="2000" b="1" dirty="0">
                <a:solidFill>
                  <a:srgbClr val="003399"/>
                </a:solidFill>
                <a:latin typeface="Tilda Sans"/>
                <a:ea typeface="Calibri" panose="020F0502020204030204" pitchFamily="34" charset="0"/>
              </a:rPr>
              <a:t>Финансовый урок: </a:t>
            </a:r>
          </a:p>
          <a:p>
            <a:r>
              <a:rPr lang="ru-RU" sz="2000" b="1" dirty="0">
                <a:latin typeface="Tilda Sans"/>
                <a:ea typeface="Calibri" panose="020F0502020204030204" pitchFamily="34" charset="0"/>
              </a:rPr>
              <a:t>Даже у волшебных существ есть необходимость в навыках анализа своих финансов.</a:t>
            </a:r>
            <a:endParaRPr lang="ru-RU" sz="2000" b="1" dirty="0">
              <a:latin typeface="Tilda Sans"/>
            </a:endParaRPr>
          </a:p>
        </p:txBody>
      </p:sp>
    </p:spTree>
    <p:extLst>
      <p:ext uri="{BB962C8B-B14F-4D97-AF65-F5344CB8AC3E}">
        <p14:creationId xmlns:p14="http://schemas.microsoft.com/office/powerpoint/2010/main" val="387029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07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745378" y="360011"/>
            <a:ext cx="6895011" cy="880203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 «Изменённые» С.В. Лукьяненко 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027602" y="1442514"/>
            <a:ext cx="4902936" cy="45435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2883" y="3714272"/>
            <a:ext cx="5847409" cy="29437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2869" y="1702456"/>
            <a:ext cx="3487214" cy="143878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31070" y="1524932"/>
            <a:ext cx="6096000" cy="504753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lda Sans"/>
              </a:rPr>
              <a:t>Мир произведения характеризуется радикальными изменениями в экономике после прихода инопланетной расы </a:t>
            </a:r>
            <a:r>
              <a:rPr lang="ru-RU" dirty="0" err="1">
                <a:latin typeface="Tilda Sans"/>
              </a:rPr>
              <a:t>Инсеков</a:t>
            </a:r>
            <a:r>
              <a:rPr lang="ru-RU" dirty="0">
                <a:latin typeface="Tilda Sans"/>
              </a:rPr>
              <a:t>.</a:t>
            </a:r>
          </a:p>
          <a:p>
            <a:r>
              <a:rPr lang="ru-RU" dirty="0">
                <a:latin typeface="Tilda Sans"/>
              </a:rPr>
              <a:t>В этом мире деньги теряют значение, а новая валюта — это «материализованные смыслы», которые люди находят повсюду: эмоциональные всплески, навыки, невысказанные идеи и озарения. За кристаллы, а не за деньги — можно купить всё что угодно у загадочных существ — Продавцов. </a:t>
            </a:r>
          </a:p>
          <a:p>
            <a:endParaRPr lang="ru-RU" sz="2000" b="1" dirty="0">
              <a:solidFill>
                <a:srgbClr val="003399"/>
              </a:solidFill>
              <a:latin typeface="Tilda Sans"/>
            </a:endParaRPr>
          </a:p>
          <a:p>
            <a:r>
              <a:rPr lang="ru-RU" sz="2000" b="1" dirty="0">
                <a:solidFill>
                  <a:srgbClr val="003399"/>
                </a:solidFill>
                <a:latin typeface="Tilda Sans"/>
              </a:rPr>
              <a:t>Финансовые уроки  </a:t>
            </a:r>
            <a:r>
              <a:rPr lang="ru-RU" sz="2000" b="1" dirty="0">
                <a:latin typeface="Tilda Sans"/>
              </a:rPr>
              <a:t>цикла «Изменённые» касаются не только экономики, но и личностного роста, выбора между пассивным потреблением чужих смыслов и активным их созданием. Максим осознает, что не все может быть куплено и продано, есть ценности и смыслы важнее.</a:t>
            </a:r>
          </a:p>
        </p:txBody>
      </p:sp>
    </p:spTree>
    <p:extLst>
      <p:ext uri="{BB962C8B-B14F-4D97-AF65-F5344CB8AC3E}">
        <p14:creationId xmlns:p14="http://schemas.microsoft.com/office/powerpoint/2010/main" val="662175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745378" y="360011"/>
            <a:ext cx="6895011" cy="880203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Литературные произведения — эффективный инструмент обучения финансовой грамотности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5242551" y="1558141"/>
            <a:ext cx="4902936" cy="20061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1544" y="1320800"/>
            <a:ext cx="6489589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lda Sans"/>
              </a:rPr>
              <a:t>Литература учит финансовой грамотности не через инструкции, а через истории, которые:</a:t>
            </a:r>
          </a:p>
          <a:p>
            <a:r>
              <a:rPr lang="ru-RU" dirty="0">
                <a:latin typeface="Tilda Sans"/>
              </a:rPr>
              <a:t>•	вызывают эмоции и запоминаются;</a:t>
            </a:r>
          </a:p>
          <a:p>
            <a:r>
              <a:rPr lang="ru-RU" dirty="0">
                <a:latin typeface="Tilda Sans"/>
              </a:rPr>
              <a:t>•	показывают реальные последствия решений;</a:t>
            </a:r>
          </a:p>
          <a:p>
            <a:r>
              <a:rPr lang="ru-RU" dirty="0">
                <a:latin typeface="Tilda Sans"/>
              </a:rPr>
              <a:t>•	связывают деньги с человеческой природой и обществом;</a:t>
            </a:r>
          </a:p>
          <a:p>
            <a:r>
              <a:rPr lang="ru-RU" dirty="0">
                <a:latin typeface="Tilda Sans"/>
              </a:rPr>
              <a:t>•	развивают не только навыки, но и этическое мышление.</a:t>
            </a:r>
          </a:p>
          <a:p>
            <a:endParaRPr lang="ru-RU" dirty="0">
              <a:latin typeface="Tilda Sans"/>
            </a:endParaRPr>
          </a:p>
          <a:p>
            <a:r>
              <a:rPr lang="ru-RU" sz="2400" dirty="0">
                <a:solidFill>
                  <a:srgbClr val="003399"/>
                </a:solidFill>
                <a:latin typeface="Tilda Sans"/>
              </a:rPr>
              <a:t>Через </a:t>
            </a:r>
            <a:r>
              <a:rPr lang="ru-RU" sz="2400" dirty="0" smtClean="0">
                <a:solidFill>
                  <a:srgbClr val="003399"/>
                </a:solidFill>
                <a:latin typeface="Tilda Sans"/>
              </a:rPr>
              <a:t>анализ поступков и жизненного пути героев </a:t>
            </a:r>
            <a:r>
              <a:rPr lang="ru-RU" sz="2400" dirty="0">
                <a:solidFill>
                  <a:srgbClr val="003399"/>
                </a:solidFill>
                <a:latin typeface="Tilda Sans"/>
              </a:rPr>
              <a:t>мы учимся избегать чужих ошибок и перенимать успешные стратегии — а это гораздо эффективнее, чем заучивать правила.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5800" y="1662906"/>
            <a:ext cx="5003799" cy="353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380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auto">
          <a:xfrm>
            <a:off x="2607376" y="172561"/>
            <a:ext cx="8192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ru-RU" sz="3200" b="1" dirty="0">
                <a:solidFill>
                  <a:srgbClr val="314184"/>
                </a:solidFill>
                <a:latin typeface="Tilda Sans"/>
                <a:ea typeface="Liberation Sans"/>
                <a:cs typeface="Liberation Sans"/>
              </a:rPr>
              <a:t>Для </a:t>
            </a:r>
            <a:r>
              <a:rPr lang="ru-RU" sz="3200" b="1">
                <a:solidFill>
                  <a:srgbClr val="314184"/>
                </a:solidFill>
                <a:latin typeface="Tilda Sans"/>
                <a:ea typeface="Liberation Sans"/>
                <a:cs typeface="Liberation Sans"/>
              </a:rPr>
              <a:t>вдумчивых читателей</a:t>
            </a:r>
            <a:endParaRPr lang="id-ID" sz="3200" b="1" dirty="0">
              <a:solidFill>
                <a:srgbClr val="314184"/>
              </a:solidFill>
              <a:latin typeface="Tilda Sans"/>
              <a:ea typeface="Liberation Sans"/>
              <a:cs typeface="Liberation Sans"/>
            </a:endParaRPr>
          </a:p>
        </p:txBody>
      </p:sp>
      <p:sp>
        <p:nvSpPr>
          <p:cNvPr id="10" name="Text Placeholder 2"/>
          <p:cNvSpPr txBox="1"/>
          <p:nvPr/>
        </p:nvSpPr>
        <p:spPr bwMode="auto">
          <a:xfrm>
            <a:off x="743187" y="1350635"/>
            <a:ext cx="5793800" cy="24283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 defTabSz="1460754">
              <a:lnSpc>
                <a:spcPct val="90000"/>
              </a:lnSpc>
              <a:spcBef>
                <a:spcPts val="1598"/>
              </a:spcBef>
              <a:buFont typeface="Arial"/>
              <a:buNone/>
              <a:defRPr sz="4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38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600"/>
              </a:spcBef>
              <a:defRPr/>
            </a:pPr>
            <a:r>
              <a:rPr lang="ru-RU" sz="2800" b="1" dirty="0">
                <a:solidFill>
                  <a:prstClr val="black"/>
                </a:solidFill>
                <a:latin typeface="Tilda Sans"/>
              </a:rPr>
              <a:t>Подборки литературы по возрастам на вкладке по проекту на сайте АРФГ</a:t>
            </a:r>
            <a:endParaRPr dirty="0">
              <a:latin typeface="Tilda Sans"/>
            </a:endParaRPr>
          </a:p>
          <a:p>
            <a:pPr algn="l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  <a:latin typeface="Tilda Sans"/>
              </a:rPr>
              <a:t>(33 наименования)</a:t>
            </a:r>
            <a:endParaRPr sz="3200" dirty="0">
              <a:latin typeface="Tilda Sans"/>
            </a:endParaRPr>
          </a:p>
          <a:p>
            <a:pPr algn="l">
              <a:spcBef>
                <a:spcPts val="600"/>
              </a:spcBef>
              <a:defRPr/>
            </a:pPr>
            <a:r>
              <a:rPr lang="en-US" sz="2000" b="1" u="sng" dirty="0">
                <a:solidFill>
                  <a:prstClr val="black"/>
                </a:solidFill>
                <a:latin typeface="Century" panose="02040604050505020304" pitchFamily="18" charset="0"/>
                <a:hlinkClick r:id="rId3" tooltip="https://fincubator.ru/projects-arfg/rid/doc/books/"/>
              </a:rPr>
              <a:t>https://fincubator.ru/projects-arfg/rid/doc/books/</a:t>
            </a:r>
            <a:r>
              <a:rPr lang="ru-RU" sz="2000" b="1" dirty="0">
                <a:solidFill>
                  <a:prstClr val="black"/>
                </a:solidFill>
                <a:latin typeface="Century" panose="02040604050505020304" pitchFamily="18" charset="0"/>
              </a:rPr>
              <a:t> </a:t>
            </a:r>
            <a:endParaRPr sz="3200" dirty="0">
              <a:latin typeface="Century" panose="02040604050505020304" pitchFamily="18" charset="0"/>
            </a:endParaRPr>
          </a:p>
          <a:p>
            <a:pPr algn="l">
              <a:spcBef>
                <a:spcPts val="600"/>
              </a:spcBef>
              <a:defRPr/>
            </a:pPr>
            <a:endParaRPr lang="id-ID" sz="2800" b="1" dirty="0">
              <a:solidFill>
                <a:prstClr val="black"/>
              </a:solidFill>
              <a:latin typeface="Century" panose="02040604050505020304" pitchFamily="18" charset="0"/>
            </a:endParaRPr>
          </a:p>
        </p:txBody>
      </p:sp>
      <p:sp>
        <p:nvSpPr>
          <p:cNvPr id="18" name="Text Placeholder 2"/>
          <p:cNvSpPr txBox="1"/>
          <p:nvPr/>
        </p:nvSpPr>
        <p:spPr bwMode="auto">
          <a:xfrm>
            <a:off x="743187" y="3735804"/>
            <a:ext cx="5574486" cy="249709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 defTabSz="1460754">
              <a:lnSpc>
                <a:spcPct val="90000"/>
              </a:lnSpc>
              <a:spcBef>
                <a:spcPts val="1598"/>
              </a:spcBef>
              <a:buFont typeface="Arial"/>
              <a:buNone/>
              <a:defRPr sz="4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38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2800" b="1" dirty="0">
                <a:solidFill>
                  <a:prstClr val="black"/>
                </a:solidFill>
                <a:latin typeface="Tilda Sans"/>
              </a:rPr>
              <a:t>Размещены актуальные видеоматериалы по  тематикам проекта </a:t>
            </a:r>
          </a:p>
          <a:p>
            <a:pPr algn="l">
              <a:defRPr/>
            </a:pPr>
            <a:r>
              <a:rPr lang="ru-RU" sz="2000" b="1" dirty="0">
                <a:solidFill>
                  <a:prstClr val="black"/>
                </a:solidFill>
                <a:latin typeface="Tilda Sans"/>
              </a:rPr>
              <a:t>(более 25 ссылок)</a:t>
            </a:r>
            <a:endParaRPr sz="3200" dirty="0">
              <a:latin typeface="Tilda Sans"/>
            </a:endParaRPr>
          </a:p>
          <a:p>
            <a:pPr algn="l">
              <a:defRPr/>
            </a:pPr>
            <a:r>
              <a:rPr lang="id-ID" sz="2000" b="1" u="sng" dirty="0">
                <a:solidFill>
                  <a:prstClr val="black"/>
                </a:solidFill>
                <a:latin typeface="Century" panose="02040604050505020304" pitchFamily="18" charset="0"/>
                <a:hlinkClick r:id="rId4" tooltip="https://fincubator.ru/projects-arfg/rid/doc/video/"/>
              </a:rPr>
              <a:t>https://fincubator.ru/projects-arfg/rid/doc/video/</a:t>
            </a:r>
            <a:r>
              <a:rPr lang="ru-RU" sz="2000" b="1" dirty="0">
                <a:solidFill>
                  <a:prstClr val="black"/>
                </a:solidFill>
                <a:latin typeface="Century" panose="02040604050505020304" pitchFamily="18" charset="0"/>
              </a:rPr>
              <a:t> </a:t>
            </a:r>
            <a:endParaRPr lang="id-ID" sz="2000" b="1" dirty="0">
              <a:solidFill>
                <a:prstClr val="black"/>
              </a:solidFill>
              <a:latin typeface="Century" panose="020406040505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6852062" y="3424225"/>
            <a:ext cx="1939684" cy="1939684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805359" y="820322"/>
            <a:ext cx="1816000" cy="1816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9973528" y="220729"/>
            <a:ext cx="1633870" cy="7011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756" y="220729"/>
            <a:ext cx="1633870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71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:w="http://schemas.openxmlformats.org/wordprocessingml/2006/main" xmlns:m="http://schemas.openxmlformats.org/officeDocument/2006/math" xmlns="">
      <p:transition spd="med" advClick="1">
        <p:push dir="u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7" y="-1562"/>
            <a:ext cx="12193774" cy="6859562"/>
          </a:xfrm>
          <a:prstGeom prst="rect">
            <a:avLst/>
          </a:prstGeom>
        </p:spPr>
      </p:pic>
      <p:grpSp>
        <p:nvGrpSpPr>
          <p:cNvPr id="22" name="Группа 21"/>
          <p:cNvGrpSpPr/>
          <p:nvPr/>
        </p:nvGrpSpPr>
        <p:grpSpPr>
          <a:xfrm>
            <a:off x="3514892" y="4267194"/>
            <a:ext cx="5263348" cy="1290242"/>
            <a:chOff x="976333" y="4159474"/>
            <a:chExt cx="5263348" cy="1290242"/>
          </a:xfrm>
        </p:grpSpPr>
        <p:sp>
          <p:nvSpPr>
            <p:cNvPr id="3" name="TextBox 2"/>
            <p:cNvSpPr txBox="1"/>
            <p:nvPr/>
          </p:nvSpPr>
          <p:spPr>
            <a:xfrm>
              <a:off x="976333" y="4159474"/>
              <a:ext cx="52633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PF DinDisplay Pro" panose="02000506030000020004" pitchFamily="2" charset="0"/>
                </a:rPr>
                <a:t>www.fincubator.ru/projects-arfg</a:t>
              </a:r>
              <a:r>
                <a:rPr lang="ru-RU" sz="2400" b="1" dirty="0">
                  <a:solidFill>
                    <a:schemeClr val="bg1"/>
                  </a:solidFill>
                  <a:latin typeface="PF DinDisplay Pro" panose="02000506030000020004" pitchFamily="2" charset="0"/>
                </a:rPr>
                <a:t>/</a:t>
              </a:r>
              <a:r>
                <a:rPr lang="en-US" sz="2400" b="1" dirty="0">
                  <a:solidFill>
                    <a:schemeClr val="bg1"/>
                  </a:solidFill>
                  <a:latin typeface="PF DinDisplay Pro" panose="02000506030000020004" pitchFamily="2" charset="0"/>
                </a:rPr>
                <a:t>rid</a:t>
              </a:r>
              <a:endParaRPr lang="ru-RU" sz="2400" b="1" dirty="0">
                <a:solidFill>
                  <a:schemeClr val="bg1"/>
                </a:solidFill>
                <a:latin typeface="PF DinDisplay Pro" panose="02000506030000020004" pitchFamily="2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76333" y="4988051"/>
              <a:ext cx="47712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solidFill>
                    <a:schemeClr val="bg1"/>
                  </a:solidFill>
                  <a:latin typeface="PF DinDisplay Pro" panose="02000506030000020004" pitchFamily="2" charset="0"/>
                </a:rPr>
                <a:t>rid_govorim_o_finansah</a:t>
              </a:r>
              <a:endParaRPr lang="ru-RU" sz="2400" b="1" dirty="0">
                <a:solidFill>
                  <a:schemeClr val="bg1"/>
                </a:solidFill>
                <a:latin typeface="PF DinDisplay Pro" panose="02000506030000020004" pitchFamily="2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76333" y="4585209"/>
              <a:ext cx="47712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PF DinDisplay Pro" panose="02000506030000020004" pitchFamily="2" charset="0"/>
                </a:rPr>
                <a:t>ridfinance@yandex.ru</a:t>
              </a:r>
              <a:endParaRPr lang="ru-RU" sz="2400" b="1" dirty="0">
                <a:solidFill>
                  <a:schemeClr val="bg1"/>
                </a:solidFill>
                <a:latin typeface="PF DinDisplay Pro" panose="02000506030000020004" pitchFamily="2" charset="0"/>
              </a:endParaRPr>
            </a:p>
          </p:txBody>
        </p: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56" y="4267194"/>
            <a:ext cx="1889425" cy="188942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331" y="896481"/>
            <a:ext cx="6505302" cy="279469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54" y="521192"/>
            <a:ext cx="1694993" cy="673611"/>
          </a:xfrm>
          <a:prstGeom prst="rect">
            <a:avLst/>
          </a:prstGeom>
        </p:spPr>
      </p:pic>
      <p:grpSp>
        <p:nvGrpSpPr>
          <p:cNvPr id="23" name="Группа 22"/>
          <p:cNvGrpSpPr/>
          <p:nvPr/>
        </p:nvGrpSpPr>
        <p:grpSpPr>
          <a:xfrm>
            <a:off x="3019947" y="4358871"/>
            <a:ext cx="375671" cy="1119565"/>
            <a:chOff x="435845" y="4506822"/>
            <a:chExt cx="375671" cy="1119565"/>
          </a:xfrm>
        </p:grpSpPr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544" y="4506822"/>
              <a:ext cx="328272" cy="316413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895" y="4987440"/>
              <a:ext cx="337571" cy="240649"/>
            </a:xfrm>
            <a:prstGeom prst="rect">
              <a:avLst/>
            </a:prstGeom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845" y="5410529"/>
              <a:ext cx="375671" cy="2158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05019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1405</Words>
  <Application>Microsoft Office PowerPoint</Application>
  <PresentationFormat>Широкоэкранный</PresentationFormat>
  <Paragraphs>141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3" baseType="lpstr">
      <vt:lpstr>Arial</vt:lpstr>
      <vt:lpstr>Calibri</vt:lpstr>
      <vt:lpstr>Calibri Light</vt:lpstr>
      <vt:lpstr>Century</vt:lpstr>
      <vt:lpstr>Liberation Sans</vt:lpstr>
      <vt:lpstr>PF DinDisplay Pro</vt:lpstr>
      <vt:lpstr>PF DinDisplay Pro Black</vt:lpstr>
      <vt:lpstr>Tilda Sans</vt:lpstr>
      <vt:lpstr>Tilda Sans Bold</vt:lpstr>
      <vt:lpstr>Times New Roman</vt:lpstr>
      <vt:lpstr>Wingdings</vt:lpstr>
      <vt:lpstr>Тема Office</vt:lpstr>
      <vt:lpstr>Финансовая грамотность в русской и зарубежной литературе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</dc:creator>
  <cp:lastModifiedBy>User</cp:lastModifiedBy>
  <cp:revision>80</cp:revision>
  <dcterms:created xsi:type="dcterms:W3CDTF">2024-02-28T08:59:54Z</dcterms:created>
  <dcterms:modified xsi:type="dcterms:W3CDTF">2026-05-08T08:55:26Z</dcterms:modified>
</cp:coreProperties>
</file>