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80" r:id="rId3"/>
    <p:sldId id="282" r:id="rId4"/>
    <p:sldId id="270" r:id="rId5"/>
    <p:sldId id="303" r:id="rId6"/>
    <p:sldId id="284" r:id="rId7"/>
    <p:sldId id="285" r:id="rId8"/>
    <p:sldId id="306" r:id="rId9"/>
    <p:sldId id="286" r:id="rId10"/>
    <p:sldId id="287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308" r:id="rId19"/>
    <p:sldId id="296" r:id="rId20"/>
    <p:sldId id="297" r:id="rId21"/>
    <p:sldId id="298" r:id="rId22"/>
    <p:sldId id="299" r:id="rId23"/>
    <p:sldId id="304" r:id="rId24"/>
    <p:sldId id="30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184"/>
    <a:srgbClr val="E61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6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98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://fincubator.ru/science/library/books/andreeva-ma-a-am-pa-a-ap/#desc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hyperlink" Target="https://fincubator.ru/projects-arfg/rid/doc/speech/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10173"/>
            <a:ext cx="12192000" cy="68550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835" y="2355356"/>
            <a:ext cx="6601097" cy="1628912"/>
          </a:xfrm>
        </p:spPr>
        <p:txBody>
          <a:bodyPr>
            <a:normAutofit fontScale="90000"/>
          </a:bodyPr>
          <a:lstStyle/>
          <a:p>
            <a:pPr algn="l"/>
            <a:r>
              <a:rPr lang="ru-RU" sz="4500" b="1" dirty="0">
                <a:solidFill>
                  <a:srgbClr val="E61E41"/>
                </a:solidFill>
                <a:latin typeface="PF DinDisplay Pro" panose="02000506030000020004" pitchFamily="2" charset="0"/>
              </a:rPr>
              <a:t>Финансовая грамотность: </a:t>
            </a:r>
            <a:br>
              <a:rPr lang="ru-RU" sz="4500" b="1" dirty="0">
                <a:solidFill>
                  <a:srgbClr val="E61E41"/>
                </a:solidFill>
                <a:latin typeface="PF DinDisplay Pro" panose="02000506030000020004" pitchFamily="2" charset="0"/>
              </a:rPr>
            </a:br>
            <a:r>
              <a:rPr lang="ru-RU" sz="4500" b="1" dirty="0">
                <a:solidFill>
                  <a:srgbClr val="E61E41"/>
                </a:solidFill>
                <a:latin typeface="PF DinDisplay Pro" panose="02000506030000020004" pitchFamily="2" charset="0"/>
              </a:rPr>
              <a:t>как преподавать дошкольникам?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5" y="454847"/>
            <a:ext cx="1633503" cy="6484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759" y="1200835"/>
            <a:ext cx="5377292" cy="4456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456815" y="429895"/>
            <a:ext cx="7033260" cy="1310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Методики преподавания финансовой грамотности дошкольникам</a:t>
            </a:r>
            <a:r>
              <a:rPr lang="ru-RU" dirty="0">
                <a:solidFill>
                  <a:srgbClr val="314184"/>
                </a:solidFill>
                <a:sym typeface="+mn-ea"/>
              </a:rPr>
              <a:t/>
            </a:r>
            <a:br>
              <a:rPr lang="ru-RU" dirty="0">
                <a:solidFill>
                  <a:srgbClr val="314184"/>
                </a:solidFill>
                <a:sym typeface="+mn-ea"/>
              </a:rPr>
            </a:br>
            <a:endParaRPr lang="ru-RU" altLang="en-US" dirty="0">
              <a:solidFill>
                <a:srgbClr val="314184"/>
              </a:solidFill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86130" y="1866265"/>
            <a:ext cx="8280400" cy="2112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l" defTabSz="914400">
              <a:spcBef>
                <a:spcPts val="0"/>
              </a:spcBef>
              <a:buClrTx/>
              <a:buSzTx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Традиционные</a:t>
            </a:r>
            <a:r>
              <a:rPr lang="ru-RU" sz="2000" dirty="0">
                <a:solidFill>
                  <a:prstClr val="black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, классические формы: игра, беседа,</a:t>
            </a:r>
            <a:endParaRPr lang="ru-RU" sz="2000" dirty="0">
              <a:solidFill>
                <a:prstClr val="black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lvl="0" indent="0" algn="l" defTabSz="914400">
              <a:spcBef>
                <a:spcPts val="0"/>
              </a:spcBef>
              <a:buClrTx/>
              <a:buSzTx/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чтение, экскурсии, наблюдения и др.</a:t>
            </a:r>
          </a:p>
          <a:p>
            <a:pPr marL="0" lvl="0" indent="0" algn="l" defTabSz="914400">
              <a:spcBef>
                <a:spcPts val="0"/>
              </a:spcBef>
              <a:buClrTx/>
              <a:buSzTx/>
              <a:buNone/>
              <a:defRPr/>
            </a:pPr>
            <a:endParaRPr lang="ru-RU" sz="2000" dirty="0">
              <a:solidFill>
                <a:prstClr val="black"/>
              </a:solidFill>
              <a:latin typeface="Century" panose="02040604050505020304" charset="0"/>
              <a:ea typeface="Calibri" panose="020F0502020204030204"/>
              <a:cs typeface="Century" panose="02040604050505020304" charset="0"/>
            </a:endParaRPr>
          </a:p>
          <a:p>
            <a:pPr marL="0" lvl="0" indent="0" algn="l" defTabSz="914400">
              <a:spcBef>
                <a:spcPts val="0"/>
              </a:spcBef>
              <a:buClrTx/>
              <a:buSzTx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Современные</a:t>
            </a:r>
            <a:r>
              <a:rPr lang="ru-RU" sz="2000" dirty="0">
                <a:solidFill>
                  <a:prstClr val="black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: проектная деятельность, ситуационные</a:t>
            </a:r>
            <a:endParaRPr lang="ru-RU" sz="2000" dirty="0">
              <a:solidFill>
                <a:prstClr val="black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lvl="0" indent="0" algn="l" defTabSz="914400">
              <a:spcBef>
                <a:spcPts val="0"/>
              </a:spcBef>
              <a:buClrTx/>
              <a:buSzTx/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задачи, мастерские, викторины и конкурсы, театрализованные             постановки и др.</a:t>
            </a:r>
            <a:endParaRPr lang="ru-RU" altLang="en-US" sz="2000">
              <a:latin typeface="Century" panose="02040604050505020304" charset="0"/>
              <a:cs typeface="Century" panose="0204060405050502030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76555" y="1998980"/>
            <a:ext cx="409575" cy="150495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Пятиугольник 5"/>
          <p:cNvSpPr/>
          <p:nvPr/>
        </p:nvSpPr>
        <p:spPr>
          <a:xfrm>
            <a:off x="377190" y="2914650"/>
            <a:ext cx="408940" cy="162560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54" y="3603809"/>
            <a:ext cx="3937354" cy="3169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5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668905" y="429260"/>
            <a:ext cx="5773420" cy="791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Мультики о финансах (+5)</a:t>
            </a:r>
            <a:r>
              <a:rPr lang="ru-RU" dirty="0">
                <a:sym typeface="+mn-ea"/>
              </a:rPr>
              <a:t/>
            </a:r>
            <a:br>
              <a:rPr lang="ru-RU" dirty="0">
                <a:sym typeface="+mn-ea"/>
              </a:rPr>
            </a:br>
            <a:endParaRPr lang="ru-RU" altLang="en-US"/>
          </a:p>
        </p:txBody>
      </p:sp>
      <p:pic>
        <p:nvPicPr>
          <p:cNvPr id="6" name="Объект 5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19" y="1376317"/>
            <a:ext cx="4028610" cy="2052795"/>
          </a:xfrm>
          <a:prstGeom prst="rect">
            <a:avLst/>
          </a:prstGeom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856" y="1375682"/>
            <a:ext cx="3655233" cy="2052795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0780" y="1376045"/>
            <a:ext cx="2053590" cy="2053590"/>
          </a:xfrm>
          <a:prstGeom prst="rect">
            <a:avLst/>
          </a:prstGeom>
        </p:spPr>
      </p:pic>
      <p:pic>
        <p:nvPicPr>
          <p:cNvPr id="13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7265" y="3789045"/>
            <a:ext cx="3655060" cy="1843405"/>
          </a:xfrm>
          <a:prstGeom prst="rect">
            <a:avLst/>
          </a:prstGeom>
        </p:spPr>
      </p:pic>
      <p:pic>
        <p:nvPicPr>
          <p:cNvPr id="15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1430" y="3757295"/>
            <a:ext cx="1932940" cy="1932940"/>
          </a:xfrm>
          <a:prstGeom prst="rect">
            <a:avLst/>
          </a:prstGeom>
        </p:spPr>
      </p:pic>
      <p:sp>
        <p:nvSpPr>
          <p:cNvPr id="16" name="Текстовое поле 15"/>
          <p:cNvSpPr txBox="1"/>
          <p:nvPr/>
        </p:nvSpPr>
        <p:spPr>
          <a:xfrm>
            <a:off x="419100" y="3789045"/>
            <a:ext cx="4137660" cy="1759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Комплект методических и демонстрационных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материалов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для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дошкольников</a:t>
            </a:r>
            <a:endParaRPr lang="ru-RU" altLang="en-US" sz="2400">
              <a:latin typeface="Century" panose="02040604050505020304" charset="0"/>
              <a:cs typeface="Century" panose="020406040505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413125" y="429895"/>
            <a:ext cx="4150995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Игровая деятельность</a:t>
            </a:r>
            <a:endParaRPr lang="ru-RU" altLang="en-US" sz="2800" b="1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68" y="1385904"/>
            <a:ext cx="2462997" cy="1841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90" y="4278630"/>
            <a:ext cx="2462530" cy="18446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3103" y="1128130"/>
            <a:ext cx="3551365" cy="26032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2974" y="4017255"/>
            <a:ext cx="3574117" cy="2584928"/>
          </a:xfrm>
          <a:prstGeom prst="rect">
            <a:avLst/>
          </a:prstGeom>
        </p:spPr>
      </p:pic>
      <p:pic>
        <p:nvPicPr>
          <p:cNvPr id="17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2645" y="1002665"/>
            <a:ext cx="4133215" cy="569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726690" y="335915"/>
            <a:ext cx="6223635" cy="1185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Раскраски по теме финансовой грамотности</a:t>
            </a:r>
            <a:endParaRPr lang="ru-RU" altLang="en-US" sz="2800" b="1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38" y="1410087"/>
            <a:ext cx="3426249" cy="4743099"/>
          </a:xfrm>
          <a:prstGeom prst="rect">
            <a:avLst/>
          </a:prstGeom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3583" y="1379605"/>
            <a:ext cx="3456732" cy="4773582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8690610" y="16878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8563610" y="15608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pic>
        <p:nvPicPr>
          <p:cNvPr id="14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6111" y="1410338"/>
            <a:ext cx="3432345" cy="4779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095047" y="266625"/>
            <a:ext cx="6513830" cy="1024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Планируемые результаты-дети должны понять, что…</a:t>
            </a:r>
            <a:endParaRPr lang="ru-RU" altLang="en-US" sz="2800" b="1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13105" y="1360170"/>
            <a:ext cx="8672195" cy="5742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Clr>
                <a:srgbClr val="314184"/>
              </a:buClr>
              <a:buFont typeface="Wingdings" panose="05000000000000000000" charset="0"/>
              <a:buChar char="Ø"/>
            </a:pP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Деньги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не появляются сами собой, а зарабатываются.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Clr>
                <a:srgbClr val="314184"/>
              </a:buClr>
              <a:buFont typeface="Wingdings" panose="05000000000000000000" charset="0"/>
              <a:buChar char="Ø"/>
            </a:pP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Сначала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зарабатываем – потом тратим: соответственно, чем больше зарабатываешь </a:t>
            </a:r>
            <a:endParaRPr lang="ru-RU" sz="2000" dirty="0" smtClean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Clr>
                <a:srgbClr val="314184"/>
              </a:buClr>
              <a:buFont typeface="Wingdings" panose="05000000000000000000" charset="0"/>
              <a:buChar char="Ø"/>
            </a:pP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и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разумнее тратишь, тем больше можешь купить.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Clr>
                <a:srgbClr val="314184"/>
              </a:buClr>
              <a:buFont typeface="Wingdings" panose="05000000000000000000" charset="0"/>
              <a:buChar char="Ø"/>
            </a:pP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Стоимость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товара зависит от его качества, нужности и от того, насколько сложно его </a:t>
            </a: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произвести.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Clr>
                <a:srgbClr val="314184"/>
              </a:buClr>
              <a:buFont typeface="Wingdings" panose="05000000000000000000" charset="0"/>
              <a:buChar char="Ø"/>
            </a:pP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Деньги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любят счет (дети должны </a:t>
            </a: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понимать необходимость научиться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считать деньги, </a:t>
            </a:r>
            <a:endParaRPr lang="ru-RU" sz="2000" dirty="0" smtClean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Clr>
                <a:srgbClr val="314184"/>
              </a:buClr>
              <a:buFont typeface="Wingdings" panose="05000000000000000000" charset="0"/>
              <a:buChar char="Ø"/>
            </a:pP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чтобы, например,  проверить сдачу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в </a:t>
            </a: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магазине).</a:t>
            </a:r>
            <a:endParaRPr lang="ru-RU" sz="2000" dirty="0" smtClean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Clr>
                <a:srgbClr val="314184"/>
              </a:buClr>
              <a:buFont typeface="Wingdings" panose="05000000000000000000" charset="0"/>
              <a:buChar char="Ø"/>
            </a:pP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Финансы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нужно планировать (приучаем вести учет доходов и расходов в краткосрочном периоде).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Clr>
                <a:srgbClr val="314184"/>
              </a:buClr>
              <a:buFont typeface="Wingdings" panose="05000000000000000000" charset="0"/>
              <a:buChar char="Ø"/>
            </a:pP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Твои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деньги бывают объектом чужого интереса (дети должны знать элементарные правила финансовой безопасности).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Clr>
                <a:srgbClr val="314184"/>
              </a:buClr>
              <a:buFont typeface="Wingdings" panose="05000000000000000000" charset="0"/>
              <a:buChar char="Ø"/>
            </a:pP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Не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все продается и покупается (дети должны понимать, что главные ценности – жизнь, отношения, радость близких людей – за деньги не купишь).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Clr>
                <a:srgbClr val="314184"/>
              </a:buClr>
              <a:buFont typeface="Wingdings" panose="05000000000000000000" charset="0"/>
              <a:buChar char="Ø"/>
            </a:pP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Финансы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– это интересно и </a:t>
            </a: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увлекательно.</a:t>
            </a:r>
            <a:endParaRPr lang="ru-RU" altLang="en-US" sz="2000">
              <a:latin typeface="Century" panose="02040604050505020304" charset="0"/>
              <a:cs typeface="Century" panose="020406040505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368550" y="306070"/>
            <a:ext cx="7150100" cy="1675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Методы и приемы работы с родителями по финансовой грамотности</a:t>
            </a:r>
            <a:r>
              <a:rPr lang="ru-RU" dirty="0">
                <a:solidFill>
                  <a:srgbClr val="314184"/>
                </a:solidFill>
                <a:latin typeface="Arial" panose="020B0604020202020204"/>
                <a:sym typeface="+mn-ea"/>
              </a:rPr>
              <a:t/>
            </a:r>
            <a:br>
              <a:rPr lang="ru-RU" dirty="0">
                <a:solidFill>
                  <a:srgbClr val="314184"/>
                </a:solidFill>
                <a:latin typeface="Arial" panose="020B0604020202020204"/>
                <a:sym typeface="+mn-ea"/>
              </a:rPr>
            </a:br>
            <a:endParaRPr lang="ru-RU" altLang="en-US" dirty="0">
              <a:solidFill>
                <a:srgbClr val="314184"/>
              </a:solidFill>
              <a:latin typeface="Arial" panose="020B0604020202020204"/>
              <a:sym typeface="+mn-e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19" y="1607810"/>
            <a:ext cx="3670110" cy="1316850"/>
          </a:xfrm>
          <a:prstGeom prst="rect">
            <a:avLst/>
          </a:prstGeom>
        </p:spPr>
      </p:pic>
      <p:pic>
        <p:nvPicPr>
          <p:cNvPr id="9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5233" y="1986906"/>
            <a:ext cx="3749365" cy="1225402"/>
          </a:xfrm>
          <a:prstGeom prst="rect">
            <a:avLst/>
          </a:prstGeom>
        </p:spPr>
      </p:pic>
      <p:pic>
        <p:nvPicPr>
          <p:cNvPr id="11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0756" y="3286390"/>
            <a:ext cx="3749365" cy="1219306"/>
          </a:xfrm>
          <a:prstGeom prst="rect">
            <a:avLst/>
          </a:prstGeom>
        </p:spPr>
      </p:pic>
      <p:pic>
        <p:nvPicPr>
          <p:cNvPr id="13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7020" y="4687476"/>
            <a:ext cx="3749365" cy="1828959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2954020" y="2880995"/>
            <a:ext cx="234315" cy="43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782060" y="3162935"/>
            <a:ext cx="797560" cy="640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970020" y="4053840"/>
            <a:ext cx="1265555" cy="281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876040" y="5100955"/>
            <a:ext cx="625475" cy="93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6" y="3385114"/>
            <a:ext cx="3220053" cy="2604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672715" y="429895"/>
            <a:ext cx="5970270" cy="1044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Предпосылки работы с </a:t>
            </a:r>
            <a:r>
              <a:rPr lang="ru-RU" sz="2800" b="1" dirty="0" smtClean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родителями</a:t>
            </a:r>
            <a:endParaRPr lang="ru-RU" altLang="en-US" sz="2800" b="1" dirty="0" smtClean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937260" y="1537335"/>
            <a:ext cx="770509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14184"/>
              </a:buClr>
              <a:buFont typeface="Wingdings" panose="05000000000000000000" charset="0"/>
              <a:buChar char="Ø"/>
            </a:pP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Табуированность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темы денег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Clr>
                <a:srgbClr val="314184"/>
              </a:buClr>
              <a:buFont typeface="Wingdings" panose="05000000000000000000" charset="0"/>
              <a:buChar char="Ø"/>
            </a:pP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Отсутствие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системного обучения финансовой грамотности родителей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Clr>
                <a:srgbClr val="314184"/>
              </a:buClr>
              <a:buFont typeface="Wingdings" panose="05000000000000000000" charset="0"/>
              <a:buChar char="Ø"/>
            </a:pP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Нет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знаний особенностей детской психологии и педагогики в сфере финансовой грамотности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Clr>
                <a:srgbClr val="314184"/>
              </a:buClr>
              <a:buFont typeface="Wingdings" panose="05000000000000000000" charset="0"/>
              <a:buChar char="Ø"/>
            </a:pP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Недостаточная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информированность по доступным дополнительным материалам для детей разных </a:t>
            </a: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возрастов</a:t>
            </a:r>
            <a:endParaRPr lang="ru-RU" altLang="en-US" sz="2000">
              <a:latin typeface="Century" panose="02040604050505020304" charset="0"/>
              <a:cs typeface="Century" panose="020406040505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828165" y="3845560"/>
            <a:ext cx="7533005" cy="1021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Сложности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финансового воспитания</a:t>
            </a:r>
            <a:endParaRPr lang="ru-RU" altLang="en-US" sz="2800" b="1">
              <a:latin typeface="Century" panose="02040604050505020304" charset="0"/>
              <a:cs typeface="Century" panose="020406040505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828800" y="4678680"/>
            <a:ext cx="6813550" cy="1818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algn="l">
              <a:buNone/>
            </a:pPr>
            <a:r>
              <a:rPr lang="ru-RU" sz="2000" u="sng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Если </a:t>
            </a:r>
            <a:r>
              <a:rPr lang="ru-RU" sz="2000" u="sng" dirty="0">
                <a:latin typeface="Century" panose="02040604050505020304" charset="0"/>
                <a:cs typeface="Century" panose="02040604050505020304" charset="0"/>
                <a:sym typeface="+mn-ea"/>
              </a:rPr>
              <a:t>мы сами не задумываемся над тем</a:t>
            </a:r>
            <a:r>
              <a:rPr lang="ru-RU" sz="2000" u="sng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, </a:t>
            </a:r>
            <a:r>
              <a:rPr lang="ru-RU" sz="2000" u="sng" dirty="0">
                <a:latin typeface="Century" panose="02040604050505020304" charset="0"/>
                <a:cs typeface="Century" panose="02040604050505020304" charset="0"/>
                <a:sym typeface="+mn-ea"/>
              </a:rPr>
              <a:t>как ведем семейный бюджет, </a:t>
            </a:r>
            <a:r>
              <a:rPr lang="ru-RU" sz="2000" u="sng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как </a:t>
            </a:r>
            <a:r>
              <a:rPr lang="ru-RU" sz="2000" u="sng" dirty="0">
                <a:latin typeface="Century" panose="02040604050505020304" charset="0"/>
                <a:cs typeface="Century" panose="02040604050505020304" charset="0"/>
                <a:sym typeface="+mn-ea"/>
              </a:rPr>
              <a:t>распределяем средства, то какой пример финансовой грамотности показываем детям? Какие знания о семейных и личных финансах им передадим?</a:t>
            </a:r>
            <a:endParaRPr lang="ru-RU" sz="2000" u="sng" dirty="0">
              <a:latin typeface="Century" panose="02040604050505020304" charset="0"/>
              <a:cs typeface="Century" panose="02040604050505020304" charset="0"/>
            </a:endParaRPr>
          </a:p>
          <a:p>
            <a:pPr algn="l"/>
            <a:endParaRPr lang="ru-RU" altLang="en-US" sz="2000" u="sng">
              <a:latin typeface="Century" panose="02040604050505020304" charset="0"/>
              <a:cs typeface="Century" panose="020406040505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625725" y="411480"/>
            <a:ext cx="4813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Рекомендации</a:t>
            </a:r>
            <a:r>
              <a:rPr lang="ru-RU" dirty="0">
                <a:sym typeface="+mn-ea"/>
              </a:rPr>
              <a:t> </a:t>
            </a:r>
            <a:endParaRPr lang="ru-RU" alt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1206654"/>
            <a:ext cx="7715250" cy="5378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0275" y="2124075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625725" y="411480"/>
            <a:ext cx="4813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Рекомендации</a:t>
            </a:r>
            <a:r>
              <a:rPr lang="ru-RU" dirty="0">
                <a:sym typeface="+mn-ea"/>
              </a:rPr>
              <a:t> </a:t>
            </a:r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37515" y="1615440"/>
            <a:ext cx="628332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Автор: Демина Екатерина Александровна</a:t>
            </a:r>
            <a:endParaRPr lang="ru-RU" sz="2000" dirty="0">
              <a:solidFill>
                <a:prstClr val="black">
                  <a:lumMod val="95000"/>
                  <a:lumOff val="5000"/>
                </a:prst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Название: Дети и деньги. Как воспитать разумное отношение к финансам</a:t>
            </a:r>
            <a:endParaRPr lang="ru-RU" sz="2000" dirty="0">
              <a:solidFill>
                <a:prstClr val="black">
                  <a:lumMod val="95000"/>
                  <a:lumOff val="5000"/>
                </a:prst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Издательство: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Никея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, 2018 г.</a:t>
            </a:r>
            <a:endParaRPr lang="ru-RU" sz="2000" dirty="0">
              <a:solidFill>
                <a:prstClr val="black">
                  <a:lumMod val="95000"/>
                  <a:lumOff val="5000"/>
                </a:prst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ru-RU" sz="2000" dirty="0">
              <a:solidFill>
                <a:prstClr val="black">
                  <a:lumMod val="95000"/>
                  <a:lumOff val="5000"/>
                </a:prst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Автор в данном издании рассматривает следующие вопросы: давать ли ребенку деньги — когда, сколько и за что? Можно ли платить за "пятерки" в школе, а за непорядок в комнате лишать карманных денег? Автор в книге собрал все недоумения и проблемы родителей, самые частые ошибки, стереотипы и заблуждения.</a:t>
            </a:r>
            <a:endParaRPr lang="ru-RU" sz="2000" u="sng" dirty="0">
              <a:solidFill>
                <a:schemeClr val="accent1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</a:endParaRPr>
          </a:p>
          <a:p>
            <a:endParaRPr lang="ru-RU" altLang="en-US" sz="2000" u="sng" dirty="0">
              <a:solidFill>
                <a:schemeClr val="accent1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520" y="0"/>
            <a:ext cx="4231005" cy="685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719705" y="455295"/>
            <a:ext cx="6096000" cy="509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Рекомендации</a:t>
            </a:r>
            <a:endParaRPr lang="ru-RU" altLang="en-US" sz="2800" b="1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96545" y="1381125"/>
            <a:ext cx="7268845" cy="5775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Артемьева Н.Н. Киндерномика. Что такое деньги и как с ними обращаться? Книга-игра по финансовой грамотности для детей</a:t>
            </a:r>
            <a:endParaRPr lang="ru-RU" dirty="0">
              <a:solidFill>
                <a:prstClr val="black">
                  <a:lumMod val="95000"/>
                  <a:lumOff val="5000"/>
                </a:prst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Издательство: </a:t>
            </a:r>
            <a:r>
              <a:rPr lang="ru-RU" dirty="0" err="1">
                <a:solidFill>
                  <a:prstClr val="black">
                    <a:lumMod val="95000"/>
                    <a:lumOff val="5000"/>
                  </a:prst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Эксмо</a:t>
            </a:r>
            <a:endParaRPr lang="ru-RU" dirty="0">
              <a:solidFill>
                <a:prstClr val="black">
                  <a:lumMod val="95000"/>
                  <a:lumOff val="5000"/>
                </a:prst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Год: 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2021</a:t>
            </a:r>
            <a:endParaRPr lang="ru-RU" dirty="0" smtClean="0">
              <a:solidFill>
                <a:prstClr val="black">
                  <a:lumMod val="95000"/>
                  <a:lumOff val="5000"/>
                </a:prst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Эта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книга написана в виде последовательного художественного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сюжета, в котором 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желание главного героя приобрести новый сотовый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телефон приводит его в качестве маленького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путешественника в разнообразные сказочные миры.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А по пути он узнает разные факты о финансах.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Хорошая книга для детей, однако, на мой взгляд, некоторые темы они не смогут освоить без помощи грамотного родителя, знакомого с основами формирования семейного и личного бюджета, накопления и сохранения капитала, а также опасностями, которые подстерегают любого новичка в мире денег.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ru-RU" alt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515" y="1381125"/>
            <a:ext cx="3644900" cy="4408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83" y="1235283"/>
            <a:ext cx="3981033" cy="39810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76725" y="342265"/>
            <a:ext cx="5345430" cy="22123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Century" panose="02040604050505020304" charset="0"/>
                <a:cs typeface="Century" panose="02040604050505020304" charset="0"/>
              </a:rPr>
              <a:t>Андреева</a:t>
            </a:r>
            <a:br>
              <a:rPr lang="ru-RU" sz="4000" b="1" dirty="0">
                <a:latin typeface="Century" panose="02040604050505020304" charset="0"/>
                <a:cs typeface="Century" panose="02040604050505020304" charset="0"/>
              </a:rPr>
            </a:br>
            <a:r>
              <a:rPr lang="ru-RU" sz="4000" b="1" dirty="0">
                <a:latin typeface="Century" panose="02040604050505020304" charset="0"/>
                <a:cs typeface="Century" panose="02040604050505020304" charset="0"/>
              </a:rPr>
              <a:t>Ольга Сергеевна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0435" y="1985645"/>
            <a:ext cx="5020098" cy="43668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</a:rPr>
              <a:t>Независимый финансовый консультант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</a:rPr>
              <a:t>Федеральный эксперт Ассоциации развития финансовой грамотности (г. Москва), </a:t>
            </a:r>
            <a:endParaRPr lang="ru-RU" sz="2000" dirty="0" smtClean="0">
              <a:latin typeface="Century" panose="02040604050505020304" charset="0"/>
              <a:cs typeface="Century" panose="020406040505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" panose="02040604050505020304" charset="0"/>
                <a:cs typeface="Century" panose="02040604050505020304" charset="0"/>
              </a:rPr>
              <a:t>эксперт АСИ по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</a:rPr>
              <a:t>направлению «Финансовая грамотность»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</a:rPr>
              <a:t>Кандидат филологических наук, </a:t>
            </a:r>
            <a:r>
              <a:rPr lang="ru-RU" sz="2000" dirty="0" smtClean="0">
                <a:latin typeface="Century" panose="02040604050505020304" charset="0"/>
                <a:cs typeface="Century" panose="02040604050505020304" charset="0"/>
              </a:rPr>
              <a:t>доцент, начальник департамента филологии ГАОУ ВО МГПУ 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</a:rPr>
              <a:t>Автор </a:t>
            </a:r>
            <a:r>
              <a:rPr lang="ru-RU" sz="2000" dirty="0" smtClean="0">
                <a:latin typeface="Century" panose="02040604050505020304" charset="0"/>
                <a:cs typeface="Century" panose="02040604050505020304" charset="0"/>
              </a:rPr>
              <a:t>книг  по финансовому просвещению родителей и детей (изд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</a:rPr>
              <a:t>. «Просвещение</a:t>
            </a:r>
            <a:r>
              <a:rPr lang="ru-RU" sz="2000" dirty="0" smtClean="0">
                <a:latin typeface="Century" panose="02040604050505020304" charset="0"/>
                <a:cs typeface="Century" panose="02040604050505020304" charset="0"/>
              </a:rPr>
              <a:t>»)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938145" y="364490"/>
            <a:ext cx="576707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Рекомендации</a:t>
            </a:r>
            <a:r>
              <a:rPr lang="ru-RU" dirty="0">
                <a:solidFill>
                  <a:srgbClr val="314184"/>
                </a:solidFill>
                <a:sym typeface="+mn-ea"/>
              </a:rPr>
              <a:t/>
            </a:r>
            <a:br>
              <a:rPr lang="ru-RU" dirty="0">
                <a:solidFill>
                  <a:srgbClr val="314184"/>
                </a:solidFill>
                <a:sym typeface="+mn-ea"/>
              </a:rPr>
            </a:br>
            <a:endParaRPr lang="ru-RU" altLang="en-US" dirty="0">
              <a:solidFill>
                <a:srgbClr val="314184"/>
              </a:solidFill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77850" y="1693545"/>
            <a:ext cx="6361430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Автор: Алексей Гридин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Название: Обращайся с деньгами по-взрослому. Финансовая грамотность для детей от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мобайликов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Издательство: Феникс, 2019 г.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indent="0">
              <a:buNone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  <a:p>
            <a:pPr marL="0" indent="0">
              <a:buNone/>
            </a:pP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Яркая, интересная книга для детей в виде истории взаимодействия детей с волшебными очень умными существами - </a:t>
            </a:r>
            <a:r>
              <a:rPr lang="ru-RU" sz="2000" u="sng" dirty="0" err="1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мобайликами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. </a:t>
            </a:r>
            <a:endParaRPr lang="ru-RU" sz="2000" u="sng" dirty="0">
              <a:solidFill>
                <a:schemeClr val="accent1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indent="0">
              <a:buNone/>
            </a:pP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Предназначена для самостоятельного ознакомления детьми от 7 до 13 лет. </a:t>
            </a:r>
            <a:endParaRPr lang="ru-RU" sz="2000" u="sng" dirty="0">
              <a:solidFill>
                <a:schemeClr val="accent1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indent="0">
              <a:buNone/>
            </a:pP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Однако автор предлагает детям читать эту книгу вместе с родителями и осваивать новые понятия из области экономики и финансов без формирования каких-либо устойчивых навыков обращения с реальными денежными средствами. </a:t>
            </a:r>
            <a:endParaRPr lang="ru-RU" sz="2000" u="sng" dirty="0">
              <a:solidFill>
                <a:schemeClr val="accent1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</a:endParaRPr>
          </a:p>
          <a:p>
            <a:endParaRPr lang="ru-RU" altLang="en-US" sz="2000" u="sng">
              <a:latin typeface="Century" panose="02040604050505020304" charset="0"/>
              <a:cs typeface="Century" panose="0204060405050502030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320" y="1693545"/>
            <a:ext cx="3641725" cy="4344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233295" y="314960"/>
            <a:ext cx="6676390" cy="2561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spc="9" dirty="0">
                <a:solidFill>
                  <a:srgbClr val="314184"/>
                </a:solidFill>
                <a:latin typeface="Century" panose="02040604050505020304" charset="0"/>
                <a:ea typeface="Verdana" panose="020B0604030504040204"/>
                <a:cs typeface="Century" panose="02040604050505020304" charset="0"/>
                <a:sym typeface="+mn-ea"/>
              </a:rPr>
              <a:t>Книга «МАМА/ ПАПА, дайте денег! </a:t>
            </a:r>
            <a:br>
              <a:rPr lang="ru-RU" sz="2800" b="1" spc="9" dirty="0">
                <a:solidFill>
                  <a:srgbClr val="314184"/>
                </a:solidFill>
                <a:latin typeface="Century" panose="02040604050505020304" charset="0"/>
                <a:ea typeface="Verdana" panose="020B0604030504040204"/>
                <a:cs typeface="Century" panose="02040604050505020304" charset="0"/>
                <a:sym typeface="+mn-ea"/>
              </a:rPr>
            </a:br>
            <a:r>
              <a:rPr lang="ru-RU" sz="2800" b="1" spc="9" dirty="0">
                <a:solidFill>
                  <a:srgbClr val="314184"/>
                </a:solidFill>
                <a:latin typeface="Century" panose="02040604050505020304" charset="0"/>
                <a:ea typeface="Verdana" panose="020B0604030504040204"/>
                <a:cs typeface="Century" panose="02040604050505020304" charset="0"/>
                <a:sym typeface="+mn-ea"/>
              </a:rPr>
              <a:t>Как воспитать у детей разумное отношение к финансам</a:t>
            </a:r>
            <a:r>
              <a:rPr lang="ru-RU" sz="2800" b="1" spc="9" dirty="0" smtClean="0">
                <a:solidFill>
                  <a:srgbClr val="314184"/>
                </a:solidFill>
                <a:latin typeface="Century" panose="02040604050505020304" charset="0"/>
                <a:ea typeface="Verdana" panose="020B0604030504040204"/>
                <a:cs typeface="Century" panose="02040604050505020304" charset="0"/>
                <a:sym typeface="+mn-ea"/>
              </a:rPr>
              <a:t>?»</a:t>
            </a:r>
            <a:r>
              <a:rPr lang="ru-RU" b="1" dirty="0">
                <a:solidFill>
                  <a:srgbClr val="314184"/>
                </a:solidFill>
                <a:ea typeface="Calibri" panose="020F0502020204030204"/>
                <a:cs typeface="Calibri" panose="020F0502020204030204"/>
                <a:sym typeface="+mn-ea"/>
              </a:rPr>
              <a:t/>
            </a:r>
            <a:br>
              <a:rPr lang="ru-RU" b="1" dirty="0">
                <a:solidFill>
                  <a:srgbClr val="314184"/>
                </a:solidFill>
                <a:ea typeface="Calibri" panose="020F0502020204030204"/>
                <a:cs typeface="Calibri" panose="020F0502020204030204"/>
                <a:sym typeface="+mn-ea"/>
              </a:rPr>
            </a:br>
            <a:endParaRPr lang="ru-RU" altLang="en-US" b="1" dirty="0">
              <a:solidFill>
                <a:srgbClr val="314184"/>
              </a:solidFill>
              <a:ea typeface="Calibri" panose="020F0502020204030204"/>
              <a:cs typeface="Calibri" panose="020F0502020204030204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87705" y="2006600"/>
            <a:ext cx="6205220" cy="5082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Книга – пособие для родителей</a:t>
            </a:r>
            <a:endParaRPr lang="ru-RU" sz="2000" dirty="0">
              <a:solidFill>
                <a:prstClr val="black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Поможет родителям:</a:t>
            </a:r>
            <a:endParaRPr lang="ru-RU" sz="2000" dirty="0">
              <a:solidFill>
                <a:prstClr val="black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342900" lvl="0" indent="-342900" defTabSz="914400">
              <a:spcBef>
                <a:spcPts val="0"/>
              </a:spcBef>
              <a:buClr>
                <a:srgbClr val="314184"/>
              </a:buClr>
              <a:buSzTx/>
              <a:buFont typeface="Wingdings" panose="05000000000000000000" charset="0"/>
              <a:buChar char="Ø"/>
              <a:defRPr/>
            </a:pPr>
            <a:r>
              <a:rPr lang="ru-RU" sz="2000" dirty="0">
                <a:solidFill>
                  <a:prstClr val="black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привить детям полезные и необходимые привычки, </a:t>
            </a:r>
            <a:endParaRPr lang="ru-RU" sz="2000" dirty="0">
              <a:solidFill>
                <a:prstClr val="black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342900" lvl="0" indent="-342900" defTabSz="914400">
              <a:spcBef>
                <a:spcPts val="0"/>
              </a:spcBef>
              <a:buClr>
                <a:srgbClr val="314184"/>
              </a:buClr>
              <a:buSzTx/>
              <a:buFont typeface="Wingdings" panose="05000000000000000000" charset="0"/>
              <a:buChar char="Ø"/>
              <a:defRPr/>
            </a:pPr>
            <a:r>
              <a:rPr lang="ru-RU" sz="2000" dirty="0">
                <a:solidFill>
                  <a:prstClr val="black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позволит правильно транслировать свои знания и опыт, </a:t>
            </a:r>
            <a:endParaRPr lang="ru-RU" sz="2000" dirty="0">
              <a:solidFill>
                <a:prstClr val="black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342900" lvl="0" indent="-342900" defTabSz="914400">
              <a:spcBef>
                <a:spcPts val="0"/>
              </a:spcBef>
              <a:buClr>
                <a:srgbClr val="314184"/>
              </a:buClr>
              <a:buSzTx/>
              <a:buFont typeface="Wingdings" panose="05000000000000000000" charset="0"/>
              <a:buChar char="Ø"/>
              <a:defRPr/>
            </a:pPr>
            <a:r>
              <a:rPr lang="ru-RU" sz="2000" dirty="0">
                <a:solidFill>
                  <a:prstClr val="black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строить взаимодействие с точки зрения возраста и уровня понимания. </a:t>
            </a:r>
            <a:endParaRPr lang="ru-RU" sz="2000" dirty="0">
              <a:solidFill>
                <a:prstClr val="black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Она наполнена:</a:t>
            </a:r>
            <a:endParaRPr lang="ru-RU" sz="2000" dirty="0">
              <a:solidFill>
                <a:prstClr val="black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342900" lvl="0" indent="-342900" defTabSz="914400">
              <a:spcBef>
                <a:spcPts val="0"/>
              </a:spcBef>
              <a:buClr>
                <a:srgbClr val="314184"/>
              </a:buClr>
              <a:buSzTx/>
              <a:buFont typeface="Wingdings" panose="05000000000000000000" charset="0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большим опытом педагога и психолога,</a:t>
            </a:r>
            <a:endParaRPr lang="ru-RU" sz="2000" dirty="0">
              <a:solidFill>
                <a:prstClr val="black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342900" lvl="0" indent="-342900" defTabSz="914400">
              <a:spcBef>
                <a:spcPts val="0"/>
              </a:spcBef>
              <a:buClr>
                <a:srgbClr val="314184"/>
              </a:buClr>
              <a:buSzTx/>
              <a:buFont typeface="Wingdings" panose="05000000000000000000" charset="0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яркими жизненными примерами, </a:t>
            </a:r>
            <a:endParaRPr lang="ru-RU" sz="2000" dirty="0">
              <a:solidFill>
                <a:prstClr val="black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342900" lvl="0" indent="-342900" defTabSz="914400">
              <a:spcBef>
                <a:spcPts val="0"/>
              </a:spcBef>
              <a:buClr>
                <a:srgbClr val="314184"/>
              </a:buClr>
              <a:buSzTx/>
              <a:buFont typeface="Wingdings" panose="05000000000000000000" charset="0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веселыми историями </a:t>
            </a:r>
            <a:endParaRPr lang="ru-RU" sz="2000" dirty="0">
              <a:solidFill>
                <a:prstClr val="black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342900" lvl="0" indent="-342900" defTabSz="914400">
              <a:spcBef>
                <a:spcPts val="0"/>
              </a:spcBef>
              <a:buClr>
                <a:srgbClr val="314184"/>
              </a:buClr>
              <a:buSzTx/>
              <a:buFont typeface="Wingdings" panose="05000000000000000000" charset="0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осмысленными выводами, которые пригодятся вдумчивым родителям. </a:t>
            </a:r>
            <a:endParaRPr lang="ru-RU" sz="2000" dirty="0">
              <a:solidFill>
                <a:prstClr val="black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Clr>
                <a:srgbClr val="314184"/>
              </a:buClr>
              <a:buFont typeface="Wingdings" panose="05000000000000000000" charset="0"/>
              <a:buChar char="v"/>
            </a:pPr>
            <a:endParaRPr lang="ru-RU" altLang="en-US" sz="2000" u="sng" dirty="0">
              <a:latin typeface="Century" panose="02040604050505020304" charset="0"/>
              <a:cs typeface="Century" panose="0204060405050502030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5020" y="1273810"/>
            <a:ext cx="3781425" cy="5398135"/>
          </a:xfrm>
          <a:prstGeom prst="rect">
            <a:avLst/>
          </a:prstGeom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825" y="4461510"/>
            <a:ext cx="2066290" cy="2066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626995" y="429260"/>
            <a:ext cx="5750560" cy="598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620" algn="ctr">
              <a:spcBef>
                <a:spcPts val="80"/>
              </a:spcBef>
              <a:defRPr/>
            </a:pPr>
            <a:r>
              <a:rPr lang="ru-RU" sz="2800" b="1" spc="9" dirty="0">
                <a:solidFill>
                  <a:srgbClr val="314184"/>
                </a:solidFill>
                <a:latin typeface="Century" panose="02040604050505020304" charset="0"/>
                <a:ea typeface="Verdana" panose="020B0604030504040204"/>
                <a:cs typeface="Century" panose="02040604050505020304" charset="0"/>
                <a:sym typeface="+mn-ea"/>
              </a:rPr>
              <a:t>Особенности книги</a:t>
            </a:r>
            <a:endParaRPr lang="ru-RU" altLang="en-US" sz="2800" b="1" spc="9" dirty="0">
              <a:solidFill>
                <a:srgbClr val="314184"/>
              </a:solidFill>
              <a:latin typeface="Century" panose="02040604050505020304" charset="0"/>
              <a:ea typeface="Verdana" panose="020B0604030504040204"/>
              <a:cs typeface="Century" panose="0204060405050502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61010" y="1102995"/>
            <a:ext cx="8635365" cy="5986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620">
              <a:tabLst>
                <a:tab pos="318770" algn="l"/>
              </a:tabLst>
              <a:defRPr/>
            </a:pPr>
            <a:r>
              <a:rPr lang="ru-RU" sz="2000" b="1" dirty="0">
                <a:latin typeface="Century" panose="02040604050505020304" charset="0"/>
                <a:cs typeface="Century" panose="02040604050505020304" charset="0"/>
                <a:sym typeface="+mn-ea"/>
              </a:rPr>
              <a:t>1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. В книге даны рекомендации по возрастам детей и разбор практических примеров. </a:t>
            </a:r>
            <a:r>
              <a:rPr lang="en-US" sz="2000" u="sng" dirty="0">
                <a:solidFill>
                  <a:srgbClr val="0070C0"/>
                </a:solidFill>
                <a:latin typeface="Century" panose="02040604050505020304" charset="0"/>
                <a:cs typeface="Century" panose="02040604050505020304" charset="0"/>
                <a:sym typeface="+mn-ea"/>
                <a:hlinkClick r:id="rId5" tooltip="http://fincubator.ru/science/library/books/andreeva-ma-a-am-pa-a-ap/#desc"/>
              </a:rPr>
              <a:t>http://fincubator.ru/science/library/books/andreeva-ma-a-am-pa-a-ap/#desc</a:t>
            </a:r>
            <a:r>
              <a:rPr lang="ru-RU" sz="2000" dirty="0">
                <a:solidFill>
                  <a:srgbClr val="0070C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 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7620">
              <a:tabLst>
                <a:tab pos="318770" algn="l"/>
              </a:tabLst>
              <a:defRPr/>
            </a:pPr>
            <a:r>
              <a:rPr lang="ru-RU" sz="2000" b="1" dirty="0">
                <a:latin typeface="Century" panose="02040604050505020304" charset="0"/>
                <a:cs typeface="Century" panose="02040604050505020304" charset="0"/>
                <a:sym typeface="+mn-ea"/>
              </a:rPr>
              <a:t>2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. Ссылки на интерактивные материалы станут   подспорьем для родителей.</a:t>
            </a:r>
            <a:endParaRPr sz="2000" dirty="0">
              <a:latin typeface="Century" panose="02040604050505020304" charset="0"/>
              <a:cs typeface="Century" panose="02040604050505020304" charset="0"/>
            </a:endParaRPr>
          </a:p>
          <a:p>
            <a:pPr marL="7620">
              <a:tabLst>
                <a:tab pos="318770" algn="l"/>
              </a:tabLst>
              <a:defRPr/>
            </a:pPr>
            <a:r>
              <a:rPr lang="ru-RU" sz="2000" b="1" dirty="0">
                <a:latin typeface="Century" panose="02040604050505020304" charset="0"/>
                <a:cs typeface="Century" panose="02040604050505020304" charset="0"/>
                <a:sym typeface="+mn-ea"/>
              </a:rPr>
              <a:t>3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. Каждая глава содержит яркие примеры из собственного опыта воспитания детей, а также преподавания основ финансовой грамотности дошкольникам, школьникам и студентам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7620">
              <a:tabLst>
                <a:tab pos="318770" algn="l"/>
              </a:tabLst>
              <a:defRPr/>
            </a:pPr>
            <a:r>
              <a:rPr lang="ru-RU" sz="2000" b="1" dirty="0">
                <a:latin typeface="Century" panose="02040604050505020304" charset="0"/>
                <a:cs typeface="Century" panose="02040604050505020304" charset="0"/>
                <a:sym typeface="+mn-ea"/>
              </a:rPr>
              <a:t>4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. Ссылки: мультфильмы, фильмы, деловые игры.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7620">
              <a:tabLst>
                <a:tab pos="318770" algn="l"/>
              </a:tabLst>
              <a:defRPr/>
            </a:pPr>
            <a:r>
              <a:rPr lang="ru-RU" sz="2000" b="1" dirty="0">
                <a:latin typeface="Century" panose="02040604050505020304" charset="0"/>
                <a:cs typeface="Century" panose="02040604050505020304" charset="0"/>
                <a:sym typeface="+mn-ea"/>
              </a:rPr>
              <a:t>5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. Отдельный блок ответов на сложные вопросы, с которыми родители могут столкнуться:  как научить детей жертвовать и заниматься благотворительностью; </a:t>
            </a:r>
            <a:endParaRPr sz="2000" dirty="0">
              <a:latin typeface="Century" panose="02040604050505020304" charset="0"/>
              <a:cs typeface="Century" panose="02040604050505020304" charset="0"/>
            </a:endParaRPr>
          </a:p>
          <a:p>
            <a:pPr marL="7620">
              <a:tabLst>
                <a:tab pos="318770" algn="l"/>
              </a:tabLst>
              <a:defRPr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как правильно действовать в непредвиденных обстоятельствах; </a:t>
            </a:r>
            <a:endParaRPr sz="2000" dirty="0">
              <a:latin typeface="Century" panose="02040604050505020304" charset="0"/>
              <a:cs typeface="Century" panose="02040604050505020304" charset="0"/>
            </a:endParaRPr>
          </a:p>
          <a:p>
            <a:pPr marL="7620">
              <a:tabLst>
                <a:tab pos="318770" algn="l"/>
              </a:tabLst>
              <a:defRPr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как действовать во внештатных ситуациях, связанных с крупными финансовыми потерями. 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7620">
              <a:tabLst>
                <a:tab pos="318770" algn="l"/>
              </a:tabLst>
              <a:defRPr/>
            </a:pPr>
            <a:r>
              <a:rPr lang="ru-RU" sz="2000" b="1" dirty="0">
                <a:latin typeface="Century" panose="02040604050505020304" charset="0"/>
                <a:cs typeface="Century" panose="02040604050505020304" charset="0"/>
                <a:sym typeface="+mn-ea"/>
              </a:rPr>
              <a:t>6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. Много жизненного опыта и личных историй.</a:t>
            </a:r>
            <a:endParaRPr sz="2000" dirty="0">
              <a:latin typeface="Century" panose="02040604050505020304" charset="0"/>
              <a:cs typeface="Century" panose="02040604050505020304" charset="0"/>
            </a:endParaRPr>
          </a:p>
          <a:p>
            <a:pPr marL="7620">
              <a:tabLst>
                <a:tab pos="318770" algn="l"/>
              </a:tabLst>
              <a:defRPr/>
            </a:pPr>
            <a:r>
              <a:rPr lang="ru-RU" sz="2000" dirty="0">
                <a:solidFill>
                  <a:srgbClr val="C0000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Ни одна теория или учебник не могут быть нагляднее реальности</a:t>
            </a:r>
            <a:r>
              <a:rPr lang="ru-RU" sz="2000" dirty="0">
                <a:solidFill>
                  <a:srgbClr val="25367E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.</a:t>
            </a:r>
            <a:endParaRPr lang="ru-RU" altLang="en-US" sz="2000">
              <a:latin typeface="Century" panose="02040604050505020304" charset="0"/>
              <a:cs typeface="Century" panose="02040604050505020304" charset="0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253220" y="2010410"/>
            <a:ext cx="2645410" cy="2645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" y="0"/>
            <a:ext cx="121786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41986" y="429683"/>
            <a:ext cx="4268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F DinDisplay Pro"/>
              </a:rPr>
              <a:t>Расширить кругозор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7676" y="1837948"/>
            <a:ext cx="47192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F DinDisplay Pro"/>
              </a:rPr>
              <a:t>Рекомендации </a:t>
            </a:r>
            <a:r>
              <a:rPr lang="ru-RU" dirty="0" smtClean="0">
                <a:latin typeface="PF DinDisplay Pro"/>
              </a:rPr>
              <a:t>педагогам </a:t>
            </a:r>
            <a:r>
              <a:rPr lang="ru-RU" dirty="0">
                <a:latin typeface="PF DinDisplay Pro"/>
              </a:rPr>
              <a:t>по книгам, аудио и видео ресурсам, с помощью которых можно поддерживать знания детей и углублять их. </a:t>
            </a:r>
          </a:p>
          <a:p>
            <a:r>
              <a:rPr lang="en-US" dirty="0">
                <a:latin typeface="PF DinDisplay Pro"/>
                <a:hlinkClick r:id="rId5"/>
              </a:rPr>
              <a:t>https://fincubator.ru/projects-arfg/rid/doc/speech</a:t>
            </a:r>
            <a:r>
              <a:rPr lang="en-US" dirty="0" smtClean="0">
                <a:latin typeface="PF DinDisplay Pro"/>
                <a:hlinkClick r:id="rId5"/>
              </a:rPr>
              <a:t>/</a:t>
            </a:r>
            <a:r>
              <a:rPr lang="ru-RU" dirty="0" smtClean="0">
                <a:latin typeface="PF DinDisplay Pro"/>
              </a:rPr>
              <a:t> </a:t>
            </a:r>
            <a:endParaRPr lang="ru-RU" dirty="0">
              <a:latin typeface="PF DinDisplay Pro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62" y="1209694"/>
            <a:ext cx="3759889" cy="3933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3768" y="3868122"/>
            <a:ext cx="2190532" cy="21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89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4"/>
            <a:ext cx="12194607" cy="6856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03" y="1089843"/>
            <a:ext cx="6191794" cy="2656842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2795451" y="4104441"/>
            <a:ext cx="6601098" cy="1290242"/>
            <a:chOff x="461544" y="4159474"/>
            <a:chExt cx="5635505" cy="1290242"/>
          </a:xfrm>
        </p:grpSpPr>
        <p:sp>
          <p:nvSpPr>
            <p:cNvPr id="17" name="TextBox 16"/>
            <p:cNvSpPr txBox="1"/>
            <p:nvPr/>
          </p:nvSpPr>
          <p:spPr>
            <a:xfrm>
              <a:off x="976333" y="4159474"/>
              <a:ext cx="51207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314184"/>
                  </a:solidFill>
                  <a:latin typeface="PF DinDisplay Pro" panose="02000506030000020004" pitchFamily="2" charset="0"/>
                </a:rPr>
                <a:t>https://fincubator.ru/projects-arfg/rid/</a:t>
              </a:r>
              <a:endParaRPr lang="ru-RU" sz="2400" b="1" dirty="0">
                <a:solidFill>
                  <a:srgbClr val="314184"/>
                </a:solidFill>
                <a:latin typeface="PF DinDisplay Pro" panose="02000506030000020004" pitchFamily="2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44" y="5178807"/>
              <a:ext cx="379461" cy="21803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8" y="4722371"/>
              <a:ext cx="339773" cy="24221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64" y="4259008"/>
              <a:ext cx="333220" cy="32118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76333" y="4988051"/>
              <a:ext cx="4771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314184"/>
                  </a:solidFill>
                  <a:latin typeface="PF DinDisplay Pro" panose="02000506030000020004" pitchFamily="2" charset="0"/>
                </a:rPr>
                <a:t>rid_govorim_o_finansah</a:t>
              </a:r>
              <a:endParaRPr lang="ru-RU" sz="2400" b="1" dirty="0">
                <a:solidFill>
                  <a:srgbClr val="314184"/>
                </a:solidFill>
                <a:latin typeface="PF DinDisplay Pro" panose="02000506030000020004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76333" y="4585209"/>
              <a:ext cx="4771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314184"/>
                  </a:solidFill>
                  <a:latin typeface="PF DinDisplay Pro" panose="02000506030000020004" pitchFamily="2" charset="0"/>
                </a:rPr>
                <a:t>ridfinance@yandex.ru</a:t>
              </a:r>
              <a:endParaRPr lang="ru-RU" sz="2400" b="1" dirty="0">
                <a:solidFill>
                  <a:srgbClr val="314184"/>
                </a:solidFill>
                <a:latin typeface="PF DinDisplay Pro" panose="0200050603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34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6" y="-184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741295" y="455295"/>
            <a:ext cx="5786120" cy="1472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Для чего необходимо повышать финансовую грамотность дошкольников?</a:t>
            </a:r>
            <a:r>
              <a:rPr lang="ru-RU" b="1" dirty="0">
                <a:sym typeface="+mn-ea"/>
              </a:rPr>
              <a:t/>
            </a:r>
            <a:br>
              <a:rPr lang="ru-RU" b="1" dirty="0">
                <a:sym typeface="+mn-ea"/>
              </a:rPr>
            </a:br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049655" y="2042795"/>
            <a:ext cx="7943850" cy="247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Финансовая грамотность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- результат процесса финансового </a:t>
            </a: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образования, который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, в свою очередь, определяется как сочетание осведомленности</a:t>
            </a: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, знаний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, умений и поведенческих моделей, необходимых для принятия успешных финансовых решений и для достижения финансового благосостояния. 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endParaRPr lang="ru-RU" altLang="en-US" sz="2000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049655" y="4363085"/>
            <a:ext cx="7137400" cy="1942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>
                <a:latin typeface="Century" panose="02040604050505020304" charset="0"/>
                <a:cs typeface="Century" panose="02040604050505020304" charset="0"/>
                <a:sym typeface="+mn-ea"/>
              </a:rPr>
              <a:t>Стратегия повышения финансовой грамотности в Российской Федерации на 2024–2030 годы,</a:t>
            </a:r>
            <a:endParaRPr lang="ru-RU" dirty="0">
              <a:latin typeface="Century" panose="02040604050505020304" charset="0"/>
              <a:cs typeface="Century" panose="02040604050505020304" charset="0"/>
            </a:endParaRPr>
          </a:p>
          <a:p>
            <a:r>
              <a:rPr lang="ru-RU" dirty="0">
                <a:latin typeface="Century" panose="02040604050505020304" charset="0"/>
                <a:cs typeface="Century" panose="02040604050505020304" charset="0"/>
                <a:sym typeface="+mn-ea"/>
              </a:rPr>
              <a:t>утвержденная распоряжением Правительства Российской Федерации от 24 октября 2023 года </a:t>
            </a:r>
            <a:r>
              <a:rPr lang="ru-RU" dirty="0" err="1">
                <a:latin typeface="Century" panose="02040604050505020304" charset="0"/>
                <a:cs typeface="Century" panose="02040604050505020304" charset="0"/>
                <a:sym typeface="+mn-ea"/>
              </a:rPr>
              <a:t>No</a:t>
            </a:r>
            <a:r>
              <a:rPr lang="ru-RU" dirty="0">
                <a:latin typeface="Century" panose="02040604050505020304" charset="0"/>
                <a:cs typeface="Century" panose="02040604050505020304" charset="0"/>
                <a:sym typeface="+mn-ea"/>
              </a:rPr>
              <a:t> 2958-р</a:t>
            </a:r>
            <a:endParaRPr lang="ru-R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879850" y="454025"/>
            <a:ext cx="4150995" cy="1140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ФГОС ДО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</a:br>
            <a:endParaRPr lang="ru-RU" altLang="en-US" sz="2800" b="1" dirty="0">
              <a:solidFill>
                <a:schemeClr val="accent5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01370" y="1459230"/>
            <a:ext cx="8411845" cy="39833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Федеральный государственный образовательный стандарт дошкольного образования ставит задачу формирования общей культуры личности детей.</a:t>
            </a:r>
            <a:b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</a:b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Экономическая культура личности </a:t>
            </a: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дошкольника включает формирование: 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первичных представлений об экономических категориях, 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интеллектуальных и нравственных </a:t>
            </a: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качеств: бережливость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, смекалка, трудолюбие, умение планировать дела, осуждение жадности и расточительности. 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Без сформированных первичных экономических представлений невозможно формирование финансовой грамотности.</a:t>
            </a:r>
            <a:b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</a:br>
            <a:endParaRPr lang="ru-RU" sz="2000" dirty="0">
              <a:latin typeface="Century" panose="02040604050505020304" charset="0"/>
              <a:cs typeface="Century" panose="02040604050505020304" charset="0"/>
              <a:sym typeface="+mn-ea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В результате последовательного обучения в ДОУ, школе, СПО, ВПО он станет самостоятельным и успешным человеком, принимающим грамотные, взвешенные решения.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algn="ctr"/>
            <a:endParaRPr lang="ru-RU" altLang="en-US" sz="2000" b="1">
              <a:latin typeface="Century" panose="02040604050505020304" charset="0"/>
              <a:cs typeface="Century" panose="020406040505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" y="0"/>
            <a:ext cx="121786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1363" y="582432"/>
            <a:ext cx="3710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F DinDisplay Pro"/>
              </a:rPr>
              <a:t>Финансово-грамотный человек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7859" y="1346185"/>
            <a:ext cx="2714868" cy="771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Ведет учет доходов                и расходов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36821" y="5445954"/>
            <a:ext cx="3118427" cy="76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Планирует жизнь на пенсии, формирует долгосрочные сбережения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7858" y="2381249"/>
            <a:ext cx="2714866" cy="736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Формирует финансовый резерв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7858" y="3382399"/>
            <a:ext cx="2714867" cy="736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Анализирует  важную финансовую информацию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0233" y="4427291"/>
            <a:ext cx="2762493" cy="722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Умеет пользоваться финансовыми услугами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29125" y="1368293"/>
            <a:ext cx="3226124" cy="721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Знает свои права потребителя финансовых услуг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11832" y="4243745"/>
            <a:ext cx="2736526" cy="745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Защищает свой бюджет от финансовых рисков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92782" y="3268550"/>
            <a:ext cx="2755576" cy="745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Выполняет свои обязанности налогоплательщика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92782" y="2307373"/>
            <a:ext cx="2755576" cy="70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Избегает закредитованности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48008" y="1376841"/>
            <a:ext cx="2800350" cy="712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Распознаёт финансовое мошенничество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39" y="1993186"/>
            <a:ext cx="3738721" cy="373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8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25" y="-179705"/>
            <a:ext cx="12519025" cy="7037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216785" y="299720"/>
            <a:ext cx="6675120" cy="1467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В соответствии с ФГОС ДО главной целью и результатом образования является развитие личности. </a:t>
            </a:r>
            <a:endParaRPr lang="ru-RU" altLang="en-US" sz="2400" b="1" dirty="0">
              <a:solidFill>
                <a:schemeClr val="accent5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98500" y="1767840"/>
            <a:ext cx="8354060" cy="4907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Формирование </a:t>
            </a:r>
            <a:r>
              <a:rPr lang="ru-RU" sz="2000" b="1" dirty="0">
                <a:latin typeface="Century" panose="02040604050505020304" charset="0"/>
                <a:cs typeface="Century" panose="02040604050505020304" charset="0"/>
                <a:sym typeface="+mn-ea"/>
              </a:rPr>
              <a:t>финансовой грамотности:</a:t>
            </a:r>
          </a:p>
          <a:p>
            <a:pPr marL="0" indent="0" algn="ctr">
              <a:buNone/>
            </a:pPr>
            <a:endParaRPr lang="ru-RU" sz="2000" b="1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приближает дошкольника к реальной жизни, 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пробуждает экономическое мышление, 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позволяет приобрести качества, присущие настоящей личности. 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В </a:t>
            </a:r>
            <a:r>
              <a:rPr lang="ru-RU" sz="2000" b="1" dirty="0">
                <a:latin typeface="Century" panose="02040604050505020304" charset="0"/>
                <a:cs typeface="Century" panose="02040604050505020304" charset="0"/>
                <a:sym typeface="+mn-ea"/>
              </a:rPr>
              <a:t>процессе обучения дошкольников финансовой грамотности мы </a:t>
            </a: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sz="2000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НЕ 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ознакомим детей с работой финансовых институтов, 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НЕ занимаемся постижением сложных специфических понятий (например, инфляция, биржа, ценные бумаги, аккредитивы и др.) 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НЕ решаем сложных арифметических задач.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  <a:p>
            <a:pPr marL="0" indent="0" algn="ctr">
              <a:buNone/>
            </a:pP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Мы учим 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в будущем обходиться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теми деньгами, </a:t>
            </a:r>
            <a:endParaRPr lang="ru-RU" sz="2000" b="1" u="sng" dirty="0" smtClean="0">
              <a:solidFill>
                <a:schemeClr val="accent1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0" indent="0" algn="ctr">
              <a:buNone/>
            </a:pP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которые в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наличии.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</a:endParaRPr>
          </a:p>
          <a:p>
            <a:endParaRPr lang="ru-RU" altLang="en-US" sz="2400" dirty="0">
              <a:latin typeface="Century" panose="02040604050505020304" charset="0"/>
              <a:cs typeface="Century" panose="020406040505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4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799715" y="429260"/>
            <a:ext cx="6105525" cy="6464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Дошкольников пора обучать ФГ?</a:t>
            </a:r>
            <a:endParaRPr lang="ru-RU" altLang="en-US" sz="2800" b="1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88976" y="1943417"/>
            <a:ext cx="407860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Где и как современные дети получают сведения о финансах: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algn="l"/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- из телевизора;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algn="l"/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- из рекламы;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algn="l"/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- от друзей;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algn="l"/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- из </a:t>
            </a:r>
            <a:r>
              <a:rPr lang="ru-RU" sz="2000" dirty="0" err="1">
                <a:latin typeface="Century" panose="02040604050505020304" charset="0"/>
                <a:cs typeface="Century" panose="02040604050505020304" charset="0"/>
                <a:sym typeface="+mn-ea"/>
              </a:rPr>
              <a:t>соцсетей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;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algn="l"/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-  в садике, школе и из других мест;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0" indent="0" algn="l">
              <a:buNone/>
            </a:pPr>
            <a:r>
              <a:rPr lang="ru-RU" sz="2000" b="1" dirty="0">
                <a:latin typeface="Century" panose="02040604050505020304" charset="0"/>
                <a:cs typeface="Century" panose="02040604050505020304" charset="0"/>
                <a:sym typeface="+mn-ea"/>
              </a:rPr>
              <a:t>- и довольно редко от </a:t>
            </a:r>
            <a:r>
              <a:rPr lang="ru-RU" sz="2000" b="1" dirty="0" smtClean="0">
                <a:latin typeface="Century" panose="02040604050505020304" charset="0"/>
                <a:cs typeface="Century" panose="02040604050505020304" charset="0"/>
                <a:sym typeface="+mn-ea"/>
              </a:rPr>
              <a:t>родителей</a:t>
            </a:r>
            <a:endParaRPr lang="ru-RU" sz="2000" b="1" dirty="0">
              <a:latin typeface="Century" panose="02040604050505020304" charset="0"/>
              <a:cs typeface="Century" panose="02040604050505020304" charset="0"/>
            </a:endParaRPr>
          </a:p>
          <a:p>
            <a:pPr algn="l"/>
            <a:endParaRPr lang="ru-RU" altLang="en-US" sz="2000" dirty="0">
              <a:latin typeface="Century" panose="02040604050505020304" charset="0"/>
              <a:cs typeface="Century" panose="020406040505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168901" y="1479232"/>
            <a:ext cx="4558665" cy="2468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ВАЖНО! при воспитании договариваемся со всеми взрослыми членами семьи для того, чтобы у нас была единая политика финансового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воспитания</a:t>
            </a:r>
            <a:endParaRPr lang="ru-RU" altLang="en-US" sz="2400" dirty="0">
              <a:latin typeface="Century" panose="02040604050505020304" charset="0"/>
              <a:cs typeface="Century" panose="0204060405050502030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64820" y="2713355"/>
            <a:ext cx="190500" cy="135890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450215" y="30054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sp>
        <p:nvSpPr>
          <p:cNvPr id="11" name="Пятиугольник 10"/>
          <p:cNvSpPr/>
          <p:nvPr/>
        </p:nvSpPr>
        <p:spPr>
          <a:xfrm>
            <a:off x="464820" y="3005455"/>
            <a:ext cx="190500" cy="135890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3" name="Пятиугольник 12"/>
          <p:cNvSpPr/>
          <p:nvPr/>
        </p:nvSpPr>
        <p:spPr>
          <a:xfrm>
            <a:off x="461645" y="3297555"/>
            <a:ext cx="190500" cy="135890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4" name="Пятиугольник 13"/>
          <p:cNvSpPr/>
          <p:nvPr/>
        </p:nvSpPr>
        <p:spPr>
          <a:xfrm>
            <a:off x="464820" y="3613785"/>
            <a:ext cx="190500" cy="135890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5" name="Пятиугольник 14"/>
          <p:cNvSpPr/>
          <p:nvPr/>
        </p:nvSpPr>
        <p:spPr>
          <a:xfrm>
            <a:off x="464820" y="3881755"/>
            <a:ext cx="190500" cy="135890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6" name="Пятиугольник 15"/>
          <p:cNvSpPr/>
          <p:nvPr/>
        </p:nvSpPr>
        <p:spPr>
          <a:xfrm>
            <a:off x="464820" y="4514215"/>
            <a:ext cx="190500" cy="135890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cxnSp>
        <p:nvCxnSpPr>
          <p:cNvPr id="18" name="Прямое соединение 17"/>
          <p:cNvCxnSpPr/>
          <p:nvPr/>
        </p:nvCxnSpPr>
        <p:spPr>
          <a:xfrm flipH="1">
            <a:off x="4871720" y="1531620"/>
            <a:ext cx="43815" cy="420243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58" y="3471333"/>
            <a:ext cx="3386667" cy="338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" y="0"/>
            <a:ext cx="121786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1363" y="582432"/>
            <a:ext cx="4315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PF DinDisplay Pro"/>
              </a:rPr>
              <a:t>Финансово-осознанный человек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7859" y="1346185"/>
            <a:ext cx="2714868" cy="771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Учится лучше </a:t>
            </a:r>
          </a:p>
          <a:p>
            <a:pPr algn="ctr"/>
            <a:r>
              <a:rPr lang="ru-RU" sz="1600" dirty="0"/>
              <a:t>понимать свои потребности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36821" y="5445954"/>
            <a:ext cx="3118427" cy="76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Формирует качественное информационное поле по финансовой тематике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7858" y="2381249"/>
            <a:ext cx="2714866" cy="736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Управляет своими эмоциями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7858" y="3382399"/>
            <a:ext cx="2714867" cy="736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Умеет разговаривать о финансовых вопросах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0233" y="4427291"/>
            <a:ext cx="2762493" cy="722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Внедряет здоровые </a:t>
            </a:r>
          </a:p>
          <a:p>
            <a:pPr algn="ctr"/>
            <a:r>
              <a:rPr lang="ru-RU" sz="1600" dirty="0"/>
              <a:t>финансовые привычки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29125" y="1368293"/>
            <a:ext cx="3226124" cy="721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Развивает финансовую культуру своей семьи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11832" y="4243745"/>
            <a:ext cx="2736526" cy="745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Работает с негативными установками и убеждениями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92782" y="3268550"/>
            <a:ext cx="2755576" cy="745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Осознает свои ценности и действует исходя из них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92782" y="2307373"/>
            <a:ext cx="2755576" cy="70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Занимает «взрослую позицию» по отношению к деньгам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48008" y="1376841"/>
            <a:ext cx="2800350" cy="712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Реалистичное оценивает свое финансовое положение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36" y="2245315"/>
            <a:ext cx="3764288" cy="304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7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901950" y="429895"/>
            <a:ext cx="4726517" cy="908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Дошкольники (5-7 лет)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sym typeface="+mn-ea"/>
              </a:rPr>
            </a:br>
            <a:endParaRPr lang="ru-RU" altLang="en-US" dirty="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44550" y="1706880"/>
            <a:ext cx="669036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Ребенок в этом возрасте способен: 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понять природу денег, их назначение и источник их появления;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различать номинал денежных знаков, находить признаки настоящих;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осуществлять простой счет денег;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понять суть процесса накопления на минимальном сроке и на визуально понятных примерах (копилка).</a:t>
            </a:r>
            <a:endParaRPr lang="ru-RU" altLang="en-US" sz="2000">
              <a:latin typeface="Century" panose="02040604050505020304" charset="0"/>
              <a:cs typeface="Century" panose="020406040505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457325" y="4568825"/>
            <a:ext cx="7536180" cy="1567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Формируется здоровая основа восприятия денег: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не хорошо и не плохо, не ценность, а средство реализации, хорошо зарабатывать честным трудом, а обманывать плохо (на примере сказок, пословиц)</a:t>
            </a:r>
            <a:endParaRPr lang="ru-RU" altLang="en-US" sz="2000" b="1">
              <a:latin typeface="Century" panose="02040604050505020304" charset="0"/>
              <a:cs typeface="Century" panose="0204060405050502030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65" y="1813340"/>
            <a:ext cx="2879469" cy="3012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1147</Words>
  <Application>Microsoft Office PowerPoint</Application>
  <PresentationFormat>Широкоэкранный</PresentationFormat>
  <Paragraphs>154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Century</vt:lpstr>
      <vt:lpstr>PF DinDisplay Pro</vt:lpstr>
      <vt:lpstr>Verdana</vt:lpstr>
      <vt:lpstr>Wingdings</vt:lpstr>
      <vt:lpstr>Тема Office</vt:lpstr>
      <vt:lpstr>Финансовая грамотность:  как преподавать дошкольникам?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User</cp:lastModifiedBy>
  <cp:revision>68</cp:revision>
  <dcterms:created xsi:type="dcterms:W3CDTF">2024-02-28T08:59:00Z</dcterms:created>
  <dcterms:modified xsi:type="dcterms:W3CDTF">2025-01-25T08:16:48Z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EC8C5D4C0F1A4E7D8D7AC02DDE6CEE00_12</vt:lpwstr>
  </property>
  <property fmtid="{D5CDD505-2E9C-101B-9397-08002B2CF9AE}" pid="3" name="KSOProductBuildVer">
    <vt:lpwstr>1049-12.2.0.13489</vt:lpwstr>
  </property>
</Properties>
</file>