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8" r:id="rId5"/>
    <p:sldId id="261" r:id="rId6"/>
    <p:sldId id="270" r:id="rId7"/>
    <p:sldId id="269" r:id="rId8"/>
    <p:sldId id="265" r:id="rId9"/>
    <p:sldId id="26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184"/>
    <a:srgbClr val="E61E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44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728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7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49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377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724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02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15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93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58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96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607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3547CD-D779-4C8E-A63E-42EFCC8B891C}" type="datetimeFigureOut">
              <a:rPr lang="ru-RU" smtClean="0"/>
              <a:t>25.01.2025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E4D55-7E02-4B05-820C-8279968F3E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55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hyperlink" Target="https://5rfull.bitrix24.ru/~ZNsvn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5rfull.bitrix24.ru/~hrt2P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hyperlink" Target="https://&#1084;&#1086;&#1080;&#1092;&#1080;&#1085;&#1072;&#1085;&#1089;&#1099;.&#1088;&#1092;/materials/multiki-o-finansah-5/" TargetMode="Externa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rcfg24.ru/page45984501.html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rcfg24.ru/page45984973.html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cfg24.ru/page45983091.html" TargetMode="External"/><Relationship Id="rId5" Type="http://schemas.openxmlformats.org/officeDocument/2006/relationships/hyperlink" Target="https://disk.yandex.ru/d/PqLwRhCUSFhYsg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709" y="10173"/>
            <a:ext cx="12192000" cy="685507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835" y="2623252"/>
            <a:ext cx="6601097" cy="1628912"/>
          </a:xfrm>
        </p:spPr>
        <p:txBody>
          <a:bodyPr>
            <a:normAutofit fontScale="90000"/>
          </a:bodyPr>
          <a:lstStyle/>
          <a:p>
            <a:pPr algn="l"/>
            <a:r>
              <a:rPr lang="ru-RU" sz="4500" b="1" dirty="0" smtClean="0">
                <a:solidFill>
                  <a:srgbClr val="E61E41"/>
                </a:solidFill>
                <a:latin typeface="PF DinDisplay Pro" panose="02000506030000020004" pitchFamily="2" charset="0"/>
              </a:rPr>
              <a:t>МЕТОДИКА ПРОВЕДЕНИЯ СЕМЕЙНОГО ФИНАНСОВГО ФЕСТИВАЛЯ</a:t>
            </a:r>
            <a:endParaRPr lang="ru-RU" sz="4500" b="1" dirty="0">
              <a:solidFill>
                <a:srgbClr val="E61E41"/>
              </a:solidFill>
              <a:latin typeface="PF DinDisplay Pro" panose="02000506030000020004" pitchFamily="2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519" y="1437886"/>
            <a:ext cx="4897995" cy="51233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35" y="454847"/>
            <a:ext cx="1633503" cy="6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" y="2357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446866" y="42968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altLang="en-US" sz="3600" b="1" dirty="0" smtClean="0">
                <a:solidFill>
                  <a:srgbClr val="314184"/>
                </a:solidFill>
                <a:latin typeface="+mj-lt"/>
                <a:cs typeface="Century" panose="02040604050505020304" charset="0"/>
                <a:sym typeface="+mn-ea"/>
              </a:rPr>
              <a:t>Особенности формата</a:t>
            </a:r>
          </a:p>
          <a:p>
            <a:pPr algn="ctr"/>
            <a:r>
              <a:rPr lang="ru-RU" altLang="en-US" sz="3600" b="1" dirty="0" smtClean="0">
                <a:solidFill>
                  <a:srgbClr val="314184"/>
                </a:solidFill>
                <a:latin typeface="+mj-lt"/>
                <a:cs typeface="Century" panose="02040604050505020304" charset="0"/>
                <a:sym typeface="+mn-ea"/>
              </a:rPr>
              <a:t> малого фестиваля</a:t>
            </a:r>
            <a:endParaRPr lang="ru-RU" altLang="en-US" sz="3600" b="1" dirty="0">
              <a:solidFill>
                <a:srgbClr val="314184"/>
              </a:solidFill>
              <a:latin typeface="+mj-lt"/>
              <a:cs typeface="Century" panose="0204060405050502030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9466" y="1765068"/>
            <a:ext cx="9059333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Низкий уровень затрат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Организация на базе учреждения образования или культуры: школа, ДЮЦ, библиотека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Фестиваль </a:t>
            </a:r>
            <a:r>
              <a:rPr lang="ru-RU" sz="2000" dirty="0"/>
              <a:t>длится  не более 3 часов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/>
              <a:t>Обязательна предварительная </a:t>
            </a:r>
            <a:r>
              <a:rPr lang="ru-RU" sz="2000" dirty="0" smtClean="0"/>
              <a:t>регистрация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000" dirty="0" smtClean="0"/>
              <a:t>Можно </a:t>
            </a:r>
            <a:r>
              <a:rPr lang="ru-RU" sz="2000" dirty="0"/>
              <a:t>организовать 1 легкий кофе-брейк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67" y="4044261"/>
            <a:ext cx="3322608" cy="22069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9120" y="4044261"/>
            <a:ext cx="3416480" cy="226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96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556592" y="328769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14184"/>
                </a:solidFill>
                <a:latin typeface="+mj-lt"/>
                <a:cs typeface="Century" panose="02040604050505020304" charset="0"/>
                <a:sym typeface="+mn-ea"/>
              </a:rPr>
              <a:t>Возможности для партнеров</a:t>
            </a:r>
            <a:endParaRPr lang="ru-RU" altLang="en-US" sz="3200" b="1" dirty="0">
              <a:solidFill>
                <a:srgbClr val="314184"/>
              </a:solidFill>
              <a:latin typeface="+mj-lt"/>
              <a:cs typeface="Century" panose="0204060405050502030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9102" y="1301513"/>
            <a:ext cx="8170333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/>
              <a:t>Образовательное учреждение/ Креативное пространство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+ много функциональных помещений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+ собственные мощности (проекторы, ноутбуки, звук, парты, столы, стулья).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+ наличие опытных педагогов, которые, после должной подготовки, способны провести занятия с детьми.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Предоставляется возможность прорекламировать собственные программы, продемонстрировать  свои возможности для родителей и детей среднего школьного возраста</a:t>
            </a:r>
          </a:p>
        </p:txBody>
      </p:sp>
    </p:spTree>
    <p:extLst>
      <p:ext uri="{BB962C8B-B14F-4D97-AF65-F5344CB8AC3E}">
        <p14:creationId xmlns:p14="http://schemas.microsoft.com/office/powerpoint/2010/main" val="171642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460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01133" y="42968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Century" panose="02040604050505020304" charset="0"/>
                <a:cs typeface="Century" panose="02040604050505020304" charset="0"/>
                <a:sym typeface="+mn-ea"/>
              </a:rPr>
              <a:t>Сценарий</a:t>
            </a:r>
            <a:endParaRPr lang="ru-RU" altLang="en-US" sz="3600" b="1" dirty="0">
              <a:solidFill>
                <a:srgbClr val="314184"/>
              </a:solidFill>
              <a:latin typeface="Century" panose="02040604050505020304" charset="0"/>
              <a:cs typeface="Century" panose="020406040505050203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733" y="1150851"/>
            <a:ext cx="609600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spcBef>
                <a:spcPts val="0"/>
              </a:spcBef>
              <a:buAutoNum type="arabicPeriod"/>
            </a:pPr>
            <a:r>
              <a:rPr lang="ru-RU" sz="2400" dirty="0"/>
              <a:t>Приветствие.  </a:t>
            </a:r>
            <a:r>
              <a:rPr lang="ru-RU" sz="2400" b="1" dirty="0"/>
              <a:t>МАХ</a:t>
            </a:r>
            <a:r>
              <a:rPr lang="ru-RU" sz="2400" dirty="0"/>
              <a:t> 2 официальных лица.</a:t>
            </a:r>
          </a:p>
          <a:p>
            <a:pPr marL="457200" indent="-457200">
              <a:spcBef>
                <a:spcPts val="0"/>
              </a:spcBef>
              <a:buNone/>
            </a:pPr>
            <a:r>
              <a:rPr lang="ru-RU" sz="2400" dirty="0"/>
              <a:t>2. Вводная информация о </a:t>
            </a:r>
            <a:r>
              <a:rPr lang="ru-RU" sz="2400" dirty="0" smtClean="0"/>
              <a:t>Программах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3. Объяснение динамики работы.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4. Разделение родителей и детей по группам.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5. Вводная информация для родителей о методике работы со взрослыми.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6. Проведение лекций для родителей.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7. Проведение мастер-классов и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 игровых активностей для детей.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8. Объединение семей, совершение 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покупок в «Магазине финансово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 грамотного покупателя»</a:t>
            </a:r>
          </a:p>
          <a:p>
            <a:pPr>
              <a:spcBef>
                <a:spcPts val="0"/>
              </a:spcBef>
              <a:buNone/>
            </a:pPr>
            <a:r>
              <a:rPr lang="ru-RU" sz="2400" dirty="0"/>
              <a:t>9. Фотосессия  / ссылка   на сайте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7926" y="1128458"/>
            <a:ext cx="3420152" cy="22801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7926" y="3737747"/>
            <a:ext cx="3420152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9200" y="3626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b="1" dirty="0" smtClean="0">
                <a:solidFill>
                  <a:srgbClr val="314184"/>
                </a:solidFill>
                <a:latin typeface="+mj-lt"/>
                <a:cs typeface="Century" panose="02040604050505020304" charset="0"/>
                <a:sym typeface="+mn-ea"/>
              </a:rPr>
              <a:t>Работа с родителями</a:t>
            </a:r>
            <a:endParaRPr lang="ru-RU" altLang="en-US" sz="3600" b="1" dirty="0">
              <a:solidFill>
                <a:srgbClr val="314184"/>
              </a:solidFill>
              <a:latin typeface="+mj-lt"/>
              <a:cs typeface="Century" panose="02040604050505020304" charset="0"/>
              <a:sym typeface="+mn-e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2533" y="1371601"/>
            <a:ext cx="6985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Лекция «Финансовое воспитание в семье»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Выступления партнеров (по 5-7  минут)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Партнеры: ПАО Сбербанк, </a:t>
            </a:r>
            <a:r>
              <a:rPr lang="ru-RU" sz="2400" dirty="0" smtClean="0"/>
              <a:t>представители ЦБ </a:t>
            </a:r>
            <a:r>
              <a:rPr lang="ru-RU" sz="2400" dirty="0"/>
              <a:t>РФ </a:t>
            </a:r>
            <a:r>
              <a:rPr lang="ru-RU" sz="2400" dirty="0" smtClean="0"/>
              <a:t>в регионе, </a:t>
            </a:r>
            <a:r>
              <a:rPr lang="ru-RU" sz="2400" dirty="0" err="1"/>
              <a:t>Роспотребнадзор</a:t>
            </a:r>
            <a:r>
              <a:rPr lang="ru-RU" sz="2400" dirty="0"/>
              <a:t>, </a:t>
            </a:r>
            <a:r>
              <a:rPr lang="ru-RU" sz="2400" dirty="0" smtClean="0"/>
              <a:t>партнеры из НКО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Лекция «Финансовая безопасность</a:t>
            </a:r>
            <a:r>
              <a:rPr lang="ru-RU" sz="2400" dirty="0" smtClean="0"/>
              <a:t>» (от партнеров)/ «Финансовая </a:t>
            </a:r>
            <a:r>
              <a:rPr lang="ru-RU" sz="2400" dirty="0"/>
              <a:t>грамотность: </a:t>
            </a:r>
            <a:r>
              <a:rPr lang="ru-RU" sz="2400" dirty="0" smtClean="0"/>
              <a:t>как </a:t>
            </a:r>
            <a:r>
              <a:rPr lang="ru-RU" sz="2400" dirty="0"/>
              <a:t>преподавать дошкольникам?»/ </a:t>
            </a:r>
            <a:r>
              <a:rPr lang="ru-RU" sz="2400" dirty="0" smtClean="0"/>
              <a:t>«РОДИТЕЛИ </a:t>
            </a:r>
            <a:r>
              <a:rPr lang="ru-RU" sz="2400" dirty="0"/>
              <a:t>И ДЕТИ: </a:t>
            </a:r>
            <a:r>
              <a:rPr lang="ru-RU" sz="2400" dirty="0" smtClean="0"/>
              <a:t>Как </a:t>
            </a:r>
            <a:r>
              <a:rPr lang="ru-RU" sz="2400" dirty="0"/>
              <a:t>говорить с подростком о деньгах</a:t>
            </a:r>
            <a:r>
              <a:rPr lang="ru-RU" sz="2400" dirty="0" smtClean="0"/>
              <a:t>?»</a:t>
            </a:r>
            <a:endParaRPr lang="ru-RU" sz="24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400" dirty="0"/>
              <a:t>Консультирование  у специалистов банковской сферы  и финансового рынка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8749" y="1310216"/>
            <a:ext cx="1754717" cy="175471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533466" y="1310216"/>
            <a:ext cx="219286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Финансовое воспитание в семье.</a:t>
            </a:r>
          </a:p>
          <a:p>
            <a:r>
              <a:rPr lang="ru-RU" dirty="0" smtClean="0"/>
              <a:t>Презентация и сценарий</a:t>
            </a:r>
          </a:p>
          <a:p>
            <a:r>
              <a:rPr lang="en-US" dirty="0">
                <a:hlinkClick r:id="rId6"/>
              </a:rPr>
              <a:t>https://5rfull.bitrix24.ru/~</a:t>
            </a:r>
            <a:r>
              <a:rPr lang="en-US" dirty="0" smtClean="0">
                <a:hlinkClick r:id="rId6"/>
              </a:rPr>
              <a:t>hrt2P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533466" y="3125928"/>
            <a:ext cx="238504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«Как говорить с подростком о деньгах» </a:t>
            </a:r>
          </a:p>
          <a:p>
            <a:r>
              <a:rPr lang="ru-RU" dirty="0" smtClean="0"/>
              <a:t>Презентация и сценарий</a:t>
            </a:r>
          </a:p>
          <a:p>
            <a:r>
              <a:rPr lang="en-US" dirty="0" smtClean="0">
                <a:hlinkClick r:id="rId7"/>
              </a:rPr>
              <a:t>https</a:t>
            </a:r>
            <a:r>
              <a:rPr lang="en-US" dirty="0">
                <a:hlinkClick r:id="rId7"/>
              </a:rPr>
              <a:t>://5rfull.bitrix24.ru/~</a:t>
            </a:r>
            <a:r>
              <a:rPr lang="en-US" dirty="0" smtClean="0">
                <a:hlinkClick r:id="rId7"/>
              </a:rPr>
              <a:t>ZNsvn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6718" y="3125537"/>
            <a:ext cx="1839141" cy="183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24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5" y="-498"/>
            <a:ext cx="12196195" cy="685564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17133" y="244102"/>
            <a:ext cx="6096000" cy="76944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400" b="1" dirty="0" smtClean="0">
                <a:solidFill>
                  <a:srgbClr val="314184"/>
                </a:solidFill>
                <a:latin typeface="+mj-lt"/>
                <a:cs typeface="Century" panose="02040604050505020304" charset="0"/>
                <a:sym typeface="+mn-ea"/>
              </a:rPr>
              <a:t>Работа с детьми</a:t>
            </a:r>
            <a:endParaRPr lang="ru-RU" altLang="en-US" sz="4400" b="1" dirty="0">
              <a:solidFill>
                <a:srgbClr val="314184"/>
              </a:solidFill>
              <a:latin typeface="+mj-lt"/>
              <a:cs typeface="Century" panose="0204060405050502030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138038" y="1322254"/>
            <a:ext cx="4441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Между занятиями на мастер-классах дети отдыхают </a:t>
            </a:r>
            <a:r>
              <a:rPr lang="ru-RU" sz="2000" dirty="0" smtClean="0"/>
              <a:t>и смотрят </a:t>
            </a:r>
            <a:r>
              <a:rPr lang="ru-RU" sz="2000" dirty="0"/>
              <a:t>специальные </a:t>
            </a:r>
            <a:r>
              <a:rPr lang="ru-RU" sz="2000" dirty="0" smtClean="0"/>
              <a:t>мультфильмы </a:t>
            </a:r>
            <a:r>
              <a:rPr lang="ru-RU" sz="2000" dirty="0"/>
              <a:t>по финансовой грамотности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1544" y="1322254"/>
            <a:ext cx="42149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Распределение на три группы </a:t>
            </a:r>
            <a:endParaRPr lang="ru-RU" sz="2000" dirty="0" smtClean="0"/>
          </a:p>
          <a:p>
            <a:r>
              <a:rPr lang="ru-RU" sz="2000" dirty="0" smtClean="0"/>
              <a:t>(</a:t>
            </a:r>
            <a:r>
              <a:rPr lang="ru-RU" sz="2000" dirty="0"/>
              <a:t>возраст 8-15 лет)</a:t>
            </a:r>
          </a:p>
          <a:p>
            <a:r>
              <a:rPr lang="ru-RU" sz="2000" dirty="0" smtClean="0"/>
              <a:t>Творческие мастер-классы, </a:t>
            </a:r>
            <a:r>
              <a:rPr lang="ru-RU" sz="2000" dirty="0" err="1" smtClean="0"/>
              <a:t>профориентирование</a:t>
            </a:r>
            <a:r>
              <a:rPr lang="ru-RU" sz="2000" dirty="0"/>
              <a:t>, </a:t>
            </a:r>
            <a:endParaRPr lang="ru-RU" sz="2000" dirty="0" smtClean="0"/>
          </a:p>
          <a:p>
            <a:r>
              <a:rPr lang="ru-RU" sz="2000" dirty="0" smtClean="0"/>
              <a:t>игры </a:t>
            </a:r>
            <a:r>
              <a:rPr lang="ru-RU" sz="2000" dirty="0"/>
              <a:t>по финансовой грамотности. 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4737463" y="1471749"/>
            <a:ext cx="121920" cy="43194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138038" y="2645693"/>
            <a:ext cx="2917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https://xn--80apaohbc3aw9e.xn--p1ai/materials/multiki-o-finansah-5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1843" y="2473235"/>
            <a:ext cx="1395004" cy="1395004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042243" y="4095890"/>
            <a:ext cx="315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Анимированные презентации по финансовой грамотности для уроков во 2-4 классах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01843" y="4095890"/>
            <a:ext cx="1395004" cy="139500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461544" y="2965658"/>
            <a:ext cx="239486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Комплект методических и демонстрационных материалов для дошкольников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17381" y="2951389"/>
            <a:ext cx="1360170" cy="136017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39004" y="4585853"/>
            <a:ext cx="1516924" cy="1516924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69265" y="4632064"/>
            <a:ext cx="19778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Как составить личный финансовый план</a:t>
            </a:r>
          </a:p>
        </p:txBody>
      </p:sp>
    </p:spTree>
    <p:extLst>
      <p:ext uri="{BB962C8B-B14F-4D97-AF65-F5344CB8AC3E}">
        <p14:creationId xmlns:p14="http://schemas.microsoft.com/office/powerpoint/2010/main" val="25502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56"/>
            <a:ext cx="12196195" cy="685564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5047" y="317405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 smtClean="0">
                <a:solidFill>
                  <a:srgbClr val="314184"/>
                </a:solidFill>
                <a:latin typeface="+mj-lt"/>
                <a:cs typeface="Century" panose="02040604050505020304" charset="0"/>
                <a:sym typeface="+mn-ea"/>
              </a:rPr>
              <a:t>Общая игровая активность</a:t>
            </a:r>
            <a:endParaRPr lang="ru-RU" altLang="en-US" sz="3200" b="1" dirty="0">
              <a:solidFill>
                <a:srgbClr val="314184"/>
              </a:solidFill>
              <a:latin typeface="+mj-lt"/>
              <a:cs typeface="Century" panose="02040604050505020304" charset="0"/>
              <a:sym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84395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663111" y="1227296"/>
            <a:ext cx="9006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Покупки в игровом </a:t>
            </a:r>
            <a:r>
              <a:rPr lang="ru-RU" sz="2400" dirty="0" smtClean="0"/>
              <a:t>магазине финансовой грамотных детей</a:t>
            </a:r>
          </a:p>
          <a:p>
            <a:r>
              <a:rPr lang="ru-RU" sz="2400" dirty="0" smtClean="0"/>
              <a:t>Возможна организация такого магазина в общем пространстве (холл, игровая комната) при наличии сувениров и подарков, предоставленных по договоренности в партнерами или подготовленных в рамках реализации региональной программы</a:t>
            </a:r>
            <a:endParaRPr lang="ru-RU" sz="24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618" y="3244334"/>
            <a:ext cx="4066896" cy="27129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71036" y="3265126"/>
            <a:ext cx="3564902" cy="267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7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8" y="0"/>
            <a:ext cx="12178652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5185" y="429683"/>
            <a:ext cx="1628500" cy="6987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2425" y="1695450"/>
            <a:ext cx="879157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Ссылка на хранилище файлов для проведения семейного фестиваля на 3 часа.</a:t>
            </a:r>
          </a:p>
          <a:p>
            <a:r>
              <a:rPr lang="en-US" sz="2800" dirty="0">
                <a:hlinkClick r:id="rId5"/>
              </a:rPr>
              <a:t>https://</a:t>
            </a:r>
            <a:r>
              <a:rPr lang="en-US" sz="2800" dirty="0" smtClean="0">
                <a:hlinkClick r:id="rId5"/>
              </a:rPr>
              <a:t>disk.yandex.ru/d/PqLwRhCUSFhYsg</a:t>
            </a:r>
            <a:r>
              <a:rPr lang="ru-RU" sz="2800" smtClean="0"/>
              <a:t> </a:t>
            </a:r>
            <a:endParaRPr lang="ru-RU" sz="2800" dirty="0"/>
          </a:p>
          <a:p>
            <a:r>
              <a:rPr lang="ru-RU" sz="2800" dirty="0"/>
              <a:t>Полезные </a:t>
            </a:r>
            <a:r>
              <a:rPr lang="ru-RU" sz="2800" dirty="0" smtClean="0"/>
              <a:t>материалы:</a:t>
            </a:r>
          </a:p>
          <a:p>
            <a:r>
              <a:rPr lang="ru-RU" sz="2800" u="sng" dirty="0" smtClean="0"/>
              <a:t>Настольная игра для детей</a:t>
            </a:r>
            <a:endParaRPr lang="ru-RU" sz="2800" u="sng" dirty="0" smtClean="0">
              <a:hlinkClick r:id="rId6"/>
            </a:endParaRPr>
          </a:p>
          <a:p>
            <a:r>
              <a:rPr lang="en-US" sz="2800" dirty="0" smtClean="0">
                <a:hlinkClick r:id="rId6"/>
              </a:rPr>
              <a:t>https</a:t>
            </a:r>
            <a:r>
              <a:rPr lang="en-US" sz="2800" dirty="0">
                <a:hlinkClick r:id="rId6"/>
              </a:rPr>
              <a:t>://</a:t>
            </a:r>
            <a:r>
              <a:rPr lang="en-US" sz="2800" dirty="0" smtClean="0">
                <a:hlinkClick r:id="rId6"/>
              </a:rPr>
              <a:t>rcfg24.ru/page45983091.html</a:t>
            </a:r>
            <a:endParaRPr lang="ru-RU" sz="2800" dirty="0" smtClean="0"/>
          </a:p>
          <a:p>
            <a:r>
              <a:rPr lang="ru-RU" sz="2800" dirty="0" smtClean="0"/>
              <a:t>Настольная игра для всей семьи</a:t>
            </a:r>
            <a:endParaRPr lang="ru-RU" sz="2800" dirty="0" smtClean="0">
              <a:hlinkClick r:id="rId7"/>
            </a:endParaRPr>
          </a:p>
          <a:p>
            <a:r>
              <a:rPr lang="en-US" sz="2800" dirty="0" smtClean="0">
                <a:hlinkClick r:id="rId7"/>
              </a:rPr>
              <a:t>https</a:t>
            </a:r>
            <a:r>
              <a:rPr lang="en-US" sz="2800" dirty="0">
                <a:hlinkClick r:id="rId7"/>
              </a:rPr>
              <a:t>://</a:t>
            </a:r>
            <a:r>
              <a:rPr lang="en-US" sz="2800" dirty="0" smtClean="0">
                <a:hlinkClick r:id="rId7"/>
              </a:rPr>
              <a:t>rcfg24.ru/page45984973.html</a:t>
            </a:r>
            <a:endParaRPr lang="ru-RU" sz="2800" dirty="0" smtClean="0"/>
          </a:p>
          <a:p>
            <a:r>
              <a:rPr lang="ru-RU" sz="2800" dirty="0" smtClean="0"/>
              <a:t>Карточная игра для школьников </a:t>
            </a:r>
          </a:p>
          <a:p>
            <a:r>
              <a:rPr lang="en-US" sz="2800" dirty="0">
                <a:hlinkClick r:id="rId8"/>
              </a:rPr>
              <a:t>https://</a:t>
            </a:r>
            <a:r>
              <a:rPr lang="en-US" sz="2800" dirty="0" smtClean="0">
                <a:hlinkClick r:id="rId8"/>
              </a:rPr>
              <a:t>rcfg24.ru/page45984501.html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48000" y="234434"/>
            <a:ext cx="5241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314184"/>
                </a:solidFill>
              </a:rPr>
              <a:t>Материалы для проведения семейного финансового фестиваля</a:t>
            </a:r>
            <a:endParaRPr lang="ru-RU" sz="2800" dirty="0">
              <a:solidFill>
                <a:srgbClr val="3141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916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64"/>
            <a:ext cx="12194607" cy="685653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4" y="454847"/>
            <a:ext cx="1633503" cy="6484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103" y="1089843"/>
            <a:ext cx="6191794" cy="2656842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3000103" y="4073749"/>
            <a:ext cx="5286073" cy="2148813"/>
            <a:chOff x="461544" y="4159474"/>
            <a:chExt cx="5286073" cy="2148813"/>
          </a:xfrm>
        </p:grpSpPr>
        <p:sp>
          <p:nvSpPr>
            <p:cNvPr id="3" name="TextBox 2"/>
            <p:cNvSpPr txBox="1"/>
            <p:nvPr/>
          </p:nvSpPr>
          <p:spPr>
            <a:xfrm>
              <a:off x="976333" y="4159474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www.fincubator.ru/projects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544" y="5178807"/>
              <a:ext cx="379461" cy="218036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388" y="4722371"/>
              <a:ext cx="339773" cy="242219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64" y="4259008"/>
              <a:ext cx="333220" cy="32118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600" y="5546496"/>
              <a:ext cx="315349" cy="282915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288" y="6007285"/>
              <a:ext cx="239973" cy="26209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76333" y="4988051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314184"/>
                  </a:solidFill>
                  <a:latin typeface="PF DinDisplay Pro" panose="02000506030000020004" pitchFamily="2" charset="0"/>
                </a:rPr>
                <a:t>rid_govorim_o_finansah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76333" y="4585209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family_finance@yandex.ru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76333" y="5419469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rid</a:t>
              </a:r>
              <a:r>
                <a:rPr lang="ru-RU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...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76333" y="5846622"/>
              <a:ext cx="47712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>
                  <a:solidFill>
                    <a:srgbClr val="314184"/>
                  </a:solidFill>
                  <a:latin typeface="PF DinDisplay Pro" panose="02000506030000020004" pitchFamily="2" charset="0"/>
                </a:rPr>
                <a:t>+7 (917) 841-…</a:t>
              </a:r>
              <a:endParaRPr lang="ru-RU" sz="2400" b="1" dirty="0">
                <a:solidFill>
                  <a:srgbClr val="314184"/>
                </a:solidFill>
                <a:latin typeface="PF DinDisplay Pro" panose="0200050603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405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447</Words>
  <Application>Microsoft Office PowerPoint</Application>
  <PresentationFormat>Широкоэкранный</PresentationFormat>
  <Paragraphs>67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Century</vt:lpstr>
      <vt:lpstr>PF DinDisplay Pro</vt:lpstr>
      <vt:lpstr>Wingdings</vt:lpstr>
      <vt:lpstr>Тема Office</vt:lpstr>
      <vt:lpstr>МЕТОДИКА ПРОВЕДЕНИЯ СЕМЕЙНОГО ФИНАНСОВГО ФЕСТИВАЛЯ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24</cp:revision>
  <dcterms:created xsi:type="dcterms:W3CDTF">2024-02-28T08:59:54Z</dcterms:created>
  <dcterms:modified xsi:type="dcterms:W3CDTF">2025-01-25T08:21:52Z</dcterms:modified>
</cp:coreProperties>
</file>